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ighan Personal" initials="" lastIdx="13" clrIdx="0"/>
  <p:cmAuthor id="1" name="Niedzwiecki, Emily" initials="NE" lastIdx="2" clrIdx="1">
    <p:extLst>
      <p:ext uri="{19B8F6BF-5375-455C-9EA6-DF929625EA0E}">
        <p15:presenceInfo xmlns:p15="http://schemas.microsoft.com/office/powerpoint/2012/main" userId="S-1-5-21-3029572067-2639932210-3291417164-35668" providerId="AD"/>
      </p:ext>
    </p:extLst>
  </p:cmAuthor>
  <p:cmAuthor id="2" name="Kaplan, Andrew" initials="KA" lastIdx="2" clrIdx="2">
    <p:extLst>
      <p:ext uri="{19B8F6BF-5375-455C-9EA6-DF929625EA0E}">
        <p15:presenceInfo xmlns:p15="http://schemas.microsoft.com/office/powerpoint/2012/main" userId="S-1-5-21-3029572067-2639932210-3291417164-16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B758BE-F7D2-1745-AD8A-DEF73D3214D4}"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190628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758BE-F7D2-1745-AD8A-DEF73D3214D4}"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192762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758BE-F7D2-1745-AD8A-DEF73D3214D4}"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129165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0" y="1470610"/>
            <a:ext cx="3048000" cy="50232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dirty="0">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0435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9"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163187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9"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423928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9"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2106352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10" name="Content Placeholder 5"/>
          <p:cNvSpPr>
            <a:spLocks noGrp="1"/>
          </p:cNvSpPr>
          <p:nvPr>
            <p:ph sz="quarter" idx="4"/>
          </p:nvPr>
        </p:nvSpPr>
        <p:spPr>
          <a:xfrm>
            <a:off x="685800" y="1219200"/>
            <a:ext cx="7924800" cy="49069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457200" y="6324600"/>
            <a:ext cx="1524000" cy="365125"/>
          </a:xfrm>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7615400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758BE-F7D2-1745-AD8A-DEF73D3214D4}"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395604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758BE-F7D2-1745-AD8A-DEF73D3214D4}"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30173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B758BE-F7D2-1745-AD8A-DEF73D3214D4}"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3623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B758BE-F7D2-1745-AD8A-DEF73D3214D4}" type="datetimeFigureOut">
              <a:rPr lang="en-US" smtClean="0"/>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234042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B758BE-F7D2-1745-AD8A-DEF73D3214D4}" type="datetimeFigureOut">
              <a:rPr lang="en-US" smtClean="0"/>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307889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758BE-F7D2-1745-AD8A-DEF73D3214D4}" type="datetimeFigureOut">
              <a:rPr lang="en-US" smtClean="0"/>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28689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758BE-F7D2-1745-AD8A-DEF73D3214D4}"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311921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758BE-F7D2-1745-AD8A-DEF73D3214D4}"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6DEB-BCE2-FF45-95D6-4382C5DC0706}" type="slidenum">
              <a:rPr lang="en-US" smtClean="0"/>
              <a:t>‹#›</a:t>
            </a:fld>
            <a:endParaRPr lang="en-US"/>
          </a:p>
        </p:txBody>
      </p:sp>
    </p:spTree>
    <p:extLst>
      <p:ext uri="{BB962C8B-B14F-4D97-AF65-F5344CB8AC3E}">
        <p14:creationId xmlns:p14="http://schemas.microsoft.com/office/powerpoint/2010/main" val="252215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58BE-F7D2-1745-AD8A-DEF73D3214D4}" type="datetimeFigureOut">
              <a:rPr lang="en-US" smtClean="0"/>
              <a:t>5/26/2015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6DEB-BCE2-FF45-95D6-4382C5DC0706}" type="slidenum">
              <a:rPr lang="en-US" smtClean="0"/>
              <a:t>‹#›</a:t>
            </a:fld>
            <a:endParaRPr lang="en-US"/>
          </a:p>
        </p:txBody>
      </p:sp>
    </p:spTree>
    <p:extLst>
      <p:ext uri="{BB962C8B-B14F-4D97-AF65-F5344CB8AC3E}">
        <p14:creationId xmlns:p14="http://schemas.microsoft.com/office/powerpoint/2010/main" val="202269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Guidance in Cross-Gender and Transgender Pat Searches </a:t>
            </a:r>
            <a:r>
              <a:rPr lang="fr-FR" dirty="0" smtClean="0"/>
              <a:t/>
            </a:r>
            <a:br>
              <a:rPr lang="fr-FR" dirty="0" smtClean="0"/>
            </a:br>
            <a:endParaRPr lang="en-US" dirty="0"/>
          </a:p>
        </p:txBody>
      </p:sp>
      <p:pic>
        <p:nvPicPr>
          <p:cNvPr id="4" name="Picture 3"/>
          <p:cNvPicPr>
            <a:picLocks noChangeAspect="1"/>
          </p:cNvPicPr>
          <p:nvPr/>
        </p:nvPicPr>
        <p:blipFill>
          <a:blip r:embed="rId2"/>
          <a:stretch>
            <a:fillRect/>
          </a:stretch>
        </p:blipFill>
        <p:spPr>
          <a:xfrm>
            <a:off x="177800" y="6544768"/>
            <a:ext cx="1498600" cy="166752"/>
          </a:xfrm>
          <a:prstGeom prst="rect">
            <a:avLst/>
          </a:prstGeom>
        </p:spPr>
      </p:pic>
      <p:pic>
        <p:nvPicPr>
          <p:cNvPr id="5" name="Picture 4"/>
          <p:cNvPicPr>
            <a:picLocks noChangeAspect="1"/>
          </p:cNvPicPr>
          <p:nvPr/>
        </p:nvPicPr>
        <p:blipFill>
          <a:blip r:embed="rId2"/>
          <a:stretch>
            <a:fillRect/>
          </a:stretch>
        </p:blipFill>
        <p:spPr>
          <a:xfrm>
            <a:off x="3335950" y="368795"/>
            <a:ext cx="5554253" cy="618032"/>
          </a:xfrm>
          <a:prstGeom prst="rect">
            <a:avLst/>
          </a:prstGeom>
        </p:spPr>
      </p:pic>
      <p:sp>
        <p:nvSpPr>
          <p:cNvPr id="3" name="Rectangle 2"/>
          <p:cNvSpPr/>
          <p:nvPr/>
        </p:nvSpPr>
        <p:spPr>
          <a:xfrm>
            <a:off x="3404103" y="1321806"/>
            <a:ext cx="3983525" cy="81481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103" y="1182609"/>
            <a:ext cx="1762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33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Adverse Effects of Trauma</a:t>
            </a:r>
            <a:endParaRPr lang="en-US" dirty="0"/>
          </a:p>
        </p:txBody>
      </p:sp>
      <p:sp>
        <p:nvSpPr>
          <p:cNvPr id="3" name="Text Placeholder 2"/>
          <p:cNvSpPr>
            <a:spLocks noGrp="1"/>
          </p:cNvSpPr>
          <p:nvPr>
            <p:ph type="body" sz="quarter" idx="3"/>
          </p:nvPr>
        </p:nvSpPr>
        <p:spPr/>
        <p:txBody>
          <a:bodyPr/>
          <a:lstStyle/>
          <a:p>
            <a:r>
              <a:rPr lang="en-US" dirty="0" smtClean="0"/>
              <a:t>Inability to:</a:t>
            </a:r>
            <a:endParaRPr lang="en-US" dirty="0"/>
          </a:p>
        </p:txBody>
      </p:sp>
      <p:sp>
        <p:nvSpPr>
          <p:cNvPr id="4" name="Content Placeholder 3"/>
          <p:cNvSpPr>
            <a:spLocks noGrp="1"/>
          </p:cNvSpPr>
          <p:nvPr>
            <p:ph sz="quarter" idx="4"/>
          </p:nvPr>
        </p:nvSpPr>
        <p:spPr/>
        <p:txBody>
          <a:bodyPr/>
          <a:lstStyle/>
          <a:p>
            <a:pPr marL="285750" lvl="0" indent="-285750">
              <a:buFont typeface="Arial"/>
              <a:buChar char="•"/>
            </a:pPr>
            <a:r>
              <a:rPr lang="en-US" dirty="0"/>
              <a:t>C</a:t>
            </a:r>
            <a:r>
              <a:rPr lang="en-US" dirty="0" smtClean="0"/>
              <a:t>ope </a:t>
            </a:r>
            <a:r>
              <a:rPr lang="en-US" dirty="0"/>
              <a:t>with normal </a:t>
            </a:r>
            <a:r>
              <a:rPr lang="en-US" dirty="0" smtClean="0"/>
              <a:t>stress</a:t>
            </a:r>
          </a:p>
          <a:p>
            <a:pPr lvl="0"/>
            <a:endParaRPr lang="en-US" dirty="0" smtClean="0"/>
          </a:p>
          <a:p>
            <a:pPr marL="285750" lvl="0" indent="-285750">
              <a:buFont typeface="Arial"/>
              <a:buChar char="•"/>
            </a:pPr>
            <a:r>
              <a:rPr lang="en-US" dirty="0" smtClean="0"/>
              <a:t>Trust relationships</a:t>
            </a:r>
          </a:p>
          <a:p>
            <a:pPr marL="285750" lvl="0" indent="-285750">
              <a:buFont typeface="Arial"/>
              <a:buChar char="•"/>
            </a:pPr>
            <a:endParaRPr lang="en-US" dirty="0" smtClean="0"/>
          </a:p>
          <a:p>
            <a:pPr marL="285750" lvl="0" indent="-285750">
              <a:buFont typeface="Arial"/>
              <a:buChar char="•"/>
            </a:pPr>
            <a:r>
              <a:rPr lang="en-US" dirty="0" smtClean="0"/>
              <a:t>Manage memory, attention, or thinking</a:t>
            </a:r>
          </a:p>
          <a:p>
            <a:pPr lvl="0"/>
            <a:r>
              <a:rPr lang="en-US" dirty="0" smtClean="0"/>
              <a:t> </a:t>
            </a:r>
            <a:endParaRPr lang="en-US" dirty="0"/>
          </a:p>
          <a:p>
            <a:pPr marL="285750" lvl="0" indent="-285750">
              <a:buFont typeface="Arial"/>
              <a:buChar char="•"/>
            </a:pPr>
            <a:r>
              <a:rPr lang="en-US" dirty="0" smtClean="0"/>
              <a:t>Regulate behavior</a:t>
            </a:r>
          </a:p>
          <a:p>
            <a:pPr lvl="0"/>
            <a:endParaRPr lang="en-US" dirty="0" smtClean="0"/>
          </a:p>
          <a:p>
            <a:pPr marL="285750" lvl="0" indent="-285750">
              <a:buFont typeface="Arial"/>
              <a:buChar char="•"/>
            </a:pPr>
            <a:r>
              <a:rPr lang="en-US" dirty="0" smtClean="0"/>
              <a:t>Control expression </a:t>
            </a:r>
            <a:r>
              <a:rPr lang="en-US" dirty="0"/>
              <a:t>of </a:t>
            </a:r>
            <a:r>
              <a:rPr lang="en-US" dirty="0" smtClean="0"/>
              <a:t>emotions</a:t>
            </a:r>
            <a:endParaRPr lang="en-US" dirty="0"/>
          </a:p>
          <a:p>
            <a:endParaRPr lang="en-US" dirty="0"/>
          </a:p>
        </p:txBody>
      </p:sp>
      <p:sp>
        <p:nvSpPr>
          <p:cNvPr id="5" name="Slide Number Placeholder 4"/>
          <p:cNvSpPr>
            <a:spLocks noGrp="1"/>
          </p:cNvSpPr>
          <p:nvPr>
            <p:ph type="sldNum" sz="quarter" idx="12"/>
          </p:nvPr>
        </p:nvSpPr>
        <p:spPr>
          <a:xfrm>
            <a:off x="1066800" y="6324600"/>
            <a:ext cx="2133600" cy="365125"/>
          </a:xfrm>
        </p:spPr>
        <p:txBody>
          <a:bodyPr/>
          <a:lstStyle/>
          <a:p>
            <a:fld id="{8027077B-008D-4965-9019-4B1F59FF498D}" type="slidenum">
              <a:rPr lang="en-US" smtClean="0"/>
              <a:pPr/>
              <a:t>10</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25367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Trauma Histories?</a:t>
            </a:r>
            <a:endParaRPr lang="en-US" dirty="0"/>
          </a:p>
        </p:txBody>
      </p:sp>
      <p:sp>
        <p:nvSpPr>
          <p:cNvPr id="4" name="Content Placeholder 3"/>
          <p:cNvSpPr>
            <a:spLocks noGrp="1"/>
          </p:cNvSpPr>
          <p:nvPr>
            <p:ph sz="quarter" idx="4"/>
          </p:nvPr>
        </p:nvSpPr>
        <p:spPr/>
        <p:txBody>
          <a:bodyPr/>
          <a:lstStyle/>
          <a:p>
            <a:pPr marL="285750" lvl="0" indent="-285750">
              <a:buFont typeface="Arial"/>
              <a:buChar char="•"/>
            </a:pPr>
            <a:r>
              <a:rPr lang="en-US" dirty="0" smtClean="0"/>
              <a:t>Enhance Safety</a:t>
            </a:r>
            <a:endParaRPr lang="en-US" dirty="0"/>
          </a:p>
          <a:p>
            <a:pPr marL="285750" lvl="0" indent="-285750">
              <a:buFont typeface="Arial"/>
              <a:buChar char="•"/>
            </a:pPr>
            <a:endParaRPr lang="en-US" dirty="0" smtClean="0"/>
          </a:p>
          <a:p>
            <a:pPr marL="285750" lvl="0" indent="-285750">
              <a:buFont typeface="Arial"/>
              <a:buChar char="•"/>
            </a:pPr>
            <a:r>
              <a:rPr lang="en-US" dirty="0" smtClean="0"/>
              <a:t>Aligns with mission of rehabilitation</a:t>
            </a:r>
          </a:p>
          <a:p>
            <a:pPr lvl="0"/>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3020005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While You Watch</a:t>
            </a:r>
            <a:endParaRPr lang="en-US" dirty="0"/>
          </a:p>
        </p:txBody>
      </p:sp>
      <p:sp>
        <p:nvSpPr>
          <p:cNvPr id="4" name="Content Placeholder 3"/>
          <p:cNvSpPr>
            <a:spLocks noGrp="1"/>
          </p:cNvSpPr>
          <p:nvPr>
            <p:ph sz="quarter" idx="4"/>
          </p:nvPr>
        </p:nvSpPr>
        <p:spPr/>
        <p:txBody>
          <a:bodyPr/>
          <a:lstStyle/>
          <a:p>
            <a:pPr marL="342900" lvl="0" indent="-342900">
              <a:buFont typeface="+mj-lt"/>
              <a:buAutoNum type="arabicPeriod"/>
            </a:pPr>
            <a:r>
              <a:rPr lang="en-US" dirty="0"/>
              <a:t>How </a:t>
            </a:r>
            <a:r>
              <a:rPr lang="en-US" dirty="0" smtClean="0"/>
              <a:t>to correctly implement the </a:t>
            </a:r>
            <a:r>
              <a:rPr lang="en-US" dirty="0"/>
              <a:t>press and release </a:t>
            </a:r>
            <a:r>
              <a:rPr lang="en-US" dirty="0" smtClean="0"/>
              <a:t>method?</a:t>
            </a:r>
          </a:p>
          <a:p>
            <a:pPr marL="342900" lvl="0" indent="-342900">
              <a:buFont typeface="+mj-lt"/>
              <a:buAutoNum type="arabicPeriod"/>
            </a:pPr>
            <a:endParaRPr lang="en-US" dirty="0" smtClean="0"/>
          </a:p>
          <a:p>
            <a:pPr marL="342900" lvl="0" indent="-342900">
              <a:buFont typeface="+mj-lt"/>
              <a:buAutoNum type="arabicPeriod"/>
            </a:pPr>
            <a:r>
              <a:rPr lang="en-US" dirty="0" smtClean="0"/>
              <a:t>What </a:t>
            </a:r>
            <a:r>
              <a:rPr lang="en-US" dirty="0"/>
              <a:t>are areas of special concern for safety and </a:t>
            </a:r>
            <a:r>
              <a:rPr lang="en-US" dirty="0" smtClean="0"/>
              <a:t>security?</a:t>
            </a:r>
          </a:p>
          <a:p>
            <a:pPr marL="342900" lvl="0" indent="-342900">
              <a:buFont typeface="+mj-lt"/>
              <a:buAutoNum type="arabicPeriod"/>
            </a:pPr>
            <a:endParaRPr lang="en-US" dirty="0"/>
          </a:p>
          <a:p>
            <a:pPr marL="342900" lvl="0" indent="-342900">
              <a:buFont typeface="+mj-lt"/>
              <a:buAutoNum type="arabicPeriod"/>
            </a:pPr>
            <a:r>
              <a:rPr lang="en-US" dirty="0"/>
              <a:t>How </a:t>
            </a:r>
            <a:r>
              <a:rPr lang="en-US" dirty="0" smtClean="0"/>
              <a:t>would you </a:t>
            </a:r>
            <a:r>
              <a:rPr lang="en-US" dirty="0"/>
              <a:t>act differently in your own searches when you consider the inmate or </a:t>
            </a:r>
            <a:r>
              <a:rPr lang="en-US" dirty="0" smtClean="0"/>
              <a:t>resident’s </a:t>
            </a:r>
            <a:r>
              <a:rPr lang="en-US" dirty="0"/>
              <a:t>trauma </a:t>
            </a:r>
            <a:r>
              <a:rPr lang="en-US" dirty="0" smtClean="0"/>
              <a:t>history?</a:t>
            </a:r>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4107877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While You Watch</a:t>
            </a:r>
            <a:endParaRPr lang="en-US" dirty="0"/>
          </a:p>
        </p:txBody>
      </p:sp>
      <p:sp>
        <p:nvSpPr>
          <p:cNvPr id="4" name="Content Placeholder 3"/>
          <p:cNvSpPr>
            <a:spLocks noGrp="1"/>
          </p:cNvSpPr>
          <p:nvPr>
            <p:ph sz="quarter" idx="4"/>
          </p:nvPr>
        </p:nvSpPr>
        <p:spPr/>
        <p:txBody>
          <a:bodyPr/>
          <a:lstStyle/>
          <a:p>
            <a:pPr marL="342900" lvl="0" indent="-342900">
              <a:buFont typeface="+mj-lt"/>
              <a:buAutoNum type="arabicPeriod"/>
            </a:pPr>
            <a:r>
              <a:rPr lang="en-US" dirty="0"/>
              <a:t>How are exigent circumstance </a:t>
            </a:r>
            <a:r>
              <a:rPr lang="en-US" dirty="0" smtClean="0"/>
              <a:t>pat searches </a:t>
            </a:r>
            <a:r>
              <a:rPr lang="en-US" dirty="0"/>
              <a:t>of female inmates different </a:t>
            </a:r>
            <a:r>
              <a:rPr lang="en-US" strike="sngStrike" dirty="0"/>
              <a:t>than</a:t>
            </a:r>
            <a:r>
              <a:rPr lang="en-US" dirty="0"/>
              <a:t> </a:t>
            </a:r>
            <a:r>
              <a:rPr lang="en-US" dirty="0" smtClean="0"/>
              <a:t>from the </a:t>
            </a:r>
            <a:r>
              <a:rPr lang="en-US" dirty="0"/>
              <a:t>cross-gender pat search you saw earlier</a:t>
            </a:r>
            <a:r>
              <a:rPr lang="en-US" dirty="0" smtClean="0"/>
              <a:t>?</a:t>
            </a:r>
          </a:p>
          <a:p>
            <a:pPr marL="342900" lvl="0" indent="-342900">
              <a:buFont typeface="+mj-lt"/>
              <a:buAutoNum type="arabicPeriod"/>
            </a:pPr>
            <a:endParaRPr lang="en-US" dirty="0"/>
          </a:p>
          <a:p>
            <a:pPr marL="342900" lvl="0" indent="-342900">
              <a:buFont typeface="+mj-lt"/>
              <a:buAutoNum type="arabicPeriod"/>
            </a:pPr>
            <a:r>
              <a:rPr lang="en-US" dirty="0"/>
              <a:t>How are cross-gender pat searches of juvenile residents different </a:t>
            </a:r>
            <a:r>
              <a:rPr lang="en-US" dirty="0" smtClean="0"/>
              <a:t>than </a:t>
            </a:r>
            <a:r>
              <a:rPr lang="en-US" dirty="0"/>
              <a:t>the earlier pat search?</a:t>
            </a:r>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42056302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Pat Search Techniques</a:t>
            </a:r>
            <a:endParaRPr lang="en-US" dirty="0"/>
          </a:p>
        </p:txBody>
      </p:sp>
      <p:sp>
        <p:nvSpPr>
          <p:cNvPr id="4" name="Content Placeholder 3"/>
          <p:cNvSpPr>
            <a:spLocks noGrp="1"/>
          </p:cNvSpPr>
          <p:nvPr>
            <p:ph sz="quarter" idx="4"/>
          </p:nvPr>
        </p:nvSpPr>
        <p:spPr/>
        <p:txBody>
          <a:bodyPr/>
          <a:lstStyle/>
          <a:p>
            <a:pPr marL="342900" lvl="0" indent="-342900">
              <a:buFont typeface="+mj-lt"/>
              <a:buAutoNum type="arabicPeriod"/>
            </a:pPr>
            <a:r>
              <a:rPr lang="en-US" dirty="0" smtClean="0"/>
              <a:t>Three-person teams</a:t>
            </a:r>
          </a:p>
          <a:p>
            <a:pPr marL="342900" lvl="0" indent="-342900">
              <a:buFont typeface="+mj-lt"/>
              <a:buAutoNum type="arabicPeriod"/>
            </a:pPr>
            <a:endParaRPr lang="en-US" dirty="0"/>
          </a:p>
          <a:p>
            <a:pPr marL="342900" lvl="0" indent="-342900">
              <a:buFont typeface="+mj-lt"/>
              <a:buAutoNum type="arabicPeriod"/>
            </a:pPr>
            <a:r>
              <a:rPr lang="en-US" dirty="0" smtClean="0"/>
              <a:t>Use the coaching sheet handout</a:t>
            </a:r>
          </a:p>
          <a:p>
            <a:pPr marL="342900" lvl="0" indent="-342900">
              <a:buFont typeface="+mj-lt"/>
              <a:buAutoNum type="arabicPeriod"/>
            </a:pPr>
            <a:endParaRPr lang="en-US" dirty="0"/>
          </a:p>
          <a:p>
            <a:pPr marL="342900" lvl="0" indent="-342900">
              <a:buFont typeface="+mj-lt"/>
              <a:buAutoNum type="arabicPeriod"/>
            </a:pPr>
            <a:r>
              <a:rPr lang="en-US" dirty="0" smtClean="0"/>
              <a:t>Practice search methods</a:t>
            </a:r>
          </a:p>
          <a:p>
            <a:pPr marL="342900" lvl="0" indent="-342900">
              <a:buFont typeface="+mj-lt"/>
              <a:buAutoNum type="arabicPeriod"/>
            </a:pPr>
            <a:endParaRPr lang="en-US" dirty="0"/>
          </a:p>
          <a:p>
            <a:pPr marL="342900" lvl="0" indent="-342900">
              <a:buFont typeface="+mj-lt"/>
              <a:buAutoNum type="arabicPeriod"/>
            </a:pPr>
            <a:r>
              <a:rPr lang="en-US" dirty="0" smtClean="0"/>
              <a:t>Rotate roles</a:t>
            </a:r>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2433741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Searching Transgender and Intersex Inmates and Residents</a:t>
            </a:r>
            <a:endParaRPr lang="en-US" dirty="0"/>
          </a:p>
        </p:txBody>
      </p:sp>
      <p:pic>
        <p:nvPicPr>
          <p:cNvPr id="5" name="Content Placeholder 4"/>
          <p:cNvPicPr>
            <a:picLocks noGrp="1" noChangeAspect="1"/>
          </p:cNvPicPr>
          <p:nvPr>
            <p:ph sz="quarter" idx="4"/>
          </p:nvPr>
        </p:nvPicPr>
        <p:blipFill>
          <a:blip r:embed="rId2"/>
          <a:srcRect l="9389" r="9389"/>
          <a:stretch>
            <a:fillRect/>
          </a:stretch>
        </p:blipFill>
        <p:spPr>
          <a:xfrm>
            <a:off x="1343212" y="1772024"/>
            <a:ext cx="6366435" cy="3942038"/>
          </a:xfrm>
        </p:spPr>
      </p:pic>
      <p:sp>
        <p:nvSpPr>
          <p:cNvPr id="4" name="Slide Number Placeholder 3"/>
          <p:cNvSpPr>
            <a:spLocks noGrp="1"/>
          </p:cNvSpPr>
          <p:nvPr>
            <p:ph type="sldNum" sz="quarter" idx="12"/>
          </p:nvPr>
        </p:nvSpPr>
        <p:spPr>
          <a:xfrm>
            <a:off x="1143000" y="6321426"/>
            <a:ext cx="1524000" cy="365125"/>
          </a:xfrm>
        </p:spPr>
        <p:txBody>
          <a:bodyPr/>
          <a:lstStyle/>
          <a:p>
            <a:fld id="{8027077B-008D-4965-9019-4B1F59FF498D}" type="slidenum">
              <a:rPr lang="en-US" smtClean="0"/>
              <a:pPr/>
              <a:t>15</a:t>
            </a:fld>
            <a:endParaRPr lang="en-US" dirty="0"/>
          </a:p>
        </p:txBody>
      </p:sp>
      <p:pic>
        <p:nvPicPr>
          <p:cNvPr id="7" name="Picture 6"/>
          <p:cNvPicPr>
            <a:picLocks noChangeAspect="1"/>
          </p:cNvPicPr>
          <p:nvPr/>
        </p:nvPicPr>
        <p:blipFill>
          <a:blip r:embed="rId3"/>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1204998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US" dirty="0"/>
          </a:p>
        </p:txBody>
      </p:sp>
      <p:sp>
        <p:nvSpPr>
          <p:cNvPr id="3" name="Text Placeholder 2"/>
          <p:cNvSpPr>
            <a:spLocks noGrp="1"/>
          </p:cNvSpPr>
          <p:nvPr>
            <p:ph type="body" sz="quarter" idx="3"/>
          </p:nvPr>
        </p:nvSpPr>
        <p:spPr/>
        <p:txBody>
          <a:bodyPr/>
          <a:lstStyle/>
          <a:p>
            <a:r>
              <a:rPr lang="en-US" dirty="0" smtClean="0"/>
              <a:t>Transgender</a:t>
            </a:r>
            <a:endParaRPr lang="en-US" dirty="0"/>
          </a:p>
        </p:txBody>
      </p:sp>
      <p:sp>
        <p:nvSpPr>
          <p:cNvPr id="4" name="Content Placeholder 3"/>
          <p:cNvSpPr>
            <a:spLocks noGrp="1"/>
          </p:cNvSpPr>
          <p:nvPr>
            <p:ph sz="quarter" idx="4"/>
          </p:nvPr>
        </p:nvSpPr>
        <p:spPr/>
        <p:txBody>
          <a:bodyPr/>
          <a:lstStyle/>
          <a:p>
            <a:r>
              <a:rPr lang="en-US" dirty="0"/>
              <a:t>A</a:t>
            </a:r>
            <a:r>
              <a:rPr lang="en-US" dirty="0" smtClean="0"/>
              <a:t> </a:t>
            </a:r>
            <a:r>
              <a:rPr lang="en-US" dirty="0"/>
              <a:t>person whose gender identity is different from the person’s assigned sex at birth.  </a:t>
            </a:r>
          </a:p>
        </p:txBody>
      </p:sp>
      <p:sp>
        <p:nvSpPr>
          <p:cNvPr id="5" name="Slide Number Placeholder 4"/>
          <p:cNvSpPr>
            <a:spLocks noGrp="1"/>
          </p:cNvSpPr>
          <p:nvPr>
            <p:ph type="sldNum" sz="quarter" idx="12"/>
          </p:nvPr>
        </p:nvSpPr>
        <p:spPr>
          <a:xfrm>
            <a:off x="1158240" y="6401434"/>
            <a:ext cx="2133600" cy="365125"/>
          </a:xfrm>
        </p:spPr>
        <p:txBody>
          <a:bodyPr/>
          <a:lstStyle/>
          <a:p>
            <a:fld id="{8027077B-008D-4965-9019-4B1F59FF498D}" type="slidenum">
              <a:rPr lang="en-US" smtClean="0"/>
              <a:pPr/>
              <a:t>16</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227105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US" dirty="0"/>
          </a:p>
        </p:txBody>
      </p:sp>
      <p:sp>
        <p:nvSpPr>
          <p:cNvPr id="3" name="Text Placeholder 2"/>
          <p:cNvSpPr>
            <a:spLocks noGrp="1"/>
          </p:cNvSpPr>
          <p:nvPr>
            <p:ph type="body" sz="quarter" idx="3"/>
          </p:nvPr>
        </p:nvSpPr>
        <p:spPr/>
        <p:txBody>
          <a:bodyPr/>
          <a:lstStyle/>
          <a:p>
            <a:r>
              <a:rPr lang="en-US" dirty="0" smtClean="0"/>
              <a:t>Gender Identity</a:t>
            </a:r>
            <a:endParaRPr lang="en-US" dirty="0"/>
          </a:p>
        </p:txBody>
      </p:sp>
      <p:sp>
        <p:nvSpPr>
          <p:cNvPr id="4" name="Content Placeholder 3"/>
          <p:cNvSpPr>
            <a:spLocks noGrp="1"/>
          </p:cNvSpPr>
          <p:nvPr>
            <p:ph sz="quarter" idx="4"/>
          </p:nvPr>
        </p:nvSpPr>
        <p:spPr/>
        <p:txBody>
          <a:bodyPr/>
          <a:lstStyle/>
          <a:p>
            <a:pPr marL="285750" indent="-285750">
              <a:buFont typeface="Arial"/>
              <a:buChar char="•"/>
            </a:pPr>
            <a:r>
              <a:rPr lang="en-US" dirty="0"/>
              <a:t>D</a:t>
            </a:r>
            <a:r>
              <a:rPr lang="en-US" dirty="0" smtClean="0"/>
              <a:t>oes </a:t>
            </a:r>
            <a:r>
              <a:rPr lang="en-US" dirty="0"/>
              <a:t>not indicate sexual </a:t>
            </a:r>
            <a:r>
              <a:rPr lang="en-US" dirty="0" smtClean="0"/>
              <a:t>preference</a:t>
            </a:r>
            <a:endParaRPr lang="en-US" dirty="0"/>
          </a:p>
          <a:p>
            <a:pPr marL="285750" indent="-285750">
              <a:buFont typeface="Arial"/>
              <a:buChar char="•"/>
            </a:pPr>
            <a:endParaRPr lang="en-US" dirty="0" smtClean="0"/>
          </a:p>
          <a:p>
            <a:pPr marL="285750" indent="-285750">
              <a:buFont typeface="Arial"/>
              <a:buChar char="•"/>
            </a:pPr>
            <a:r>
              <a:rPr lang="en-US" dirty="0"/>
              <a:t>A</a:t>
            </a:r>
            <a:r>
              <a:rPr lang="en-US" dirty="0" smtClean="0"/>
              <a:t> </a:t>
            </a:r>
            <a:r>
              <a:rPr lang="en-US" dirty="0"/>
              <a:t>person’s internal, deeply felt </a:t>
            </a:r>
            <a:r>
              <a:rPr lang="en-US" u="sng" dirty="0"/>
              <a:t>sense</a:t>
            </a:r>
            <a:r>
              <a:rPr lang="en-US" dirty="0"/>
              <a:t> of being male or </a:t>
            </a:r>
            <a:r>
              <a:rPr lang="en-US" dirty="0" smtClean="0"/>
              <a:t>female </a:t>
            </a:r>
            <a:endParaRPr lang="en-US" dirty="0"/>
          </a:p>
        </p:txBody>
      </p:sp>
      <p:sp>
        <p:nvSpPr>
          <p:cNvPr id="5" name="Slide Number Placeholder 4"/>
          <p:cNvSpPr>
            <a:spLocks noGrp="1"/>
          </p:cNvSpPr>
          <p:nvPr>
            <p:ph type="sldNum" sz="quarter" idx="12"/>
          </p:nvPr>
        </p:nvSpPr>
        <p:spPr>
          <a:xfrm>
            <a:off x="1158240" y="6401434"/>
            <a:ext cx="2133600" cy="365125"/>
          </a:xfrm>
        </p:spPr>
        <p:txBody>
          <a:bodyPr/>
          <a:lstStyle/>
          <a:p>
            <a:fld id="{8027077B-008D-4965-9019-4B1F59FF498D}" type="slidenum">
              <a:rPr lang="en-US" smtClean="0"/>
              <a:pPr/>
              <a:t>17</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1280948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US" dirty="0"/>
          </a:p>
        </p:txBody>
      </p:sp>
      <p:sp>
        <p:nvSpPr>
          <p:cNvPr id="3" name="Text Placeholder 2"/>
          <p:cNvSpPr>
            <a:spLocks noGrp="1"/>
          </p:cNvSpPr>
          <p:nvPr>
            <p:ph type="body" sz="quarter" idx="3"/>
          </p:nvPr>
        </p:nvSpPr>
        <p:spPr/>
        <p:txBody>
          <a:bodyPr/>
          <a:lstStyle/>
          <a:p>
            <a:r>
              <a:rPr lang="en-US" dirty="0" smtClean="0"/>
              <a:t>Intersex</a:t>
            </a:r>
            <a:endParaRPr lang="en-US" dirty="0"/>
          </a:p>
        </p:txBody>
      </p:sp>
      <p:sp>
        <p:nvSpPr>
          <p:cNvPr id="4" name="Content Placeholder 3"/>
          <p:cNvSpPr>
            <a:spLocks noGrp="1"/>
          </p:cNvSpPr>
          <p:nvPr>
            <p:ph sz="quarter" idx="4"/>
          </p:nvPr>
        </p:nvSpPr>
        <p:spPr/>
        <p:txBody>
          <a:bodyPr/>
          <a:lstStyle/>
          <a:p>
            <a:r>
              <a:rPr lang="en-US" dirty="0"/>
              <a:t>A</a:t>
            </a:r>
            <a:r>
              <a:rPr lang="en-US" dirty="0" smtClean="0"/>
              <a:t> </a:t>
            </a:r>
            <a:r>
              <a:rPr lang="en-US" dirty="0"/>
              <a:t>person whose sexual or reproductive anatomy or chromosomal pattern does not seem to fit typical definitions of male or female. </a:t>
            </a:r>
          </a:p>
        </p:txBody>
      </p:sp>
      <p:sp>
        <p:nvSpPr>
          <p:cNvPr id="5" name="Slide Number Placeholder 4"/>
          <p:cNvSpPr>
            <a:spLocks noGrp="1"/>
          </p:cNvSpPr>
          <p:nvPr>
            <p:ph type="sldNum" sz="quarter" idx="12"/>
          </p:nvPr>
        </p:nvSpPr>
        <p:spPr>
          <a:xfrm>
            <a:off x="1158240" y="6401434"/>
            <a:ext cx="2133600" cy="365125"/>
          </a:xfrm>
        </p:spPr>
        <p:txBody>
          <a:bodyPr/>
          <a:lstStyle/>
          <a:p>
            <a:fld id="{8027077B-008D-4965-9019-4B1F59FF498D}" type="slidenum">
              <a:rPr lang="en-US" smtClean="0"/>
              <a:pPr/>
              <a:t>18</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188351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in Cross-Gender and </a:t>
            </a:r>
            <a:r>
              <a:rPr lang="en-US" dirty="0" smtClean="0"/>
              <a:t/>
            </a:r>
            <a:br>
              <a:rPr lang="en-US" dirty="0" smtClean="0"/>
            </a:br>
            <a:r>
              <a:rPr lang="en-US" dirty="0" smtClean="0"/>
              <a:t>Transgender </a:t>
            </a:r>
            <a:r>
              <a:rPr lang="en-US" dirty="0"/>
              <a:t>Pat Searches </a:t>
            </a:r>
          </a:p>
        </p:txBody>
      </p:sp>
      <p:sp>
        <p:nvSpPr>
          <p:cNvPr id="4" name="Content Placeholder 3"/>
          <p:cNvSpPr>
            <a:spLocks noGrp="1"/>
          </p:cNvSpPr>
          <p:nvPr>
            <p:ph sz="quarter" idx="4"/>
          </p:nvPr>
        </p:nvSpPr>
        <p:spPr/>
        <p:txBody>
          <a:bodyPr/>
          <a:lstStyle/>
          <a:p>
            <a:endParaRPr lang="en-US" dirty="0"/>
          </a:p>
          <a:p>
            <a:endParaRPr lang="en-US" dirty="0"/>
          </a:p>
        </p:txBody>
      </p:sp>
      <p:sp>
        <p:nvSpPr>
          <p:cNvPr id="5" name="Slide Number Placeholder 4"/>
          <p:cNvSpPr>
            <a:spLocks noGrp="1"/>
          </p:cNvSpPr>
          <p:nvPr>
            <p:ph type="sldNum" sz="quarter" idx="12"/>
          </p:nvPr>
        </p:nvSpPr>
        <p:spPr>
          <a:xfrm>
            <a:off x="1066800" y="6324600"/>
            <a:ext cx="2133600" cy="365125"/>
          </a:xfrm>
        </p:spPr>
        <p:txBody>
          <a:bodyPr/>
          <a:lstStyle/>
          <a:p>
            <a:fld id="{8027077B-008D-4965-9019-4B1F59FF498D}"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177800" y="6392232"/>
            <a:ext cx="2765425" cy="319287"/>
          </a:xfrm>
          <a:prstGeom prst="rect">
            <a:avLst/>
          </a:prstGeom>
        </p:spPr>
      </p:pic>
      <p:pic>
        <p:nvPicPr>
          <p:cNvPr id="8" name="Picture 7"/>
          <p:cNvPicPr>
            <a:picLocks noChangeAspect="1"/>
          </p:cNvPicPr>
          <p:nvPr/>
        </p:nvPicPr>
        <p:blipFill>
          <a:blip r:embed="rId3"/>
          <a:stretch>
            <a:fillRect/>
          </a:stretch>
        </p:blipFill>
        <p:spPr>
          <a:xfrm>
            <a:off x="0" y="1231900"/>
            <a:ext cx="9144000" cy="4379136"/>
          </a:xfrm>
          <a:prstGeom prst="rect">
            <a:avLst/>
          </a:prstGeom>
        </p:spPr>
      </p:pic>
    </p:spTree>
    <p:extLst>
      <p:ext uri="{BB962C8B-B14F-4D97-AF65-F5344CB8AC3E}">
        <p14:creationId xmlns:p14="http://schemas.microsoft.com/office/powerpoint/2010/main" val="98410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Text Placeholder 2"/>
          <p:cNvSpPr>
            <a:spLocks noGrp="1"/>
          </p:cNvSpPr>
          <p:nvPr>
            <p:ph type="body" sz="quarter" idx="3"/>
          </p:nvPr>
        </p:nvSpPr>
        <p:spPr/>
        <p:txBody>
          <a:bodyPr/>
          <a:lstStyle/>
          <a:p>
            <a:r>
              <a:rPr lang="en-US" dirty="0" smtClean="0"/>
              <a:t>Instructor’s name here</a:t>
            </a:r>
            <a:endParaRPr lang="en-US" dirty="0"/>
          </a:p>
        </p:txBody>
      </p:sp>
      <p:sp>
        <p:nvSpPr>
          <p:cNvPr id="4" name="Content Placeholder 3"/>
          <p:cNvSpPr>
            <a:spLocks noGrp="1"/>
          </p:cNvSpPr>
          <p:nvPr>
            <p:ph sz="quarter" idx="4"/>
          </p:nvPr>
        </p:nvSpPr>
        <p:spPr/>
        <p:txBody>
          <a:bodyPr/>
          <a:lstStyle/>
          <a:p>
            <a:pPr marL="285750" indent="-285750">
              <a:buFont typeface="Arial" pitchFamily="34" charset="0"/>
              <a:buChar char="•"/>
            </a:pPr>
            <a:r>
              <a:rPr lang="en-US" dirty="0" smtClean="0"/>
              <a:t>Instructor agency or credentials</a:t>
            </a:r>
          </a:p>
          <a:p>
            <a:endParaRPr lang="en-US" dirty="0"/>
          </a:p>
          <a:p>
            <a:pPr marL="285750" indent="-285750">
              <a:buFont typeface="Arial" pitchFamily="34" charset="0"/>
              <a:buChar char="•"/>
            </a:pPr>
            <a:r>
              <a:rPr lang="en-US" dirty="0" smtClean="0"/>
              <a:t>Insert bullets as needed</a:t>
            </a:r>
          </a:p>
          <a:p>
            <a:endParaRPr lang="en-US" dirty="0"/>
          </a:p>
          <a:p>
            <a:endParaRPr lang="en-US" dirty="0"/>
          </a:p>
        </p:txBody>
      </p:sp>
      <p:sp>
        <p:nvSpPr>
          <p:cNvPr id="5" name="Slide Number Placeholder 4"/>
          <p:cNvSpPr>
            <a:spLocks noGrp="1"/>
          </p:cNvSpPr>
          <p:nvPr>
            <p:ph type="sldNum" sz="quarter" idx="12"/>
          </p:nvPr>
        </p:nvSpPr>
        <p:spPr>
          <a:xfrm>
            <a:off x="1066800" y="6324600"/>
            <a:ext cx="2133600" cy="365125"/>
          </a:xfrm>
        </p:spPr>
        <p:txBody>
          <a:bodyPr/>
          <a:lstStyle/>
          <a:p>
            <a:fld id="{8027077B-008D-4965-9019-4B1F59FF498D}" type="slidenum">
              <a:rPr lang="en-US" smtClean="0"/>
              <a:pPr/>
              <a:t>3</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3834359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Rape Elimination Act (PREA)</a:t>
            </a:r>
            <a:endParaRPr lang="en-US" dirty="0"/>
          </a:p>
        </p:txBody>
      </p:sp>
      <p:sp>
        <p:nvSpPr>
          <p:cNvPr id="4" name="Content Placeholder 3"/>
          <p:cNvSpPr>
            <a:spLocks noGrp="1"/>
          </p:cNvSpPr>
          <p:nvPr>
            <p:ph sz="quarter" idx="4"/>
          </p:nvPr>
        </p:nvSpPr>
        <p:spPr/>
        <p:txBody>
          <a:bodyPr/>
          <a:lstStyle/>
          <a:p>
            <a:pPr marL="285750" indent="-285750">
              <a:buFont typeface="Arial" pitchFamily="34" charset="0"/>
              <a:buChar char="•"/>
            </a:pPr>
            <a:r>
              <a:rPr lang="en-US" dirty="0" smtClean="0"/>
              <a:t>Bipartisan bill passed in 2003</a:t>
            </a:r>
            <a:endParaRPr lang="en-US" dirty="0"/>
          </a:p>
          <a:p>
            <a:endParaRPr lang="en-US" dirty="0"/>
          </a:p>
          <a:p>
            <a:pPr marL="285750" indent="-285750">
              <a:buFont typeface="Arial" pitchFamily="34" charset="0"/>
              <a:buChar char="•"/>
            </a:pPr>
            <a:r>
              <a:rPr lang="en-US" dirty="0" smtClean="0"/>
              <a:t>Goal: Reduce sexual abuse and sexual harassment in confinement settings</a:t>
            </a:r>
            <a:endParaRPr lang="en-US" dirty="0"/>
          </a:p>
          <a:p>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391325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4" name="Content Placeholder 3"/>
          <p:cNvSpPr>
            <a:spLocks noGrp="1"/>
          </p:cNvSpPr>
          <p:nvPr>
            <p:ph sz="quarter" idx="4"/>
          </p:nvPr>
        </p:nvSpPr>
        <p:spPr/>
        <p:txBody>
          <a:bodyPr/>
          <a:lstStyle/>
          <a:p>
            <a:pPr marL="285750" lvl="0" indent="-285750">
              <a:buFont typeface="Arial"/>
              <a:buChar char="•"/>
            </a:pPr>
            <a:r>
              <a:rPr lang="en-US" dirty="0"/>
              <a:t>R</a:t>
            </a:r>
            <a:r>
              <a:rPr lang="en-US" dirty="0" smtClean="0"/>
              <a:t>elevant </a:t>
            </a:r>
            <a:r>
              <a:rPr lang="en-US" dirty="0"/>
              <a:t>PREA Standards </a:t>
            </a:r>
            <a:endParaRPr lang="en-US" dirty="0" smtClean="0"/>
          </a:p>
          <a:p>
            <a:pPr marL="285750" lvl="0" indent="-285750">
              <a:buFont typeface="Arial"/>
              <a:buChar char="•"/>
            </a:pPr>
            <a:endParaRPr lang="en-US" dirty="0"/>
          </a:p>
          <a:p>
            <a:pPr marL="285750" lvl="0" indent="-285750">
              <a:buFont typeface="Arial"/>
              <a:buChar char="•"/>
            </a:pPr>
            <a:r>
              <a:rPr lang="en-US" dirty="0" smtClean="0"/>
              <a:t>Define exigent circumstances</a:t>
            </a:r>
          </a:p>
          <a:p>
            <a:pPr lvl="0"/>
            <a:endParaRPr lang="en-US" dirty="0" smtClean="0"/>
          </a:p>
          <a:p>
            <a:pPr marL="285750" lvl="0" indent="-285750">
              <a:buFont typeface="Arial"/>
              <a:buChar char="•"/>
            </a:pPr>
            <a:r>
              <a:rPr lang="en-US" dirty="0"/>
              <a:t>K</a:t>
            </a:r>
            <a:r>
              <a:rPr lang="en-US" dirty="0" smtClean="0"/>
              <a:t>ey </a:t>
            </a:r>
            <a:r>
              <a:rPr lang="en-US" dirty="0"/>
              <a:t>terms </a:t>
            </a:r>
            <a:r>
              <a:rPr lang="en-US" dirty="0" smtClean="0"/>
              <a:t>for pat searches </a:t>
            </a:r>
          </a:p>
          <a:p>
            <a:pPr lvl="0"/>
            <a:endParaRPr lang="en-US" dirty="0" smtClean="0"/>
          </a:p>
          <a:p>
            <a:pPr marL="285750" lvl="0" indent="-285750">
              <a:buFont typeface="Arial"/>
              <a:buChar char="•"/>
            </a:pPr>
            <a:r>
              <a:rPr lang="en-US" dirty="0"/>
              <a:t>C</a:t>
            </a:r>
            <a:r>
              <a:rPr lang="en-US" dirty="0" smtClean="0"/>
              <a:t>onsiderations </a:t>
            </a:r>
            <a:r>
              <a:rPr lang="en-US" dirty="0"/>
              <a:t>for searches of transgender or intersex inmates and </a:t>
            </a:r>
            <a:r>
              <a:rPr lang="en-US" dirty="0" smtClean="0"/>
              <a:t>residents</a:t>
            </a:r>
          </a:p>
          <a:p>
            <a:pPr lvl="0"/>
            <a:endParaRPr lang="en-US" dirty="0" smtClean="0"/>
          </a:p>
          <a:p>
            <a:pPr marL="285750" lvl="0" indent="-285750">
              <a:buFont typeface="Arial"/>
              <a:buChar char="•"/>
            </a:pPr>
            <a:r>
              <a:rPr lang="en-US" dirty="0" smtClean="0"/>
              <a:t>Practice pat searches</a:t>
            </a:r>
          </a:p>
          <a:p>
            <a:pPr lvl="0"/>
            <a:endParaRPr lang="en-US" dirty="0" smtClean="0"/>
          </a:p>
          <a:p>
            <a:pPr marL="285750" lvl="0" indent="-285750">
              <a:buFont typeface="Arial"/>
              <a:buChar char="•"/>
            </a:pPr>
            <a:r>
              <a:rPr lang="en-US" dirty="0" smtClean="0"/>
              <a:t>Observe</a:t>
            </a:r>
            <a:r>
              <a:rPr lang="en-US" dirty="0"/>
              <a:t>, </a:t>
            </a:r>
            <a:r>
              <a:rPr lang="en-US" dirty="0" smtClean="0"/>
              <a:t>analyze, </a:t>
            </a:r>
            <a:r>
              <a:rPr lang="en-US" dirty="0"/>
              <a:t>and provide feedback to peers on practice searches </a:t>
            </a:r>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5</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3528731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While You Watch</a:t>
            </a:r>
            <a:endParaRPr lang="en-US" dirty="0"/>
          </a:p>
        </p:txBody>
      </p:sp>
      <p:sp>
        <p:nvSpPr>
          <p:cNvPr id="4" name="Content Placeholder 3"/>
          <p:cNvSpPr>
            <a:spLocks noGrp="1"/>
          </p:cNvSpPr>
          <p:nvPr>
            <p:ph sz="quarter" idx="4"/>
          </p:nvPr>
        </p:nvSpPr>
        <p:spPr/>
        <p:txBody>
          <a:bodyPr/>
          <a:lstStyle/>
          <a:p>
            <a:pPr marL="342900" indent="-342900">
              <a:buFont typeface="+mj-lt"/>
              <a:buAutoNum type="arabicPeriod"/>
            </a:pPr>
            <a:r>
              <a:rPr lang="en-US" dirty="0"/>
              <a:t>What new terms did you hear? Or new definitions for terms you had heard before</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dirty="0" smtClean="0"/>
              <a:t>What </a:t>
            </a:r>
            <a:r>
              <a:rPr lang="en-US" dirty="0"/>
              <a:t>are the PREA standards for juveniles regarding </a:t>
            </a:r>
            <a:r>
              <a:rPr lang="en-US" dirty="0" smtClean="0"/>
              <a:t>cross-gender </a:t>
            </a:r>
            <a:r>
              <a:rPr lang="en-US" dirty="0"/>
              <a:t>pat searches</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dirty="0" smtClean="0"/>
              <a:t>What </a:t>
            </a:r>
            <a:r>
              <a:rPr lang="en-US" dirty="0"/>
              <a:t>are the PREA standards for female inmates regarding PREA pat searches?</a:t>
            </a:r>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2791920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US" dirty="0"/>
          </a:p>
        </p:txBody>
      </p:sp>
      <p:sp>
        <p:nvSpPr>
          <p:cNvPr id="3" name="Text Placeholder 2"/>
          <p:cNvSpPr>
            <a:spLocks noGrp="1"/>
          </p:cNvSpPr>
          <p:nvPr>
            <p:ph type="body" sz="quarter" idx="3"/>
          </p:nvPr>
        </p:nvSpPr>
        <p:spPr/>
        <p:txBody>
          <a:bodyPr/>
          <a:lstStyle/>
          <a:p>
            <a:r>
              <a:rPr lang="en-US" dirty="0" smtClean="0"/>
              <a:t>Trauma</a:t>
            </a:r>
            <a:endParaRPr lang="en-US" dirty="0"/>
          </a:p>
        </p:txBody>
      </p:sp>
      <p:sp>
        <p:nvSpPr>
          <p:cNvPr id="4" name="Content Placeholder 3"/>
          <p:cNvSpPr>
            <a:spLocks noGrp="1"/>
          </p:cNvSpPr>
          <p:nvPr>
            <p:ph sz="quarter" idx="4"/>
          </p:nvPr>
        </p:nvSpPr>
        <p:spPr/>
        <p:txBody>
          <a:bodyPr/>
          <a:lstStyle/>
          <a:p>
            <a:r>
              <a:rPr lang="en-US" dirty="0"/>
              <a:t>Individual trauma results from an event, series of events, or set of circumstances that are experienced by an individual as physically or emotionally harmful or life threatening and that has lasting adverse effects on the individual’s functioning and mental, physical, social, emotional or spiritual well-</a:t>
            </a:r>
            <a:r>
              <a:rPr lang="en-US" dirty="0" smtClean="0"/>
              <a:t>being.</a:t>
            </a:r>
          </a:p>
          <a:p>
            <a:pPr algn="r"/>
            <a:r>
              <a:rPr lang="en-US" sz="1200" dirty="0" smtClean="0"/>
              <a:t>-Substance Abuse and Mental Health Services Administration (SAMHSA)</a:t>
            </a:r>
            <a:endParaRPr lang="en-US" sz="1200" dirty="0"/>
          </a:p>
        </p:txBody>
      </p:sp>
      <p:sp>
        <p:nvSpPr>
          <p:cNvPr id="5" name="Slide Number Placeholder 4"/>
          <p:cNvSpPr>
            <a:spLocks noGrp="1"/>
          </p:cNvSpPr>
          <p:nvPr>
            <p:ph type="sldNum" sz="quarter" idx="12"/>
          </p:nvPr>
        </p:nvSpPr>
        <p:spPr>
          <a:xfrm>
            <a:off x="1158240" y="6401434"/>
            <a:ext cx="2133600" cy="365125"/>
          </a:xfrm>
        </p:spPr>
        <p:txBody>
          <a:bodyPr/>
          <a:lstStyle/>
          <a:p>
            <a:fld id="{8027077B-008D-4965-9019-4B1F59FF498D}" type="slidenum">
              <a:rPr lang="en-US" smtClean="0"/>
              <a:pPr/>
              <a:t>7</a:t>
            </a:fld>
            <a:endParaRPr lang="en-US" dirty="0"/>
          </a:p>
        </p:txBody>
      </p:sp>
      <p:pic>
        <p:nvPicPr>
          <p:cNvPr id="8" name="Picture 7"/>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427564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“E’s” of Trauma</a:t>
            </a:r>
            <a:endParaRPr lang="en-US" dirty="0"/>
          </a:p>
        </p:txBody>
      </p:sp>
      <p:sp>
        <p:nvSpPr>
          <p:cNvPr id="4" name="Content Placeholder 3"/>
          <p:cNvSpPr>
            <a:spLocks noGrp="1"/>
          </p:cNvSpPr>
          <p:nvPr>
            <p:ph sz="quarter" idx="4"/>
          </p:nvPr>
        </p:nvSpPr>
        <p:spPr/>
        <p:txBody>
          <a:bodyPr/>
          <a:lstStyle/>
          <a:p>
            <a:pPr marL="342900" indent="-342900">
              <a:buFont typeface="+mj-lt"/>
              <a:buAutoNum type="arabicPeriod"/>
            </a:pPr>
            <a:r>
              <a:rPr lang="en-US" dirty="0"/>
              <a:t>The </a:t>
            </a:r>
            <a:r>
              <a:rPr lang="en-US" dirty="0" smtClean="0"/>
              <a:t>Event</a:t>
            </a:r>
          </a:p>
          <a:p>
            <a:pPr marL="342900" indent="-342900">
              <a:buFont typeface="+mj-lt"/>
              <a:buAutoNum type="arabicPeriod"/>
            </a:pPr>
            <a:endParaRPr lang="en-US" dirty="0"/>
          </a:p>
          <a:p>
            <a:pPr marL="342900" indent="-342900">
              <a:buFont typeface="+mj-lt"/>
              <a:buAutoNum type="arabicPeriod"/>
            </a:pPr>
            <a:r>
              <a:rPr lang="en-US" dirty="0"/>
              <a:t>The </a:t>
            </a:r>
            <a:r>
              <a:rPr lang="en-US" dirty="0" smtClean="0"/>
              <a:t>Experience</a:t>
            </a:r>
          </a:p>
          <a:p>
            <a:pPr marL="342900" indent="-342900">
              <a:buFont typeface="+mj-lt"/>
              <a:buAutoNum type="arabicPeriod"/>
            </a:pPr>
            <a:endParaRPr lang="en-US" dirty="0" smtClean="0"/>
          </a:p>
          <a:p>
            <a:pPr marL="342900" indent="-342900">
              <a:buFont typeface="+mj-lt"/>
              <a:buAutoNum type="arabicPeriod"/>
            </a:pPr>
            <a:r>
              <a:rPr lang="en-US" dirty="0" smtClean="0"/>
              <a:t>Effect</a:t>
            </a:r>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4064043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Adverse Effects</a:t>
            </a:r>
            <a:endParaRPr lang="en-US" dirty="0"/>
          </a:p>
        </p:txBody>
      </p:sp>
      <p:sp>
        <p:nvSpPr>
          <p:cNvPr id="4" name="Content Placeholder 3"/>
          <p:cNvSpPr>
            <a:spLocks noGrp="1"/>
          </p:cNvSpPr>
          <p:nvPr>
            <p:ph sz="quarter" idx="4"/>
          </p:nvPr>
        </p:nvSpPr>
        <p:spPr/>
        <p:txBody>
          <a:bodyPr/>
          <a:lstStyle/>
          <a:p>
            <a:pPr marL="285750" lvl="0" indent="-285750">
              <a:buFont typeface="Arial"/>
              <a:buChar char="•"/>
            </a:pPr>
            <a:r>
              <a:rPr lang="en-US" dirty="0" smtClean="0"/>
              <a:t>Immediate or delayed</a:t>
            </a:r>
            <a:endParaRPr lang="en-US" dirty="0"/>
          </a:p>
          <a:p>
            <a:pPr marL="285750" lvl="0" indent="-285750">
              <a:buFont typeface="Arial"/>
              <a:buChar char="•"/>
            </a:pPr>
            <a:endParaRPr lang="en-US" dirty="0" smtClean="0"/>
          </a:p>
          <a:p>
            <a:pPr marL="285750" lvl="0" indent="-285750">
              <a:buFont typeface="Arial"/>
              <a:buChar char="•"/>
            </a:pPr>
            <a:r>
              <a:rPr lang="en-US" dirty="0" smtClean="0"/>
              <a:t>Short or long term duration</a:t>
            </a:r>
          </a:p>
          <a:p>
            <a:pPr lvl="0"/>
            <a:endParaRPr lang="en-US" dirty="0"/>
          </a:p>
          <a:p>
            <a:pPr marL="285750" lvl="0" indent="-285750">
              <a:buFont typeface="Arial"/>
              <a:buChar char="•"/>
            </a:pPr>
            <a:r>
              <a:rPr lang="en-US" dirty="0" smtClean="0"/>
              <a:t>Connection may or may not be recognized</a:t>
            </a:r>
            <a:endParaRPr lang="en-US" dirty="0"/>
          </a:p>
        </p:txBody>
      </p:sp>
      <p:sp>
        <p:nvSpPr>
          <p:cNvPr id="5" name="Slide Number Placeholder 4"/>
          <p:cNvSpPr>
            <a:spLocks noGrp="1"/>
          </p:cNvSpPr>
          <p:nvPr>
            <p:ph type="sldNum" sz="quarter" idx="12"/>
          </p:nvPr>
        </p:nvSpPr>
        <p:spPr>
          <a:xfrm>
            <a:off x="1143000" y="6347460"/>
            <a:ext cx="2133600" cy="365125"/>
          </a:xfrm>
        </p:spPr>
        <p:txBody>
          <a:bodyPr/>
          <a:lstStyle/>
          <a:p>
            <a:fld id="{8027077B-008D-4965-9019-4B1F59FF498D}"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77800" y="6392232"/>
            <a:ext cx="2765425" cy="319287"/>
          </a:xfrm>
          <a:prstGeom prst="rect">
            <a:avLst/>
          </a:prstGeom>
        </p:spPr>
      </p:pic>
    </p:spTree>
    <p:extLst>
      <p:ext uri="{BB962C8B-B14F-4D97-AF65-F5344CB8AC3E}">
        <p14:creationId xmlns:p14="http://schemas.microsoft.com/office/powerpoint/2010/main" val="28488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869</TotalTime>
  <Words>454</Words>
  <Application>Microsoft Office PowerPoint</Application>
  <PresentationFormat>On-screen Show (4:3)</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Guidance in Cross-Gender and Transgender Pat Searches  </vt:lpstr>
      <vt:lpstr>Guidance in Cross-Gender and  Transgender Pat Searches </vt:lpstr>
      <vt:lpstr>Introductions</vt:lpstr>
      <vt:lpstr>Prison Rape Elimination Act (PREA)</vt:lpstr>
      <vt:lpstr>Training Goals</vt:lpstr>
      <vt:lpstr>Consider While You Watch</vt:lpstr>
      <vt:lpstr>Term Definition</vt:lpstr>
      <vt:lpstr>Three “E’s” of Trauma</vt:lpstr>
      <vt:lpstr>Characteristics of Adverse Effects</vt:lpstr>
      <vt:lpstr>Potential Adverse Effects of Trauma</vt:lpstr>
      <vt:lpstr>Why Consider Trauma Histories?</vt:lpstr>
      <vt:lpstr>Consider While You Watch</vt:lpstr>
      <vt:lpstr>Consider While You Watch</vt:lpstr>
      <vt:lpstr>Practice Pat Search Techniques</vt:lpstr>
      <vt:lpstr>Considerations for Searching Transgender and Intersex Inmates and Residents</vt:lpstr>
      <vt:lpstr>Term Definition</vt:lpstr>
      <vt:lpstr>Term Definition</vt:lpstr>
      <vt:lpstr>Term Definition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Lola Please insert final title here</dc:title>
  <dc:creator>Meighan Personal</dc:creator>
  <cp:lastModifiedBy>Mara Dodson</cp:lastModifiedBy>
  <cp:revision>39</cp:revision>
  <dcterms:created xsi:type="dcterms:W3CDTF">2015-04-12T22:43:33Z</dcterms:created>
  <dcterms:modified xsi:type="dcterms:W3CDTF">2015-05-26T19:19:37Z</dcterms:modified>
</cp:coreProperties>
</file>