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3PYBh+RlnTc6WppbxMPy7ySd7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9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1c8XLJ9MEh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68" name="Google Shape;168;p1: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How specific are  your policies?</a:t>
            </a:r>
            <a:endParaRPr/>
          </a:p>
        </p:txBody>
      </p:sp>
      <p:sp>
        <p:nvSpPr>
          <p:cNvPr id="237" name="Google Shape;237;p1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Example: Police department interview where cop asked witness if he was a “retard.”</a:t>
            </a:r>
            <a:endParaRPr/>
          </a:p>
          <a:p>
            <a:pPr marL="0" lvl="0" indent="0" algn="l" rtl="0">
              <a:spcBef>
                <a:spcPts val="0"/>
              </a:spcBef>
              <a:spcAft>
                <a:spcPts val="0"/>
              </a:spcAft>
              <a:buNone/>
            </a:pPr>
            <a:endParaRPr/>
          </a:p>
          <a:p>
            <a:pPr marL="0" lvl="0" indent="0" algn="l" rtl="0">
              <a:spcBef>
                <a:spcPts val="0"/>
              </a:spcBef>
              <a:spcAft>
                <a:spcPts val="0"/>
              </a:spcAft>
              <a:buNone/>
            </a:pPr>
            <a:r>
              <a:rPr lang="en-US"/>
              <a:t>Prisons should be the most secure places where a crime is committed.  There is no reason for it to not be secure.</a:t>
            </a:r>
            <a:endParaRPr/>
          </a:p>
        </p:txBody>
      </p:sp>
      <p:sp>
        <p:nvSpPr>
          <p:cNvPr id="244" name="Google Shape;244;p11: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2" name="Google Shape;252;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9" name="Google Shape;259;p1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65" name="Google Shape;265;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72" name="Google Shape;272;p1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78" name="Google Shape;278;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84" name="Google Shape;284;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1" name="Google Shape;291;p1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7" name="Google Shape;297;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Great storytellers do this.  They begin with the end in mind.  That way, there are no wasted movements within the movie. No wasted dialogue.  Everything is driven toward that final climatic event.  </a:t>
            </a:r>
            <a:endParaRPr/>
          </a:p>
        </p:txBody>
      </p:sp>
      <p:sp>
        <p:nvSpPr>
          <p:cNvPr id="186" name="Google Shape;186;p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3" name="Google Shape;193;p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1" name="Google Shape;201;p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9" name="Google Shape;209;p6: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6" name="Google Shape;216;p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3" name="Google Shape;223;p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u="sng">
                <a:solidFill>
                  <a:schemeClr val="hlink"/>
                </a:solidFill>
                <a:hlinkClick r:id="rId3"/>
              </a:rPr>
              <a:t>http://www.youtube.com/watch?v=1c8XLJ9MEhk</a:t>
            </a:r>
            <a:endParaRPr/>
          </a:p>
        </p:txBody>
      </p:sp>
      <p:sp>
        <p:nvSpPr>
          <p:cNvPr id="230" name="Google Shape;230;p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21" descr="C:\Users\mikel\Desktop\PREA-logoRGBhirez-020312.jpg"/>
          <p:cNvPicPr preferRelativeResize="0"/>
          <p:nvPr/>
        </p:nvPicPr>
        <p:blipFill rotWithShape="1">
          <a:blip r:embed="rId2">
            <a:alphaModFix/>
          </a:blip>
          <a:srcRect/>
          <a:stretch/>
        </p:blipFill>
        <p:spPr>
          <a:xfrm>
            <a:off x="742950" y="438151"/>
            <a:ext cx="1695450" cy="1695449"/>
          </a:xfrm>
          <a:prstGeom prst="rect">
            <a:avLst/>
          </a:prstGeom>
          <a:noFill/>
          <a:ln>
            <a:noFill/>
          </a:ln>
        </p:spPr>
      </p:pic>
      <p:sp>
        <p:nvSpPr>
          <p:cNvPr id="17" name="Google Shape;17;p21"/>
          <p:cNvSpPr txBox="1"/>
          <p:nvPr/>
        </p:nvSpPr>
        <p:spPr>
          <a:xfrm>
            <a:off x="1371600" y="3886200"/>
            <a:ext cx="6400800" cy="1676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18" name="Google Shape;18;p21"/>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19" name="Google Shape;19;p21"/>
          <p:cNvSpPr txBox="1">
            <a:spLocks noGrp="1"/>
          </p:cNvSpPr>
          <p:nvPr>
            <p:ph type="ctrTitle"/>
          </p:nvPr>
        </p:nvSpPr>
        <p:spPr>
          <a:xfrm>
            <a:off x="1676400" y="3657600"/>
            <a:ext cx="6350000" cy="2133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75"/>
        <p:cNvGrpSpPr/>
        <p:nvPr/>
      </p:nvGrpSpPr>
      <p:grpSpPr>
        <a:xfrm>
          <a:off x="0" y="0"/>
          <a:ext cx="0" cy="0"/>
          <a:chOff x="0" y="0"/>
          <a:chExt cx="0" cy="0"/>
        </a:xfrm>
      </p:grpSpPr>
      <p:sp>
        <p:nvSpPr>
          <p:cNvPr id="76" name="Google Shape;76;p3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77" name="Google Shape;77;p3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3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0" name="Google Shape;80;p3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81" name="Google Shape;81;p3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2"/>
        <p:cNvGrpSpPr/>
        <p:nvPr/>
      </p:nvGrpSpPr>
      <p:grpSpPr>
        <a:xfrm>
          <a:off x="0" y="0"/>
          <a:ext cx="0" cy="0"/>
          <a:chOff x="0" y="0"/>
          <a:chExt cx="0" cy="0"/>
        </a:xfrm>
      </p:grpSpPr>
      <p:sp>
        <p:nvSpPr>
          <p:cNvPr id="83" name="Google Shape;83;p3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84" name="Google Shape;84;p3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6" name="Google Shape;86;p3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7" name="Google Shape;87;p3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88" name="Google Shape;88;p31"/>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89"/>
        <p:cNvGrpSpPr/>
        <p:nvPr/>
      </p:nvGrpSpPr>
      <p:grpSpPr>
        <a:xfrm>
          <a:off x="0" y="0"/>
          <a:ext cx="0" cy="0"/>
          <a:chOff x="0" y="0"/>
          <a:chExt cx="0" cy="0"/>
        </a:xfrm>
      </p:grpSpPr>
      <p:sp>
        <p:nvSpPr>
          <p:cNvPr id="90" name="Google Shape;90;p3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91" name="Google Shape;91;p3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3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4" name="Google Shape;94;p3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95" name="Google Shape;95;p3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3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1" name="Google Shape;11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8" name="Google Shape;11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0"/>
        <p:cNvGrpSpPr/>
        <p:nvPr/>
      </p:nvGrpSpPr>
      <p:grpSpPr>
        <a:xfrm>
          <a:off x="0" y="0"/>
          <a:ext cx="0" cy="0"/>
          <a:chOff x="0" y="0"/>
          <a:chExt cx="0" cy="0"/>
        </a:xfrm>
      </p:grpSpPr>
      <p:sp>
        <p:nvSpPr>
          <p:cNvPr id="21" name="Google Shape;21;p2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2" name="Google Shape;22;p2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 name="Google Shape;24;p2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 name="Google Shape;25;p2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 name="Google Shape;26;p2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9"/>
        <p:cNvGrpSpPr/>
        <p:nvPr/>
      </p:nvGrpSpPr>
      <p:grpSpPr>
        <a:xfrm>
          <a:off x="0" y="0"/>
          <a:ext cx="0" cy="0"/>
          <a:chOff x="0" y="0"/>
          <a:chExt cx="0" cy="0"/>
        </a:xfrm>
      </p:grpSpPr>
      <p:sp>
        <p:nvSpPr>
          <p:cNvPr id="140" name="Google Shape;140;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2" name="Google Shape;142;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3" name="Google Shape;143;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Google Shape;147;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1"/>
          <p:cNvSpPr>
            <a:spLocks noGrp="1"/>
          </p:cNvSpPr>
          <p:nvPr>
            <p:ph type="pic" idx="2"/>
          </p:nvPr>
        </p:nvSpPr>
        <p:spPr>
          <a:xfrm>
            <a:off x="1792288" y="612775"/>
            <a:ext cx="5486400" cy="4114800"/>
          </a:xfrm>
          <a:prstGeom prst="rect">
            <a:avLst/>
          </a:prstGeom>
          <a:noFill/>
          <a:ln>
            <a:noFill/>
          </a:ln>
        </p:spPr>
      </p:sp>
      <p:sp>
        <p:nvSpPr>
          <p:cNvPr id="149" name="Google Shape;149;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0" name="Google Shape;150;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Google Shape;154;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4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sp>
        <p:nvSpPr>
          <p:cNvPr id="28" name="Google Shape;28;p2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9" name="Google Shape;29;p2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2" name="Google Shape;32;p2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3" name="Google Shape;33;p2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Amount of Content">
  <p:cSld name="Large Amount of Content">
    <p:spTree>
      <p:nvGrpSpPr>
        <p:cNvPr id="1" name="Shape 34"/>
        <p:cNvGrpSpPr/>
        <p:nvPr/>
      </p:nvGrpSpPr>
      <p:grpSpPr>
        <a:xfrm>
          <a:off x="0" y="0"/>
          <a:ext cx="0" cy="0"/>
          <a:chOff x="0" y="0"/>
          <a:chExt cx="0" cy="0"/>
        </a:xfrm>
      </p:grpSpPr>
      <p:sp>
        <p:nvSpPr>
          <p:cNvPr id="35" name="Google Shape;35;p2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36" name="Google Shape;36;p2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2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9" name="Google Shape;39;p2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sp>
        <p:nvSpPr>
          <p:cNvPr id="41" name="Google Shape;41;p2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2" name="Google Shape;42;p2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2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45" name="Google Shape;45;p2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46" name="Google Shape;46;p2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sp>
        <p:nvSpPr>
          <p:cNvPr id="48" name="Google Shape;48;p2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9" name="Google Shape;49;p2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2" name="Google Shape;52;p2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53" name="Google Shape;53;p2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sp>
        <p:nvSpPr>
          <p:cNvPr id="55" name="Google Shape;55;p2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56" name="Google Shape;56;p2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 name="Google Shape;58;p2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9" name="Google Shape;59;p2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60" name="Google Shape;60;p2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sp>
        <p:nvSpPr>
          <p:cNvPr id="62" name="Google Shape;62;p2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63" name="Google Shape;63;p2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2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66" name="Google Shape;66;p2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67" name="Google Shape;67;p2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sp>
        <p:nvSpPr>
          <p:cNvPr id="69" name="Google Shape;69;p2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70" name="Google Shape;70;p2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2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3" name="Google Shape;73;p2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74" name="Google Shape;74;p2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txBox="1">
            <a:spLocks noGrp="1"/>
          </p:cNvSpPr>
          <p:nvPr>
            <p:ph type="ctrTitle"/>
          </p:nvPr>
        </p:nvSpPr>
        <p:spPr>
          <a:xfrm>
            <a:off x="1371600" y="2971800"/>
            <a:ext cx="6350000" cy="350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000"/>
              <a:buFont typeface="Verdana"/>
              <a:buNone/>
            </a:pPr>
            <a:r>
              <a:rPr lang="en-US"/>
              <a:t>Module 9</a:t>
            </a:r>
            <a:br>
              <a:rPr lang="en-US"/>
            </a:br>
            <a:r>
              <a:rPr lang="en-US"/>
              <a:t>Prosecutorial Collaboration:</a:t>
            </a:r>
            <a:br>
              <a:rPr lang="en-US"/>
            </a:br>
            <a:r>
              <a:rPr lang="en-US"/>
              <a:t>Techniques to Get Prison Cases Prosecuted</a:t>
            </a:r>
            <a:br>
              <a:rPr lang="en-US"/>
            </a:br>
            <a:br>
              <a:rPr lang="en-US"/>
            </a:br>
            <a:endParaRPr/>
          </a:p>
        </p:txBody>
      </p:sp>
      <p:pic>
        <p:nvPicPr>
          <p:cNvPr id="171" name="Google Shape;171;p1" descr="Description: Moss Group Letterhead"/>
          <p:cNvPicPr preferRelativeResize="0"/>
          <p:nvPr/>
        </p:nvPicPr>
        <p:blipFill rotWithShape="1">
          <a:blip r:embed="rId3">
            <a:alphaModFix/>
          </a:blip>
          <a:srcRect l="6459" t="12069" r="14811" b="11498"/>
          <a:stretch/>
        </p:blipFill>
        <p:spPr>
          <a:xfrm>
            <a:off x="3733800" y="1219586"/>
            <a:ext cx="3741345" cy="533014"/>
          </a:xfrm>
          <a:prstGeom prst="rect">
            <a:avLst/>
          </a:prstGeom>
          <a:noFill/>
          <a:ln>
            <a:noFill/>
          </a:ln>
        </p:spPr>
      </p:pic>
      <p:sp>
        <p:nvSpPr>
          <p:cNvPr id="172" name="Google Shape;172;p1"/>
          <p:cNvSpPr txBox="1"/>
          <p:nvPr/>
        </p:nvSpPr>
        <p:spPr>
          <a:xfrm>
            <a:off x="685800" y="5791200"/>
            <a:ext cx="77724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Verdana"/>
                <a:ea typeface="Verdana"/>
                <a:cs typeface="Verdana"/>
                <a:sym typeface="Verdana"/>
              </a:rPr>
              <a:t>Notice of Federal Funding and Federal Disclaimer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Impact Justice (IJ), which administers the National PREA Resource Center through a cooperative agreement with the Bureau of Justice Assistance.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Clr>
                <a:srgbClr val="FFFFFF"/>
              </a:buClr>
              <a:buSzPts val="4000"/>
              <a:buFont typeface="Verdana"/>
              <a:buNone/>
            </a:pPr>
            <a:r>
              <a:rPr lang="en-US" sz="4000"/>
              <a:t>Defense Techniques</a:t>
            </a:r>
            <a:endParaRPr/>
          </a:p>
        </p:txBody>
      </p:sp>
      <p:sp>
        <p:nvSpPr>
          <p:cNvPr id="240" name="Google Shape;240;p10"/>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5F574F"/>
              </a:buClr>
              <a:buSzPts val="2800"/>
              <a:buNone/>
            </a:pPr>
            <a:endParaRPr>
              <a:solidFill>
                <a:schemeClr val="dk1"/>
              </a:solidFill>
            </a:endParaRPr>
          </a:p>
          <a:p>
            <a:pPr marL="571500" lvl="0" indent="-571500" algn="l" rtl="0">
              <a:lnSpc>
                <a:spcPct val="150000"/>
              </a:lnSpc>
              <a:spcBef>
                <a:spcPts val="0"/>
              </a:spcBef>
              <a:spcAft>
                <a:spcPts val="0"/>
              </a:spcAft>
              <a:buClr>
                <a:schemeClr val="dk1"/>
              </a:buClr>
              <a:buSzPts val="2800"/>
              <a:buFont typeface="Arial"/>
              <a:buChar char="•"/>
            </a:pPr>
            <a:r>
              <a:rPr lang="en-US">
                <a:solidFill>
                  <a:schemeClr val="dk1"/>
                </a:solidFill>
              </a:rPr>
              <a:t>The victim is no saint</a:t>
            </a:r>
            <a:endParaRPr/>
          </a:p>
          <a:p>
            <a:pPr marL="571500" lvl="0" indent="-571500" algn="l" rtl="0">
              <a:lnSpc>
                <a:spcPct val="150000"/>
              </a:lnSpc>
              <a:spcBef>
                <a:spcPts val="0"/>
              </a:spcBef>
              <a:spcAft>
                <a:spcPts val="0"/>
              </a:spcAft>
              <a:buClr>
                <a:schemeClr val="dk1"/>
              </a:buClr>
              <a:buSzPts val="2800"/>
              <a:buFont typeface="Arial"/>
              <a:buChar char="•"/>
            </a:pPr>
            <a:r>
              <a:rPr lang="en-US">
                <a:solidFill>
                  <a:schemeClr val="dk1"/>
                </a:solidFill>
              </a:rPr>
              <a:t>Witnesses are biased and evil people</a:t>
            </a:r>
            <a:endParaRPr/>
          </a:p>
          <a:p>
            <a:pPr marL="571500" lvl="0" indent="-571500" algn="l" rtl="0">
              <a:lnSpc>
                <a:spcPct val="150000"/>
              </a:lnSpc>
              <a:spcBef>
                <a:spcPts val="0"/>
              </a:spcBef>
              <a:spcAft>
                <a:spcPts val="0"/>
              </a:spcAft>
              <a:buClr>
                <a:schemeClr val="dk1"/>
              </a:buClr>
              <a:buSzPts val="2800"/>
              <a:buFont typeface="Arial"/>
              <a:buChar char="•"/>
            </a:pPr>
            <a:r>
              <a:rPr lang="en-US">
                <a:solidFill>
                  <a:schemeClr val="dk1"/>
                </a:solidFill>
              </a:rPr>
              <a:t>Poor investigative work</a:t>
            </a:r>
            <a:endParaRPr/>
          </a:p>
          <a:p>
            <a:pPr marL="571500" lvl="0" indent="-571500" algn="l" rtl="0">
              <a:lnSpc>
                <a:spcPct val="150000"/>
              </a:lnSpc>
              <a:spcBef>
                <a:spcPts val="0"/>
              </a:spcBef>
              <a:spcAft>
                <a:spcPts val="0"/>
              </a:spcAft>
              <a:buClr>
                <a:schemeClr val="dk1"/>
              </a:buClr>
              <a:buSzPts val="2800"/>
              <a:buFont typeface="Arial"/>
              <a:buChar char="•"/>
            </a:pPr>
            <a:r>
              <a:rPr lang="en-US">
                <a:solidFill>
                  <a:schemeClr val="dk1"/>
                </a:solidFill>
              </a:rPr>
              <a:t>Beyond a reasonable doubt standard not met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1"/>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It All Begins With an Investigation</a:t>
            </a:r>
            <a:endParaRPr/>
          </a:p>
        </p:txBody>
      </p:sp>
      <p:sp>
        <p:nvSpPr>
          <p:cNvPr id="247" name="Google Shape;247;p11"/>
          <p:cNvSpPr txBox="1">
            <a:spLocks noGrp="1"/>
          </p:cNvSpPr>
          <p:nvPr>
            <p:ph type="body" idx="1"/>
          </p:nvPr>
        </p:nvSpPr>
        <p:spPr>
          <a:xfrm>
            <a:off x="2971800" y="1432718"/>
            <a:ext cx="57912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Investigation Report must be complete and accurate</a:t>
            </a:r>
            <a:endParaRPr/>
          </a:p>
          <a:p>
            <a:pPr marL="742950" lvl="2" indent="-457200" algn="l" rtl="0">
              <a:lnSpc>
                <a:spcPct val="150000"/>
              </a:lnSpc>
              <a:spcBef>
                <a:spcPts val="0"/>
              </a:spcBef>
              <a:spcAft>
                <a:spcPts val="0"/>
              </a:spcAft>
              <a:buClr>
                <a:schemeClr val="dk1"/>
              </a:buClr>
              <a:buSzPts val="2400"/>
              <a:buFont typeface="Courier New"/>
              <a:buChar char="o"/>
            </a:pPr>
            <a:r>
              <a:rPr lang="en-US" sz="2400">
                <a:solidFill>
                  <a:schemeClr val="dk1"/>
                </a:solidFill>
              </a:rPr>
              <a:t>NO bias </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Crime Scene Preservation</a:t>
            </a:r>
            <a:endParaRPr/>
          </a:p>
          <a:p>
            <a:pPr marL="742950" lvl="1" indent="-285750" algn="l" rtl="0">
              <a:lnSpc>
                <a:spcPct val="150000"/>
              </a:lnSpc>
              <a:spcBef>
                <a:spcPts val="0"/>
              </a:spcBef>
              <a:spcAft>
                <a:spcPts val="0"/>
              </a:spcAft>
              <a:buClr>
                <a:schemeClr val="dk1"/>
              </a:buClr>
              <a:buSzPts val="2400"/>
              <a:buFont typeface="Courier New"/>
              <a:buChar char="o"/>
            </a:pPr>
            <a:r>
              <a:rPr lang="en-US" sz="2400">
                <a:solidFill>
                  <a:schemeClr val="dk1"/>
                </a:solidFill>
              </a:rPr>
              <a:t>Do not forget that sometimes a person’s body is the crime scene (DNA)</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Evidence Preservation</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Photograph EVERYTHING</a:t>
            </a:r>
            <a:endParaRPr/>
          </a:p>
        </p:txBody>
      </p:sp>
      <p:pic>
        <p:nvPicPr>
          <p:cNvPr id="248" name="Google Shape;248;p11"/>
          <p:cNvPicPr preferRelativeResize="0"/>
          <p:nvPr/>
        </p:nvPicPr>
        <p:blipFill rotWithShape="1">
          <a:blip r:embed="rId3">
            <a:alphaModFix/>
          </a:blip>
          <a:srcRect/>
          <a:stretch/>
        </p:blipFill>
        <p:spPr>
          <a:xfrm>
            <a:off x="781050" y="1600200"/>
            <a:ext cx="1524000" cy="1524000"/>
          </a:xfrm>
          <a:prstGeom prst="rect">
            <a:avLst/>
          </a:prstGeom>
          <a:noFill/>
          <a:ln>
            <a:noFill/>
          </a:ln>
        </p:spPr>
      </p:pic>
      <p:pic>
        <p:nvPicPr>
          <p:cNvPr id="249" name="Google Shape;249;p11"/>
          <p:cNvPicPr preferRelativeResize="0"/>
          <p:nvPr/>
        </p:nvPicPr>
        <p:blipFill rotWithShape="1">
          <a:blip r:embed="rId4">
            <a:alphaModFix/>
          </a:blip>
          <a:srcRect/>
          <a:stretch/>
        </p:blipFill>
        <p:spPr>
          <a:xfrm>
            <a:off x="533400" y="3886200"/>
            <a:ext cx="2019300" cy="2266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We Have a Solid Investigation, Now What?</a:t>
            </a:r>
            <a:endParaRPr/>
          </a:p>
        </p:txBody>
      </p:sp>
      <p:sp>
        <p:nvSpPr>
          <p:cNvPr id="255" name="Google Shape;255;p12"/>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Know your criminals</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Create, train, and implement </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Respond to subpoenas</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Cure witness problems</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Train employees on how to be a trial witness</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Collaborate with the local law enforcement and prosecutors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Know Your Criminals</a:t>
            </a:r>
            <a:endParaRPr/>
          </a:p>
        </p:txBody>
      </p:sp>
      <p:sp>
        <p:nvSpPr>
          <p:cNvPr id="262" name="Google Shape;262;p13"/>
          <p:cNvSpPr txBox="1">
            <a:spLocks noGrp="1"/>
          </p:cNvSpPr>
          <p:nvPr>
            <p:ph type="body" idx="1"/>
          </p:nvPr>
        </p:nvSpPr>
        <p:spPr>
          <a:xfrm>
            <a:off x="457200" y="1516216"/>
            <a:ext cx="8229600" cy="4906963"/>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800"/>
              <a:buFont typeface="Arial"/>
              <a:buChar char="•"/>
            </a:pPr>
            <a:r>
              <a:rPr lang="en-US">
                <a:solidFill>
                  <a:schemeClr val="dk1"/>
                </a:solidFill>
              </a:rPr>
              <a:t>Put together a Pending Charges list</a:t>
            </a:r>
            <a:endParaRPr/>
          </a:p>
          <a:p>
            <a:pPr marL="342900" lvl="0" indent="-342900" algn="l" rtl="0">
              <a:lnSpc>
                <a:spcPct val="150000"/>
              </a:lnSpc>
              <a:spcBef>
                <a:spcPts val="0"/>
              </a:spcBef>
              <a:spcAft>
                <a:spcPts val="0"/>
              </a:spcAft>
              <a:buClr>
                <a:schemeClr val="dk1"/>
              </a:buClr>
              <a:buSzPts val="2800"/>
              <a:buFont typeface="Arial"/>
              <a:buChar char="•"/>
            </a:pPr>
            <a:r>
              <a:rPr lang="en-US">
                <a:solidFill>
                  <a:schemeClr val="dk1"/>
                </a:solidFill>
              </a:rPr>
              <a:t>When seeking prosecution present full disciplinary history of inmate/resident</a:t>
            </a:r>
            <a:endParaRPr/>
          </a:p>
          <a:p>
            <a:pPr marL="342900" lvl="0" indent="-342900" algn="l" rtl="0">
              <a:lnSpc>
                <a:spcPct val="150000"/>
              </a:lnSpc>
              <a:spcBef>
                <a:spcPts val="0"/>
              </a:spcBef>
              <a:spcAft>
                <a:spcPts val="0"/>
              </a:spcAft>
              <a:buClr>
                <a:schemeClr val="dk1"/>
              </a:buClr>
              <a:buSzPts val="2800"/>
              <a:buFont typeface="Arial"/>
              <a:buChar char="•"/>
            </a:pPr>
            <a:r>
              <a:rPr lang="en-US">
                <a:solidFill>
                  <a:schemeClr val="dk1"/>
                </a:solidFill>
              </a:rPr>
              <a:t>Provide information regarding reason for original incarceration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Clr>
                <a:srgbClr val="FFFFFF"/>
              </a:buClr>
              <a:buSzPts val="4000"/>
              <a:buFont typeface="Verdana"/>
              <a:buNone/>
            </a:pPr>
            <a:r>
              <a:rPr lang="en-US" sz="4000"/>
              <a:t>Create-Train-Implement</a:t>
            </a:r>
            <a:endParaRPr/>
          </a:p>
        </p:txBody>
      </p:sp>
      <p:sp>
        <p:nvSpPr>
          <p:cNvPr id="268" name="Google Shape;268;p14"/>
          <p:cNvSpPr txBox="1">
            <a:spLocks noGrp="1"/>
          </p:cNvSpPr>
          <p:nvPr>
            <p:ph type="body" idx="1"/>
          </p:nvPr>
        </p:nvSpPr>
        <p:spPr>
          <a:xfrm>
            <a:off x="457200" y="16002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400">
                <a:solidFill>
                  <a:schemeClr val="dk1"/>
                </a:solidFill>
              </a:rPr>
              <a:t>Create, train, and implement </a:t>
            </a:r>
            <a:endParaRPr/>
          </a:p>
          <a:p>
            <a:pPr marL="911225" lvl="1" indent="-457200" algn="l" rtl="0">
              <a:lnSpc>
                <a:spcPct val="150000"/>
              </a:lnSpc>
              <a:spcBef>
                <a:spcPts val="0"/>
              </a:spcBef>
              <a:spcAft>
                <a:spcPts val="0"/>
              </a:spcAft>
              <a:buClr>
                <a:schemeClr val="dk1"/>
              </a:buClr>
              <a:buSzPts val="2400"/>
              <a:buFont typeface="Arial"/>
              <a:buChar char="•"/>
            </a:pPr>
            <a:r>
              <a:rPr lang="en-US" sz="2400">
                <a:solidFill>
                  <a:schemeClr val="dk1"/>
                </a:solidFill>
              </a:rPr>
              <a:t>investigations</a:t>
            </a:r>
            <a:endParaRPr/>
          </a:p>
          <a:p>
            <a:pPr marL="911225" lvl="1" indent="-457200" algn="l" rtl="0">
              <a:lnSpc>
                <a:spcPct val="150000"/>
              </a:lnSpc>
              <a:spcBef>
                <a:spcPts val="0"/>
              </a:spcBef>
              <a:spcAft>
                <a:spcPts val="0"/>
              </a:spcAft>
              <a:buClr>
                <a:schemeClr val="dk1"/>
              </a:buClr>
              <a:buSzPts val="2400"/>
              <a:buFont typeface="Arial"/>
              <a:buChar char="•"/>
            </a:pPr>
            <a:r>
              <a:rPr lang="en-US" sz="2400">
                <a:solidFill>
                  <a:schemeClr val="dk1"/>
                </a:solidFill>
              </a:rPr>
              <a:t>crime scene preservation</a:t>
            </a:r>
            <a:endParaRPr/>
          </a:p>
          <a:p>
            <a:pPr marL="911225" lvl="1" indent="-457200" algn="l" rtl="0">
              <a:lnSpc>
                <a:spcPct val="150000"/>
              </a:lnSpc>
              <a:spcBef>
                <a:spcPts val="0"/>
              </a:spcBef>
              <a:spcAft>
                <a:spcPts val="0"/>
              </a:spcAft>
              <a:buClr>
                <a:schemeClr val="dk1"/>
              </a:buClr>
              <a:buSzPts val="2400"/>
              <a:buFont typeface="Arial"/>
              <a:buChar char="•"/>
            </a:pPr>
            <a:r>
              <a:rPr lang="en-US" sz="2400">
                <a:solidFill>
                  <a:schemeClr val="dk1"/>
                </a:solidFill>
              </a:rPr>
              <a:t>evidence preservation </a:t>
            </a:r>
            <a:endParaRPr/>
          </a:p>
          <a:p>
            <a:pPr marL="911225" lvl="1" indent="-457200" algn="l" rtl="0">
              <a:lnSpc>
                <a:spcPct val="150000"/>
              </a:lnSpc>
              <a:spcBef>
                <a:spcPts val="0"/>
              </a:spcBef>
              <a:spcAft>
                <a:spcPts val="0"/>
              </a:spcAft>
              <a:buClr>
                <a:schemeClr val="dk1"/>
              </a:buClr>
              <a:buSzPts val="2400"/>
              <a:buFont typeface="Arial"/>
              <a:buChar char="•"/>
            </a:pPr>
            <a:r>
              <a:rPr lang="en-US" sz="2400">
                <a:solidFill>
                  <a:schemeClr val="dk1"/>
                </a:solidFill>
              </a:rPr>
              <a:t>video retention policy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Subpoenas</a:t>
            </a:r>
            <a:endParaRPr sz="3600"/>
          </a:p>
        </p:txBody>
      </p:sp>
      <p:sp>
        <p:nvSpPr>
          <p:cNvPr id="275" name="Google Shape;275;p15"/>
          <p:cNvSpPr txBox="1">
            <a:spLocks noGrp="1"/>
          </p:cNvSpPr>
          <p:nvPr>
            <p:ph type="body" idx="2"/>
          </p:nvPr>
        </p:nvSpPr>
        <p:spPr>
          <a:xfrm>
            <a:off x="457200" y="1447800"/>
            <a:ext cx="8229599" cy="4264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Prosecutors often use the subpoena process to evaluate whether anyone cares about the case.  A subpoena that does not receive a response conveys that no one cares about the outcome.</a:t>
            </a:r>
            <a:endParaRPr/>
          </a:p>
          <a:p>
            <a:pPr marL="742950" lvl="1" indent="-285750" algn="l" rtl="0">
              <a:lnSpc>
                <a:spcPct val="150000"/>
              </a:lnSpc>
              <a:spcBef>
                <a:spcPts val="0"/>
              </a:spcBef>
              <a:spcAft>
                <a:spcPts val="0"/>
              </a:spcAft>
              <a:buClr>
                <a:schemeClr val="dk1"/>
              </a:buClr>
              <a:buSzPts val="2200"/>
              <a:buFont typeface="Arial"/>
              <a:buChar char="•"/>
            </a:pPr>
            <a:r>
              <a:rPr lang="en-US" sz="2200">
                <a:solidFill>
                  <a:schemeClr val="dk1"/>
                </a:solidFill>
              </a:rPr>
              <a:t>Subpoenas may not actually require attendance</a:t>
            </a:r>
            <a:endParaRPr/>
          </a:p>
          <a:p>
            <a:pPr marL="742950" lvl="1" indent="-285750" algn="l" rtl="0">
              <a:lnSpc>
                <a:spcPct val="150000"/>
              </a:lnSpc>
              <a:spcBef>
                <a:spcPts val="0"/>
              </a:spcBef>
              <a:spcAft>
                <a:spcPts val="0"/>
              </a:spcAft>
              <a:buClr>
                <a:schemeClr val="dk1"/>
              </a:buClr>
              <a:buSzPts val="2200"/>
              <a:buFont typeface="Arial"/>
              <a:buChar char="•"/>
            </a:pPr>
            <a:r>
              <a:rPr lang="en-US" sz="2200">
                <a:solidFill>
                  <a:schemeClr val="dk1"/>
                </a:solidFill>
              </a:rPr>
              <a:t>Subpoena compliance should be mandated via policy</a:t>
            </a:r>
            <a:endParaRPr/>
          </a:p>
          <a:p>
            <a:pPr marL="742950" lvl="1" indent="-285750" algn="l" rtl="0">
              <a:lnSpc>
                <a:spcPct val="150000"/>
              </a:lnSpc>
              <a:spcBef>
                <a:spcPts val="0"/>
              </a:spcBef>
              <a:spcAft>
                <a:spcPts val="0"/>
              </a:spcAft>
              <a:buClr>
                <a:schemeClr val="dk1"/>
              </a:buClr>
              <a:buSzPts val="2200"/>
              <a:buFont typeface="Arial"/>
              <a:buChar char="•"/>
            </a:pPr>
            <a:r>
              <a:rPr lang="en-US" sz="2200">
                <a:solidFill>
                  <a:schemeClr val="dk1"/>
                </a:solidFill>
              </a:rPr>
              <a:t>If necessary, witnesses and victims must appear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Cure Witness Problems</a:t>
            </a:r>
            <a:endParaRPr sz="3600"/>
          </a:p>
        </p:txBody>
      </p:sp>
      <p:sp>
        <p:nvSpPr>
          <p:cNvPr id="281" name="Google Shape;281;p16"/>
          <p:cNvSpPr txBox="1">
            <a:spLocks noGrp="1"/>
          </p:cNvSpPr>
          <p:nvPr>
            <p:ph type="body" idx="2"/>
          </p:nvPr>
        </p:nvSpPr>
        <p:spPr>
          <a:xfrm>
            <a:off x="457200" y="16002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Evidence of a crime becomes evidence in court through use of witnesses.  No witnesses usually mean no evidence.</a:t>
            </a:r>
            <a:endParaRPr/>
          </a:p>
          <a:p>
            <a:pPr marL="742950" lvl="1" indent="-285750" algn="l" rtl="0">
              <a:lnSpc>
                <a:spcPct val="150000"/>
              </a:lnSpc>
              <a:spcBef>
                <a:spcPts val="0"/>
              </a:spcBef>
              <a:spcAft>
                <a:spcPts val="0"/>
              </a:spcAft>
              <a:buClr>
                <a:schemeClr val="dk1"/>
              </a:buClr>
              <a:buSzPts val="2200"/>
              <a:buFont typeface="Arial"/>
              <a:buChar char="•"/>
            </a:pPr>
            <a:r>
              <a:rPr lang="en-US" sz="2200">
                <a:solidFill>
                  <a:schemeClr val="dk1"/>
                </a:solidFill>
              </a:rPr>
              <a:t>Ensure witnesses remain available.  Keep records of new addresses and changes of employment.</a:t>
            </a:r>
            <a:endParaRPr/>
          </a:p>
          <a:p>
            <a:pPr marL="742950" lvl="1" indent="-285750" algn="l" rtl="0">
              <a:lnSpc>
                <a:spcPct val="150000"/>
              </a:lnSpc>
              <a:spcBef>
                <a:spcPts val="0"/>
              </a:spcBef>
              <a:spcAft>
                <a:spcPts val="0"/>
              </a:spcAft>
              <a:buClr>
                <a:schemeClr val="dk1"/>
              </a:buClr>
              <a:buSzPts val="2200"/>
              <a:buFont typeface="Arial"/>
              <a:buChar char="•"/>
            </a:pPr>
            <a:r>
              <a:rPr lang="en-US" sz="2200">
                <a:solidFill>
                  <a:schemeClr val="dk1"/>
                </a:solidFill>
              </a:rPr>
              <a:t>Take steps to protect personal information from being turned over to inmate through discovery.  </a:t>
            </a:r>
            <a:endParaRPr/>
          </a:p>
          <a:p>
            <a:pPr marL="742950" lvl="1" indent="-285750" algn="l" rtl="0">
              <a:lnSpc>
                <a:spcPct val="150000"/>
              </a:lnSpc>
              <a:spcBef>
                <a:spcPts val="0"/>
              </a:spcBef>
              <a:spcAft>
                <a:spcPts val="0"/>
              </a:spcAft>
              <a:buClr>
                <a:schemeClr val="dk1"/>
              </a:buClr>
              <a:buSzPts val="2200"/>
              <a:buFont typeface="Arial"/>
              <a:buChar char="•"/>
            </a:pPr>
            <a:r>
              <a:rPr lang="en-US" sz="2200">
                <a:solidFill>
                  <a:schemeClr val="dk1"/>
                </a:solidFill>
              </a:rPr>
              <a:t>Must appear in court when necessary.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Clr>
                <a:srgbClr val="FFFFFF"/>
              </a:buClr>
              <a:buSzPts val="4000"/>
              <a:buFont typeface="Verdana"/>
              <a:buNone/>
            </a:pPr>
            <a:r>
              <a:rPr lang="en-US" sz="4000"/>
              <a:t>Witness Training</a:t>
            </a:r>
            <a:endParaRPr/>
          </a:p>
        </p:txBody>
      </p:sp>
      <p:sp>
        <p:nvSpPr>
          <p:cNvPr id="287" name="Google Shape;287;p17"/>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457200" lvl="0" indent="-279400" algn="l" rtl="0">
              <a:lnSpc>
                <a:spcPct val="150000"/>
              </a:lnSpc>
              <a:spcBef>
                <a:spcPts val="0"/>
              </a:spcBef>
              <a:spcAft>
                <a:spcPts val="0"/>
              </a:spcAft>
              <a:buClr>
                <a:srgbClr val="5F574F"/>
              </a:buClr>
              <a:buSzPts val="2800"/>
              <a:buFont typeface="Arial"/>
              <a:buNone/>
            </a:pPr>
            <a:endParaRPr>
              <a:solidFill>
                <a:schemeClr val="dk1"/>
              </a:solidFill>
            </a:endParaRPr>
          </a:p>
          <a:p>
            <a:pPr marL="457200" lvl="0" indent="-457200" algn="l" rtl="0">
              <a:lnSpc>
                <a:spcPct val="150000"/>
              </a:lnSpc>
              <a:spcBef>
                <a:spcPts val="0"/>
              </a:spcBef>
              <a:spcAft>
                <a:spcPts val="0"/>
              </a:spcAft>
              <a:buClr>
                <a:schemeClr val="dk1"/>
              </a:buClr>
              <a:buSzPts val="2800"/>
              <a:buFont typeface="Arial"/>
              <a:buChar char="•"/>
            </a:pPr>
            <a:r>
              <a:rPr lang="en-US">
                <a:solidFill>
                  <a:schemeClr val="dk1"/>
                </a:solidFill>
              </a:rPr>
              <a:t>Agencies should train employees on how to be a good witness.  They will feel much more confident throughout the court process as well as provide better outcomes at trial.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97222"/>
              </a:lnSpc>
              <a:spcBef>
                <a:spcPts val="0"/>
              </a:spcBef>
              <a:spcAft>
                <a:spcPts val="0"/>
              </a:spcAft>
              <a:buClr>
                <a:srgbClr val="FFFFFF"/>
              </a:buClr>
              <a:buSzPts val="3600"/>
              <a:buFont typeface="Verdana"/>
              <a:buNone/>
            </a:pPr>
            <a:r>
              <a:rPr lang="en-US" sz="3600"/>
              <a:t>Collaborate with Local Law Enforcement and Prosecutors</a:t>
            </a:r>
            <a:endParaRPr sz="3600"/>
          </a:p>
        </p:txBody>
      </p:sp>
      <p:sp>
        <p:nvSpPr>
          <p:cNvPr id="294" name="Google Shape;294;p18"/>
          <p:cNvSpPr txBox="1">
            <a:spLocks noGrp="1"/>
          </p:cNvSpPr>
          <p:nvPr>
            <p:ph type="body" idx="2"/>
          </p:nvPr>
        </p:nvSpPr>
        <p:spPr>
          <a:xfrm>
            <a:off x="457200" y="1295400"/>
            <a:ext cx="8229600" cy="41116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Use the team approach to get “buy-in” from all aspects of law enforcement.</a:t>
            </a:r>
            <a:endParaRPr/>
          </a:p>
          <a:p>
            <a:pPr marL="742950" lvl="1" indent="-285750" algn="l" rtl="0">
              <a:lnSpc>
                <a:spcPct val="150000"/>
              </a:lnSpc>
              <a:spcBef>
                <a:spcPts val="0"/>
              </a:spcBef>
              <a:spcAft>
                <a:spcPts val="0"/>
              </a:spcAft>
              <a:buClr>
                <a:schemeClr val="dk1"/>
              </a:buClr>
              <a:buSzPts val="2200"/>
              <a:buChar char="–"/>
            </a:pPr>
            <a:r>
              <a:rPr lang="en-US" sz="2200">
                <a:solidFill>
                  <a:schemeClr val="dk1"/>
                </a:solidFill>
              </a:rPr>
              <a:t>Hook and Haul</a:t>
            </a:r>
            <a:endParaRPr/>
          </a:p>
          <a:p>
            <a:pPr marL="742950" lvl="1" indent="-285750" algn="l" rtl="0">
              <a:lnSpc>
                <a:spcPct val="150000"/>
              </a:lnSpc>
              <a:spcBef>
                <a:spcPts val="0"/>
              </a:spcBef>
              <a:spcAft>
                <a:spcPts val="0"/>
              </a:spcAft>
              <a:buClr>
                <a:schemeClr val="dk1"/>
              </a:buClr>
              <a:buSzPts val="2200"/>
              <a:buChar char="–"/>
            </a:pPr>
            <a:r>
              <a:rPr lang="en-US" sz="2200">
                <a:solidFill>
                  <a:schemeClr val="dk1"/>
                </a:solidFill>
              </a:rPr>
              <a:t>Pending Charges List</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Regular calls and follow up provides solidarity and dispels the feeling that someone is being “thrown under the bus.”</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Thank your law enforcement officers and prosecutors for doing a good job.</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Questions?</a:t>
            </a:r>
            <a:endParaRPr/>
          </a:p>
        </p:txBody>
      </p:sp>
      <p:sp>
        <p:nvSpPr>
          <p:cNvPr id="300" name="Google Shape;300;p1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301" name="Google Shape;301;p1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400"/>
              <a:buFont typeface="Verdana"/>
              <a:buNone/>
            </a:pPr>
            <a:endParaRPr/>
          </a:p>
        </p:txBody>
      </p:sp>
      <p:pic>
        <p:nvPicPr>
          <p:cNvPr id="302" name="Google Shape;302;p19"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5"/>
            <a:ext cx="6203577" cy="5611906"/>
          </a:xfrm>
          <a:prstGeom prst="rect">
            <a:avLst/>
          </a:prstGeom>
          <a:noFill/>
          <a:ln>
            <a:noFill/>
          </a:ln>
        </p:spPr>
      </p:pic>
      <p:sp>
        <p:nvSpPr>
          <p:cNvPr id="178" name="Google Shape;178;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Module 9: Objectives</a:t>
            </a:r>
            <a:endParaRPr/>
          </a:p>
        </p:txBody>
      </p:sp>
      <p:sp>
        <p:nvSpPr>
          <p:cNvPr id="179" name="Google Shape;179;p2"/>
          <p:cNvSpPr txBox="1">
            <a:spLocks noGrp="1"/>
          </p:cNvSpPr>
          <p:nvPr>
            <p:ph type="body" idx="2"/>
          </p:nvPr>
        </p:nvSpPr>
        <p:spPr>
          <a:xfrm rot="-430974">
            <a:off x="989751" y="1850374"/>
            <a:ext cx="383185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Identify techniques for writing the final report to ensure accuracy and clarity. </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Explain criteria required for administrative action and prosecutorial referral, per requirements of PREA Standard 115.(3)34. </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Apply your understanding to increase prosecutions of cases that are substantiated and criminal in nature.</a:t>
            </a:r>
            <a:endParaRPr/>
          </a:p>
          <a:p>
            <a:pPr marL="457200" lvl="0" indent="-330200" algn="l" rtl="0">
              <a:lnSpc>
                <a:spcPct val="100000"/>
              </a:lnSpc>
              <a:spcBef>
                <a:spcPts val="0"/>
              </a:spcBef>
              <a:spcAft>
                <a:spcPts val="0"/>
              </a:spcAft>
              <a:buClr>
                <a:srgbClr val="5F574F"/>
              </a:buClr>
              <a:buSzPts val="2000"/>
              <a:buFont typeface="Calibri"/>
              <a:buNone/>
            </a:pPr>
            <a:endParaRPr sz="2000" i="1">
              <a:solidFill>
                <a:schemeClr val="dk1"/>
              </a:solidFill>
            </a:endParaRPr>
          </a:p>
        </p:txBody>
      </p:sp>
      <p:pic>
        <p:nvPicPr>
          <p:cNvPr id="180" name="Google Shape;180;p2" descr="C:\Users\mdodson\AppData\Local\Microsoft\Windows\Temporary Internet Files\Content.IE5\L3K8N2UL\MP900442488[1].jpg"/>
          <p:cNvPicPr preferRelativeResize="0"/>
          <p:nvPr/>
        </p:nvPicPr>
        <p:blipFill rotWithShape="1">
          <a:blip r:embed="rId3">
            <a:alphaModFix/>
          </a:blip>
          <a:srcRect l="82140" t="25988" b="14853"/>
          <a:stretch/>
        </p:blipFill>
        <p:spPr>
          <a:xfrm>
            <a:off x="5827058" y="1246095"/>
            <a:ext cx="1300097" cy="5611906"/>
          </a:xfrm>
          <a:prstGeom prst="rect">
            <a:avLst/>
          </a:prstGeom>
          <a:noFill/>
          <a:ln>
            <a:noFill/>
          </a:ln>
        </p:spPr>
      </p:pic>
      <p:pic>
        <p:nvPicPr>
          <p:cNvPr id="181" name="Google Shape;181;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127155" y="1246095"/>
            <a:ext cx="1166161" cy="5611906"/>
          </a:xfrm>
          <a:prstGeom prst="rect">
            <a:avLst/>
          </a:prstGeom>
          <a:noFill/>
          <a:ln>
            <a:noFill/>
          </a:ln>
        </p:spPr>
      </p:pic>
      <p:pic>
        <p:nvPicPr>
          <p:cNvPr id="182" name="Google Shape;182;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Begin with the End in Mind</a:t>
            </a:r>
            <a:endParaRPr/>
          </a:p>
        </p:txBody>
      </p:sp>
      <p:sp>
        <p:nvSpPr>
          <p:cNvPr id="189" name="Google Shape;189;p3"/>
          <p:cNvSpPr txBox="1">
            <a:spLocks noGrp="1"/>
          </p:cNvSpPr>
          <p:nvPr>
            <p:ph type="body" idx="2"/>
          </p:nvPr>
        </p:nvSpPr>
        <p:spPr>
          <a:xfrm>
            <a:off x="457200" y="13716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800"/>
              <a:buNone/>
            </a:pPr>
            <a:r>
              <a:rPr lang="en-US" sz="2800">
                <a:solidFill>
                  <a:schemeClr val="dk1"/>
                </a:solidFill>
              </a:rPr>
              <a:t>What is your end game?  </a:t>
            </a:r>
            <a:endParaRPr/>
          </a:p>
          <a:p>
            <a:pPr marL="742950" lvl="1" indent="-285750" algn="l" rtl="0">
              <a:lnSpc>
                <a:spcPct val="150000"/>
              </a:lnSpc>
              <a:spcBef>
                <a:spcPts val="0"/>
              </a:spcBef>
              <a:spcAft>
                <a:spcPts val="0"/>
              </a:spcAft>
              <a:buClr>
                <a:schemeClr val="dk1"/>
              </a:buClr>
              <a:buSzPts val="2800"/>
              <a:buFont typeface="Arial"/>
              <a:buChar char="•"/>
            </a:pPr>
            <a:r>
              <a:rPr lang="en-US" sz="2800">
                <a:solidFill>
                  <a:schemeClr val="dk1"/>
                </a:solidFill>
              </a:rPr>
              <a:t>Filing a criminal charge</a:t>
            </a:r>
            <a:endParaRPr/>
          </a:p>
          <a:p>
            <a:pPr marL="742950" lvl="1" indent="-285750" algn="l" rtl="0">
              <a:lnSpc>
                <a:spcPct val="150000"/>
              </a:lnSpc>
              <a:spcBef>
                <a:spcPts val="0"/>
              </a:spcBef>
              <a:spcAft>
                <a:spcPts val="0"/>
              </a:spcAft>
              <a:buClr>
                <a:schemeClr val="dk1"/>
              </a:buClr>
              <a:buSzPts val="2800"/>
              <a:buFont typeface="Arial"/>
              <a:buChar char="•"/>
            </a:pPr>
            <a:r>
              <a:rPr lang="en-US" sz="2800">
                <a:solidFill>
                  <a:schemeClr val="dk1"/>
                </a:solidFill>
              </a:rPr>
              <a:t>Pass the buck to law enforcement</a:t>
            </a:r>
            <a:endParaRPr/>
          </a:p>
          <a:p>
            <a:pPr marL="742950" lvl="1" indent="-285750" algn="l" rtl="0">
              <a:lnSpc>
                <a:spcPct val="150000"/>
              </a:lnSpc>
              <a:spcBef>
                <a:spcPts val="0"/>
              </a:spcBef>
              <a:spcAft>
                <a:spcPts val="0"/>
              </a:spcAft>
              <a:buClr>
                <a:schemeClr val="dk1"/>
              </a:buClr>
              <a:buSzPts val="2800"/>
              <a:buFont typeface="Arial"/>
              <a:buChar char="•"/>
            </a:pPr>
            <a:r>
              <a:rPr lang="en-US" sz="2800">
                <a:solidFill>
                  <a:schemeClr val="dk1"/>
                </a:solidFill>
              </a:rPr>
              <a:t>Carryout policy objectives</a:t>
            </a:r>
            <a:endParaRPr/>
          </a:p>
          <a:p>
            <a:pPr marL="742950" lvl="1" indent="-285750" algn="l" rtl="0">
              <a:lnSpc>
                <a:spcPct val="150000"/>
              </a:lnSpc>
              <a:spcBef>
                <a:spcPts val="0"/>
              </a:spcBef>
              <a:spcAft>
                <a:spcPts val="0"/>
              </a:spcAft>
              <a:buClr>
                <a:schemeClr val="dk1"/>
              </a:buClr>
              <a:buSzPts val="2800"/>
              <a:buFont typeface="Arial"/>
              <a:buChar char="•"/>
            </a:pPr>
            <a:r>
              <a:rPr lang="en-US" sz="2800">
                <a:solidFill>
                  <a:schemeClr val="dk1"/>
                </a:solidFill>
              </a:rPr>
              <a:t>Comply with PREA</a:t>
            </a:r>
            <a:endParaRPr/>
          </a:p>
          <a:p>
            <a:pPr marL="742950" lvl="1" indent="-285750" algn="l" rtl="0">
              <a:lnSpc>
                <a:spcPct val="150000"/>
              </a:lnSpc>
              <a:spcBef>
                <a:spcPts val="0"/>
              </a:spcBef>
              <a:spcAft>
                <a:spcPts val="0"/>
              </a:spcAft>
              <a:buClr>
                <a:schemeClr val="dk1"/>
              </a:buClr>
              <a:buSzPts val="2800"/>
              <a:buFont typeface="Arial"/>
              <a:buChar char="•"/>
            </a:pPr>
            <a:r>
              <a:rPr lang="en-US" sz="2800">
                <a:solidFill>
                  <a:schemeClr val="dk1"/>
                </a:solidFill>
              </a:rPr>
              <a:t>Help ensure justice is carried out, even within the corrections facility</a:t>
            </a:r>
            <a:endParaRPr/>
          </a:p>
          <a:p>
            <a:pPr marL="0" lvl="0" indent="0" algn="l" rtl="0">
              <a:lnSpc>
                <a:spcPct val="100000"/>
              </a:lnSpc>
              <a:spcBef>
                <a:spcPts val="0"/>
              </a:spcBef>
              <a:spcAft>
                <a:spcPts val="0"/>
              </a:spcAft>
              <a:buClr>
                <a:srgbClr val="5F574F"/>
              </a:buClr>
              <a:buSzPts val="2800"/>
              <a:buFont typeface="Verdana"/>
              <a:buNone/>
            </a:pPr>
            <a:endParaRPr sz="2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What Is the Legal Process?</a:t>
            </a:r>
            <a:endParaRPr/>
          </a:p>
        </p:txBody>
      </p:sp>
      <p:sp>
        <p:nvSpPr>
          <p:cNvPr id="196" name="Google Shape;196;p4"/>
          <p:cNvSpPr txBox="1">
            <a:spLocks noGrp="1"/>
          </p:cNvSpPr>
          <p:nvPr>
            <p:ph type="body" idx="1"/>
          </p:nvPr>
        </p:nvSpPr>
        <p:spPr>
          <a:xfrm>
            <a:off x="457200" y="1306553"/>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Incident</a:t>
            </a:r>
            <a:endParaRPr/>
          </a:p>
          <a:p>
            <a:pPr marL="742950" lvl="1" indent="-285750" algn="l" rtl="0">
              <a:lnSpc>
                <a:spcPct val="150000"/>
              </a:lnSpc>
              <a:spcBef>
                <a:spcPts val="0"/>
              </a:spcBef>
              <a:spcAft>
                <a:spcPts val="0"/>
              </a:spcAft>
              <a:buClr>
                <a:schemeClr val="dk1"/>
              </a:buClr>
              <a:buSzPts val="2400"/>
              <a:buFont typeface="Courier New"/>
              <a:buChar char="o"/>
            </a:pPr>
            <a:r>
              <a:rPr lang="en-US" sz="2400">
                <a:solidFill>
                  <a:schemeClr val="dk1"/>
                </a:solidFill>
              </a:rPr>
              <a:t>Possibly an arrest</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Investigation </a:t>
            </a:r>
            <a:endParaRPr/>
          </a:p>
          <a:p>
            <a:pPr marL="742950" lvl="1" indent="-285750" algn="l" rtl="0">
              <a:lnSpc>
                <a:spcPct val="150000"/>
              </a:lnSpc>
              <a:spcBef>
                <a:spcPts val="0"/>
              </a:spcBef>
              <a:spcAft>
                <a:spcPts val="0"/>
              </a:spcAft>
              <a:buClr>
                <a:schemeClr val="dk1"/>
              </a:buClr>
              <a:buSzPts val="2400"/>
              <a:buFont typeface="Courier New"/>
              <a:buChar char="o"/>
            </a:pPr>
            <a:r>
              <a:rPr lang="en-US" sz="2400">
                <a:solidFill>
                  <a:schemeClr val="dk1"/>
                </a:solidFill>
              </a:rPr>
              <a:t>Likely an arrest</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Grand Jury</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Indictment</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Arraignment</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Bond Hearing</a:t>
            </a:r>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p:txBody>
      </p:sp>
      <p:pic>
        <p:nvPicPr>
          <p:cNvPr id="197" name="Google Shape;197;p4"/>
          <p:cNvPicPr preferRelativeResize="0"/>
          <p:nvPr/>
        </p:nvPicPr>
        <p:blipFill rotWithShape="1">
          <a:blip r:embed="rId3">
            <a:alphaModFix/>
          </a:blip>
          <a:srcRect/>
          <a:stretch/>
        </p:blipFill>
        <p:spPr>
          <a:xfrm>
            <a:off x="4572000" y="1752600"/>
            <a:ext cx="3978677" cy="359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
          <p:cNvSpPr txBox="1">
            <a:spLocks noGrp="1"/>
          </p:cNvSpPr>
          <p:nvPr>
            <p:ph type="title"/>
          </p:nvPr>
        </p:nvSpPr>
        <p:spPr>
          <a:xfrm>
            <a:off x="457200" y="152400"/>
            <a:ext cx="8229600" cy="98549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What Is the Legal Process? Cont.</a:t>
            </a:r>
            <a:endParaRPr/>
          </a:p>
        </p:txBody>
      </p:sp>
      <p:sp>
        <p:nvSpPr>
          <p:cNvPr id="204" name="Google Shape;204;p5"/>
          <p:cNvSpPr txBox="1">
            <a:spLocks noGrp="1"/>
          </p:cNvSpPr>
          <p:nvPr>
            <p:ph type="body" idx="2"/>
          </p:nvPr>
        </p:nvSpPr>
        <p:spPr>
          <a:xfrm>
            <a:off x="5715001" y="1981200"/>
            <a:ext cx="2971798" cy="3368007"/>
          </a:xfrm>
          <a:prstGeom prst="rect">
            <a:avLst/>
          </a:prstGeom>
          <a:noFill/>
          <a:ln>
            <a:noFill/>
          </a:ln>
        </p:spPr>
        <p:txBody>
          <a:bodyPr spcFirstLastPara="1" wrap="square" lIns="91425" tIns="45700" rIns="91425" bIns="45700" anchor="t" anchorCtr="0">
            <a:noAutofit/>
          </a:bodyPr>
          <a:lstStyle/>
          <a:p>
            <a:pPr marL="342900" lvl="0" indent="-342900" algn="l" rtl="0">
              <a:lnSpc>
                <a:spcPct val="200000"/>
              </a:lnSpc>
              <a:spcBef>
                <a:spcPts val="0"/>
              </a:spcBef>
              <a:spcAft>
                <a:spcPts val="0"/>
              </a:spcAft>
              <a:buClr>
                <a:schemeClr val="dk1"/>
              </a:buClr>
              <a:buSzPts val="3200"/>
              <a:buFont typeface="Arial"/>
              <a:buChar char="•"/>
            </a:pPr>
            <a:r>
              <a:rPr lang="en-US" sz="3200">
                <a:solidFill>
                  <a:schemeClr val="dk1"/>
                </a:solidFill>
              </a:rPr>
              <a:t>Trial</a:t>
            </a:r>
            <a:endParaRPr/>
          </a:p>
          <a:p>
            <a:pPr marL="342900" lvl="0" indent="-342900" algn="l" rtl="0">
              <a:lnSpc>
                <a:spcPct val="200000"/>
              </a:lnSpc>
              <a:spcBef>
                <a:spcPts val="0"/>
              </a:spcBef>
              <a:spcAft>
                <a:spcPts val="0"/>
              </a:spcAft>
              <a:buClr>
                <a:schemeClr val="dk1"/>
              </a:buClr>
              <a:buSzPts val="3200"/>
              <a:buFont typeface="Arial"/>
              <a:buChar char="•"/>
            </a:pPr>
            <a:r>
              <a:rPr lang="en-US" sz="3200">
                <a:solidFill>
                  <a:schemeClr val="dk1"/>
                </a:solidFill>
              </a:rPr>
              <a:t>Sentencing</a:t>
            </a:r>
            <a:endParaRPr/>
          </a:p>
          <a:p>
            <a:pPr marL="342900" lvl="0" indent="-342900" algn="l" rtl="0">
              <a:lnSpc>
                <a:spcPct val="200000"/>
              </a:lnSpc>
              <a:spcBef>
                <a:spcPts val="0"/>
              </a:spcBef>
              <a:spcAft>
                <a:spcPts val="0"/>
              </a:spcAft>
              <a:buClr>
                <a:schemeClr val="dk1"/>
              </a:buClr>
              <a:buSzPts val="3200"/>
              <a:buFont typeface="Arial"/>
              <a:buChar char="•"/>
            </a:pPr>
            <a:r>
              <a:rPr lang="en-US" sz="3200">
                <a:solidFill>
                  <a:schemeClr val="dk1"/>
                </a:solidFill>
              </a:rPr>
              <a:t>Appeal</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pic>
        <p:nvPicPr>
          <p:cNvPr id="205" name="Google Shape;205;p5" descr="https://encrypted-tbn0.gstatic.com/images?q=tbn:ANd9GcSa_kqe7jK03Mnu4QqAz53373Vdk5YqzfTrLpSQ15J9HXbId9b6"/>
          <p:cNvPicPr preferRelativeResize="0"/>
          <p:nvPr/>
        </p:nvPicPr>
        <p:blipFill rotWithShape="1">
          <a:blip r:embed="rId3">
            <a:alphaModFix/>
          </a:blip>
          <a:srcRect/>
          <a:stretch/>
        </p:blipFill>
        <p:spPr>
          <a:xfrm>
            <a:off x="533400" y="1828800"/>
            <a:ext cx="4781351" cy="358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txBox="1">
            <a:spLocks noGrp="1"/>
          </p:cNvSpPr>
          <p:nvPr>
            <p:ph type="title"/>
          </p:nvPr>
        </p:nvSpPr>
        <p:spPr>
          <a:xfrm>
            <a:off x="457200" y="152400"/>
            <a:ext cx="8686800" cy="888834"/>
          </a:xfrm>
          <a:prstGeom prst="rect">
            <a:avLst/>
          </a:prstGeom>
          <a:noFill/>
          <a:ln>
            <a:noFill/>
          </a:ln>
        </p:spPr>
        <p:txBody>
          <a:bodyPr spcFirstLastPara="1" wrap="square" lIns="91425" tIns="45700" rIns="91425" bIns="45700" anchor="ctr" anchorCtr="0">
            <a:noAutofit/>
          </a:bodyPr>
          <a:lstStyle/>
          <a:p>
            <a:pPr marL="0" lvl="0" indent="0" algn="l" rtl="0">
              <a:lnSpc>
                <a:spcPct val="89285"/>
              </a:lnSpc>
              <a:spcBef>
                <a:spcPts val="0"/>
              </a:spcBef>
              <a:spcAft>
                <a:spcPts val="0"/>
              </a:spcAft>
              <a:buClr>
                <a:srgbClr val="FFFFFF"/>
              </a:buClr>
              <a:buSzPts val="2800"/>
              <a:buFont typeface="Verdana"/>
              <a:buNone/>
            </a:pPr>
            <a:r>
              <a:rPr lang="en-US" sz="2800"/>
              <a:t>Why Does a Prosecutor Charge a Defendant?</a:t>
            </a:r>
            <a:endParaRPr sz="2800"/>
          </a:p>
        </p:txBody>
      </p:sp>
      <p:sp>
        <p:nvSpPr>
          <p:cNvPr id="212" name="Google Shape;212;p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Heinous Crime</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Defendant is an evil person</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Defendant committed an egregious act</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The victim is sympathetic</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The case can easily be proven</a:t>
            </a:r>
            <a:endParaRPr/>
          </a:p>
          <a:p>
            <a:pPr marL="742950" lvl="1" indent="-285750" algn="l" rtl="0">
              <a:lnSpc>
                <a:spcPct val="150000"/>
              </a:lnSpc>
              <a:spcBef>
                <a:spcPts val="0"/>
              </a:spcBef>
              <a:spcAft>
                <a:spcPts val="0"/>
              </a:spcAft>
              <a:buClr>
                <a:schemeClr val="dk1"/>
              </a:buClr>
              <a:buSzPts val="2800"/>
              <a:buFont typeface="Arial"/>
              <a:buChar char="•"/>
            </a:pPr>
            <a:r>
              <a:rPr lang="en-US" sz="2800">
                <a:solidFill>
                  <a:schemeClr val="dk1"/>
                </a:solidFill>
              </a:rPr>
              <a:t>Investigation is solid</a:t>
            </a:r>
            <a:endParaRPr/>
          </a:p>
          <a:p>
            <a:pPr marL="342900" lvl="0" indent="-190500" algn="l" rtl="0">
              <a:lnSpc>
                <a:spcPct val="100000"/>
              </a:lnSpc>
              <a:spcBef>
                <a:spcPts val="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Bad investigation</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Little likelihood of obtaining a conviction</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Victim is not sympathetic</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Overworked</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Witness availability and cooperation</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Inmates/residents are already in custody</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sp>
        <p:nvSpPr>
          <p:cNvPr id="219" name="Google Shape;219;p7"/>
          <p:cNvSpPr txBox="1">
            <a:spLocks noGrp="1"/>
          </p:cNvSpPr>
          <p:nvPr>
            <p:ph type="title"/>
          </p:nvPr>
        </p:nvSpPr>
        <p:spPr>
          <a:xfrm>
            <a:off x="0" y="228600"/>
            <a:ext cx="9144000" cy="888834"/>
          </a:xfrm>
          <a:prstGeom prst="rect">
            <a:avLst/>
          </a:prstGeom>
          <a:noFill/>
          <a:ln>
            <a:noFill/>
          </a:ln>
        </p:spPr>
        <p:txBody>
          <a:bodyPr spcFirstLastPara="1" wrap="square" lIns="91425" tIns="45700" rIns="91425" bIns="45700" anchor="ctr" anchorCtr="0">
            <a:noAutofit/>
          </a:bodyPr>
          <a:lstStyle/>
          <a:p>
            <a:pPr marL="0" lvl="0" indent="0" algn="ctr" rtl="0">
              <a:lnSpc>
                <a:spcPct val="109375"/>
              </a:lnSpc>
              <a:spcBef>
                <a:spcPts val="0"/>
              </a:spcBef>
              <a:spcAft>
                <a:spcPts val="0"/>
              </a:spcAft>
              <a:buClr>
                <a:srgbClr val="FFFFFF"/>
              </a:buClr>
              <a:buSzPts val="3200"/>
              <a:buFont typeface="Verdana"/>
              <a:buNone/>
            </a:pPr>
            <a:r>
              <a:rPr lang="en-US"/>
              <a:t>Why Does a Prosecutor </a:t>
            </a:r>
            <a:r>
              <a:rPr lang="en-US" b="1" u="sng"/>
              <a:t>Not</a:t>
            </a:r>
            <a:r>
              <a:rPr lang="en-US"/>
              <a:t> Charge an Inmate/Resident?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8"/>
          <p:cNvSpPr txBox="1">
            <a:spLocks noGrp="1"/>
          </p:cNvSpPr>
          <p:nvPr>
            <p:ph type="title"/>
          </p:nvPr>
        </p:nvSpPr>
        <p:spPr>
          <a:xfrm>
            <a:off x="0" y="228600"/>
            <a:ext cx="9144000" cy="888834"/>
          </a:xfrm>
          <a:prstGeom prst="rect">
            <a:avLst/>
          </a:prstGeom>
          <a:noFill/>
          <a:ln>
            <a:noFill/>
          </a:ln>
        </p:spPr>
        <p:txBody>
          <a:bodyPr spcFirstLastPara="1" wrap="square" lIns="91425" tIns="45700" rIns="91425" bIns="45700" anchor="ctr" anchorCtr="0">
            <a:noAutofit/>
          </a:bodyPr>
          <a:lstStyle/>
          <a:p>
            <a:pPr marL="0" lvl="0" indent="0" algn="ctr" rtl="0">
              <a:lnSpc>
                <a:spcPct val="109375"/>
              </a:lnSpc>
              <a:spcBef>
                <a:spcPts val="0"/>
              </a:spcBef>
              <a:spcAft>
                <a:spcPts val="0"/>
              </a:spcAft>
              <a:buClr>
                <a:srgbClr val="FFFFFF"/>
              </a:buClr>
              <a:buSzPts val="3200"/>
              <a:buFont typeface="Verdana"/>
              <a:buNone/>
            </a:pPr>
            <a:r>
              <a:rPr lang="en-US"/>
              <a:t>Why Does a Prosecutor </a:t>
            </a:r>
            <a:r>
              <a:rPr lang="en-US" b="1" u="sng"/>
              <a:t>Not</a:t>
            </a:r>
            <a:r>
              <a:rPr lang="en-US"/>
              <a:t> Charge an Inmate/Resident? </a:t>
            </a:r>
            <a:endParaRPr/>
          </a:p>
        </p:txBody>
      </p:sp>
      <p:sp>
        <p:nvSpPr>
          <p:cNvPr id="226" name="Google Shape;226;p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200000"/>
              </a:lnSpc>
              <a:spcBef>
                <a:spcPts val="0"/>
              </a:spcBef>
              <a:spcAft>
                <a:spcPts val="0"/>
              </a:spcAft>
              <a:buClr>
                <a:schemeClr val="dk1"/>
              </a:buClr>
              <a:buSzPts val="2800"/>
              <a:buFont typeface="Arial"/>
              <a:buChar char="•"/>
            </a:pPr>
            <a:r>
              <a:rPr lang="en-US" sz="2800">
                <a:solidFill>
                  <a:schemeClr val="dk1"/>
                </a:solidFill>
              </a:rPr>
              <a:t>Victim and witnesses may lack credibility</a:t>
            </a:r>
            <a:endParaRPr/>
          </a:p>
          <a:p>
            <a:pPr marL="342900" lvl="0" indent="-342900" algn="l" rtl="0">
              <a:lnSpc>
                <a:spcPct val="200000"/>
              </a:lnSpc>
              <a:spcBef>
                <a:spcPts val="0"/>
              </a:spcBef>
              <a:spcAft>
                <a:spcPts val="0"/>
              </a:spcAft>
              <a:buClr>
                <a:schemeClr val="dk1"/>
              </a:buClr>
              <a:buSzPts val="2800"/>
              <a:buFont typeface="Arial"/>
              <a:buChar char="•"/>
            </a:pPr>
            <a:r>
              <a:rPr lang="en-US" sz="2800">
                <a:solidFill>
                  <a:schemeClr val="dk1"/>
                </a:solidFill>
              </a:rPr>
              <a:t>Sex between inmates/residents and staff may be considered consensual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Video</a:t>
            </a:r>
            <a:endParaRPr/>
          </a:p>
        </p:txBody>
      </p:sp>
      <p:pic>
        <p:nvPicPr>
          <p:cNvPr id="233" name="Google Shape;233;p9" title="Tapdancing Around the Witness - Chicago (11/12) Movie CLIP (2002) HD"/>
          <p:cNvPicPr preferRelativeResize="0">
            <a:picLocks noGrp="1"/>
          </p:cNvPicPr>
          <p:nvPr>
            <p:ph type="body" idx="2"/>
          </p:nvPr>
        </p:nvPicPr>
        <p:blipFill rotWithShape="1">
          <a:blip r:embed="rId3">
            <a:alphaModFix/>
          </a:blip>
          <a:srcRect/>
          <a:stretch/>
        </p:blipFill>
        <p:spPr>
          <a:xfrm>
            <a:off x="1136650" y="1755775"/>
            <a:ext cx="6872288" cy="388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On-screen Show (4:3)</PresentationFormat>
  <Paragraphs>113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Verdana</vt:lpstr>
      <vt:lpstr>Office Theme</vt:lpstr>
      <vt:lpstr>Module 9 Prosecutorial Collaboration: Techniques to Get Prison Cases Prosecuted  </vt:lpstr>
      <vt:lpstr>Module 9: Objectives</vt:lpstr>
      <vt:lpstr>Begin with the End in Mind</vt:lpstr>
      <vt:lpstr>What Is the Legal Process?</vt:lpstr>
      <vt:lpstr>What Is the Legal Process? Cont.</vt:lpstr>
      <vt:lpstr>Why Does a Prosecutor Charge a Defendant?</vt:lpstr>
      <vt:lpstr>Why Does a Prosecutor Not Charge an Inmate/Resident? </vt:lpstr>
      <vt:lpstr>Why Does a Prosecutor Not Charge an Inmate/Resident? </vt:lpstr>
      <vt:lpstr>Video</vt:lpstr>
      <vt:lpstr>Defense Techniques</vt:lpstr>
      <vt:lpstr>It All Begins With an Investigation</vt:lpstr>
      <vt:lpstr>We Have a Solid Investigation, Now What?</vt:lpstr>
      <vt:lpstr>Know Your Criminals</vt:lpstr>
      <vt:lpstr>Create-Train-Implement</vt:lpstr>
      <vt:lpstr>Subpoenas</vt:lpstr>
      <vt:lpstr>Cure Witness Problems</vt:lpstr>
      <vt:lpstr>Witness Training</vt:lpstr>
      <vt:lpstr>Collaborate with Local Law Enforcement and Prosecutors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Prosecutorial Collaboration: Techniques to Get Prison Cases Prosecuted  </dc:title>
  <dc:creator>Rachel Bosley</dc:creator>
  <cp:lastModifiedBy>La Cole Archuletta</cp:lastModifiedBy>
  <cp:revision>1</cp:revision>
  <dcterms:created xsi:type="dcterms:W3CDTF">2013-02-21T19:15:18Z</dcterms:created>
  <dcterms:modified xsi:type="dcterms:W3CDTF">2023-04-10T15:29:54Z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126100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emplateUrl">
    <vt:lpwstr/>
  </property>
  <property fmtid="{D5CDD505-2E9C-101B-9397-08002B2CF9AE}" pid="11" name="ComplianceAssetId">
    <vt:lpwstr/>
  </property>
  <property fmtid="{D5CDD505-2E9C-101B-9397-08002B2CF9AE}" pid="12" name="MediaServiceImageTags">
    <vt:lpwstr/>
  </property>
</Properties>
</file>