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3.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88" r:id="rId4"/>
  </p:sldMasterIdLst>
  <p:notesMasterIdLst>
    <p:notesMasterId r:id="rId55"/>
  </p:notesMasterIdLst>
  <p:handoutMasterIdLst>
    <p:handoutMasterId r:id="rId56"/>
  </p:handoutMasterIdLst>
  <p:sldIdLst>
    <p:sldId id="479" r:id="rId5"/>
    <p:sldId id="481" r:id="rId6"/>
    <p:sldId id="316" r:id="rId7"/>
    <p:sldId id="322" r:id="rId8"/>
    <p:sldId id="259" r:id="rId9"/>
    <p:sldId id="540" r:id="rId10"/>
    <p:sldId id="285" r:id="rId11"/>
    <p:sldId id="493" r:id="rId12"/>
    <p:sldId id="494" r:id="rId13"/>
    <p:sldId id="496" r:id="rId14"/>
    <p:sldId id="497" r:id="rId15"/>
    <p:sldId id="498" r:id="rId16"/>
    <p:sldId id="499" r:id="rId17"/>
    <p:sldId id="500" r:id="rId18"/>
    <p:sldId id="501" r:id="rId19"/>
    <p:sldId id="502" r:id="rId20"/>
    <p:sldId id="503" r:id="rId21"/>
    <p:sldId id="504" r:id="rId22"/>
    <p:sldId id="505" r:id="rId23"/>
    <p:sldId id="506" r:id="rId24"/>
    <p:sldId id="507" r:id="rId25"/>
    <p:sldId id="508" r:id="rId26"/>
    <p:sldId id="509" r:id="rId27"/>
    <p:sldId id="510" r:id="rId28"/>
    <p:sldId id="511" r:id="rId29"/>
    <p:sldId id="512" r:id="rId30"/>
    <p:sldId id="513" r:id="rId31"/>
    <p:sldId id="514" r:id="rId32"/>
    <p:sldId id="515" r:id="rId33"/>
    <p:sldId id="517" r:id="rId34"/>
    <p:sldId id="518" r:id="rId35"/>
    <p:sldId id="519" r:id="rId36"/>
    <p:sldId id="520" r:id="rId37"/>
    <p:sldId id="522" r:id="rId38"/>
    <p:sldId id="523" r:id="rId39"/>
    <p:sldId id="524" r:id="rId40"/>
    <p:sldId id="525" r:id="rId41"/>
    <p:sldId id="526" r:id="rId42"/>
    <p:sldId id="527" r:id="rId43"/>
    <p:sldId id="528" r:id="rId44"/>
    <p:sldId id="529" r:id="rId45"/>
    <p:sldId id="530" r:id="rId46"/>
    <p:sldId id="531" r:id="rId47"/>
    <p:sldId id="533" r:id="rId48"/>
    <p:sldId id="534" r:id="rId49"/>
    <p:sldId id="535" r:id="rId50"/>
    <p:sldId id="536" r:id="rId51"/>
    <p:sldId id="537" r:id="rId52"/>
    <p:sldId id="538" r:id="rId53"/>
    <p:sldId id="480" r:id="rId54"/>
  </p:sldIdLst>
  <p:sldSz cx="9144000" cy="6858000" type="screen4x3"/>
  <p:notesSz cx="7315200" cy="9601200"/>
  <p:custDataLst>
    <p:tags r:id="rId57"/>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8DF844-297C-5372-10AA-E16C5A02FABE}" name="Jenise Durant" initials="" userId="S::jdurant@mossgroup.us::1412d5a3-26b4-46ab-8fca-502942953f9d" providerId="AD"/>
  <p188:author id="{A21FF371-FF26-F9EF-B8F6-A8A789C59BF6}" name="Caleb Asbridge" initials="CA" userId="Caleb Asbridg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6209"/>
    <a:srgbClr val="C35D0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40" autoAdjust="0"/>
    <p:restoredTop sz="83239" autoAdjust="0"/>
  </p:normalViewPr>
  <p:slideViewPr>
    <p:cSldViewPr>
      <p:cViewPr varScale="1">
        <p:scale>
          <a:sx n="33" d="100"/>
          <a:sy n="33" d="100"/>
        </p:scale>
        <p:origin x="1650"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Arial" charset="0"/>
              </a:defRPr>
            </a:lvl1pPr>
          </a:lstStyle>
          <a:p>
            <a:pPr>
              <a:defRPr/>
            </a:pPr>
            <a:endParaRPr lang="en-US" dirty="0"/>
          </a:p>
        </p:txBody>
      </p:sp>
      <p:sp>
        <p:nvSpPr>
          <p:cNvPr id="61443" name="Rectangle 3"/>
          <p:cNvSpPr>
            <a:spLocks noGrp="1" noChangeArrowheads="1"/>
          </p:cNvSpPr>
          <p:nvPr>
            <p:ph type="dt" sz="quarter"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Arial" charset="0"/>
              </a:defRPr>
            </a:lvl1pPr>
          </a:lstStyle>
          <a:p>
            <a:pPr>
              <a:defRPr/>
            </a:pPr>
            <a:endParaRPr lang="en-US" dirty="0"/>
          </a:p>
        </p:txBody>
      </p:sp>
      <p:sp>
        <p:nvSpPr>
          <p:cNvPr id="61444" name="Rectangle 4"/>
          <p:cNvSpPr>
            <a:spLocks noGrp="1" noChangeArrowheads="1"/>
          </p:cNvSpPr>
          <p:nvPr>
            <p:ph type="ftr" sz="quarter" idx="2"/>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Arial" charset="0"/>
              </a:defRPr>
            </a:lvl1pPr>
          </a:lstStyle>
          <a:p>
            <a:pPr>
              <a:defRPr/>
            </a:pPr>
            <a:endParaRPr lang="en-US" dirty="0"/>
          </a:p>
        </p:txBody>
      </p:sp>
      <p:sp>
        <p:nvSpPr>
          <p:cNvPr id="61445" name="Rectangle 5"/>
          <p:cNvSpPr>
            <a:spLocks noGrp="1" noChangeArrowheads="1"/>
          </p:cNvSpPr>
          <p:nvPr>
            <p:ph type="sldNum" sz="quarter" idx="3"/>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Arial" charset="0"/>
              </a:defRPr>
            </a:lvl1pPr>
          </a:lstStyle>
          <a:p>
            <a:pPr>
              <a:defRPr/>
            </a:pPr>
            <a:fld id="{4409F277-4FE6-4617-87F5-728CADCAFE89}" type="slidenum">
              <a:rPr lang="en-US"/>
              <a:pPr>
                <a:defRPr/>
              </a:pPr>
              <a:t>‹#›</a:t>
            </a:fld>
            <a:endParaRPr lang="en-US" dirty="0"/>
          </a:p>
        </p:txBody>
      </p:sp>
    </p:spTree>
    <p:extLst>
      <p:ext uri="{BB962C8B-B14F-4D97-AF65-F5344CB8AC3E}">
        <p14:creationId xmlns:p14="http://schemas.microsoft.com/office/powerpoint/2010/main" val="2187315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Arial" charset="0"/>
              </a:defRPr>
            </a:lvl1pPr>
          </a:lstStyle>
          <a:p>
            <a:pPr>
              <a:defRPr/>
            </a:pPr>
            <a:endParaRPr lang="en-US" dirty="0"/>
          </a:p>
        </p:txBody>
      </p:sp>
      <p:sp>
        <p:nvSpPr>
          <p:cNvPr id="7171"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Arial" charset="0"/>
              </a:defRPr>
            </a:lvl1pPr>
          </a:lstStyle>
          <a:p>
            <a:pPr>
              <a:defRPr/>
            </a:pPr>
            <a:endParaRPr lang="en-US" dirty="0"/>
          </a:p>
        </p:txBody>
      </p:sp>
      <p:sp>
        <p:nvSpPr>
          <p:cNvPr id="10138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Arial" charset="0"/>
              </a:defRPr>
            </a:lvl1pPr>
          </a:lstStyle>
          <a:p>
            <a:pPr>
              <a:defRPr/>
            </a:pPr>
            <a:endParaRPr lang="en-US" dirty="0"/>
          </a:p>
        </p:txBody>
      </p:sp>
      <p:sp>
        <p:nvSpPr>
          <p:cNvPr id="7175"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Arial" charset="0"/>
              </a:defRPr>
            </a:lvl1pPr>
          </a:lstStyle>
          <a:p>
            <a:pPr>
              <a:defRPr/>
            </a:pPr>
            <a:fld id="{05DD2146-8D3A-403F-AE42-FC408629AF83}" type="slidenum">
              <a:rPr lang="en-US"/>
              <a:pPr>
                <a:defRPr/>
              </a:pPr>
              <a:t>‹#›</a:t>
            </a:fld>
            <a:endParaRPr lang="en-US" dirty="0"/>
          </a:p>
        </p:txBody>
      </p:sp>
    </p:spTree>
    <p:extLst>
      <p:ext uri="{BB962C8B-B14F-4D97-AF65-F5344CB8AC3E}">
        <p14:creationId xmlns:p14="http://schemas.microsoft.com/office/powerpoint/2010/main" val="41187547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p196J_c31dA&amp;t=3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5372" indent="-302066" eaLnBrk="0" hangingPunct="0">
              <a:defRPr>
                <a:solidFill>
                  <a:schemeClr val="tx1"/>
                </a:solidFill>
                <a:latin typeface="Arial" pitchFamily="34" charset="0"/>
              </a:defRPr>
            </a:lvl2pPr>
            <a:lvl3pPr marL="1208265" indent="-241653" eaLnBrk="0" hangingPunct="0">
              <a:defRPr>
                <a:solidFill>
                  <a:schemeClr val="tx1"/>
                </a:solidFill>
                <a:latin typeface="Arial" pitchFamily="34" charset="0"/>
              </a:defRPr>
            </a:lvl3pPr>
            <a:lvl4pPr marL="1691571" indent="-241653" eaLnBrk="0" hangingPunct="0">
              <a:defRPr>
                <a:solidFill>
                  <a:schemeClr val="tx1"/>
                </a:solidFill>
                <a:latin typeface="Arial" pitchFamily="34" charset="0"/>
              </a:defRPr>
            </a:lvl4pPr>
            <a:lvl5pPr marL="2174878" indent="-241653" eaLnBrk="0" hangingPunct="0">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eaLnBrk="1" hangingPunct="1"/>
            <a:fld id="{813E9BFE-CE94-4D13-A49C-1FC54EB9BED5}" type="slidenum">
              <a:rPr lang="en-US" smtClean="0"/>
              <a:pPr eaLnBrk="1" hangingPunct="1"/>
              <a:t>1</a:t>
            </a:fld>
            <a:endParaRPr lang="en-US" dirty="0"/>
          </a:p>
        </p:txBody>
      </p:sp>
    </p:spTree>
    <p:extLst>
      <p:ext uri="{BB962C8B-B14F-4D97-AF65-F5344CB8AC3E}">
        <p14:creationId xmlns:p14="http://schemas.microsoft.com/office/powerpoint/2010/main" val="921339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Juveniles who have been victimized in the past are likely to be re-victimized, according to the Bureau of Justice Statistics national survey data collection effort. As a result, they may make up a disproportionately high percentage of the juveniles you interview in cases relating to sexual abuse. Be aware that children with past victimization may have certain qualities, including  • Low self-esteem  • Mistrust of authority • Emotional pain • A low opinion of their own self-worth and physical attractiveness.</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12</a:t>
            </a:fld>
            <a:endParaRPr lang="en-US" dirty="0"/>
          </a:p>
        </p:txBody>
      </p:sp>
    </p:spTree>
    <p:extLst>
      <p:ext uri="{BB962C8B-B14F-4D97-AF65-F5344CB8AC3E}">
        <p14:creationId xmlns:p14="http://schemas.microsoft.com/office/powerpoint/2010/main" val="3915963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features of a juvenile forensic interview. 1. An interviewer should enter the interview with a number of different hypotheses for what sparked the allegation. During the interview, the investigator should seek to test and rule out those hypotheses rather than attempting to confirm a hypothesis. If a juvenile’s story seems inconsistent, the investigator should attempt to see if the juvenile is conflating more than one event, or if the investigator is misunderstanding the meaning of a word. The investigator’s goal when closing an interview is to ensure that the alleged actions could not be subject to multiple interpretations.  2. Forensic interviews are centered on the juvenile. Although this training provides a structure for the interview, the juvenile should direct the content of the interview, and the terminology used, as much as possible</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13</a:t>
            </a:fld>
            <a:endParaRPr lang="en-US" dirty="0"/>
          </a:p>
        </p:txBody>
      </p:sp>
    </p:spTree>
    <p:extLst>
      <p:ext uri="{BB962C8B-B14F-4D97-AF65-F5344CB8AC3E}">
        <p14:creationId xmlns:p14="http://schemas.microsoft.com/office/powerpoint/2010/main" val="1346588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Interviews with alleged victims of sexual abuse should be held in a safe and confidential setting. •The interviews should be sequenced so as to minimize the number of interviews necessary, and should allow for a specific gender of interviewer (or team of interviewers) if necessary. •The interview itself should be focused on determining the truth, so the interviewer should not go into it with any preconceived notions or assumptions. •The interview should be structured so as to allow the alleged victim to tell their story without excessive interruption while the interviewer actively listens and stays alert for body language or other actions that may imply re-traumatization or triggers.</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14</a:t>
            </a:fld>
            <a:endParaRPr lang="en-US" dirty="0"/>
          </a:p>
        </p:txBody>
      </p:sp>
    </p:spTree>
    <p:extLst>
      <p:ext uri="{BB962C8B-B14F-4D97-AF65-F5344CB8AC3E}">
        <p14:creationId xmlns:p14="http://schemas.microsoft.com/office/powerpoint/2010/main" val="3111385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few key things you should avoid when interviewing alleged juvenile victims of sexual abuse or harassment.  Interviewing Ask: Are there other things you can think of that might hinder                Interviewing DO NOT • Use bathroom breaks or drinks as reinforcements for cooperation • Suggest feelings/responses to the youth • Make promises NATIONAL PREA RESOURCE CENTER 10 • First of all, consider not wearing your uniform. This will make you seem less associated with the agency and the facility at which they were abused or harassed.  • Similarly, don’t wear a gun or have a gun visible. This will only serve to make the youth more anxious. • Don’t use bathroom breaks or drinks as leverage to enhance cooperation.  • Do not touch the youth, stare at the youth, or otherwise invade his/her personal space. Additionally, try to avoid standing over the youth. This holds true for all alleged victims of sexual abuse or harassment. </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15</a:t>
            </a:fld>
            <a:endParaRPr lang="en-US" dirty="0"/>
          </a:p>
        </p:txBody>
      </p:sp>
    </p:spTree>
    <p:extLst>
      <p:ext uri="{BB962C8B-B14F-4D97-AF65-F5344CB8AC3E}">
        <p14:creationId xmlns:p14="http://schemas.microsoft.com/office/powerpoint/2010/main" val="2267124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suggest feelings or responses to the youth by saying things like, “I know how hard that must have been for you” or “I bet that made you feel pretty bad, right?” You may be interpreting the situation differently than they did, and they may incorporate your projection into their narrative and into their understanding of the event.  • As with adults, control your reactions. Do not express surprise, disgust, disbelief, or other strong emotions in response to what they are saying. These reactions may enhance their shame and embarrassment and serve to inhibit their cooperation with the interview.  • Don’t make promises like “You’ll never have to talk about this again” during the interview. They will damage  Interviewing                Ask: Are there other things you can think of that might hinder an interview with a youth?    Interviewing AVOID • Encouragement directly linked to talking about the abuse • Asking why youth behaved in a certain way • Correcting youth's behavior during the interview unless necessary • When necessary, explain correction NATIONAL PREA RESOURCE CENTER Interviewing • Acknowledge youth if  he/she becomes upset,  embarrassed, or scared • Avoid extensive comments  about feelings NATIONAL PREA RESOURCE CENTER 11 your rapport with the youth for future interviews. </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16</a:t>
            </a:fld>
            <a:endParaRPr lang="en-US" dirty="0"/>
          </a:p>
        </p:txBody>
      </p:sp>
    </p:spTree>
    <p:extLst>
      <p:ext uri="{BB962C8B-B14F-4D97-AF65-F5344CB8AC3E}">
        <p14:creationId xmlns:p14="http://schemas.microsoft.com/office/powerpoint/2010/main" val="2926142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express encouragement that is directly linked to discussing the abuse. Supportive comments should be clearly unrelated to the discussion of the abuse.  • Don’t ask why a youth behaved in a certain way. This may imply some element of responsibility or blame for the abuse or harassment that allegedly occurred.  • Avoid correcting the youth’s behavior during the interview. It will damage your rapport and may make the youth more reluctant to talk. If you do correct the youth’s behavior, be sure to explain why it matters. For example, if the youth is pacing or fidgeting with the table in a way that makes it hard for you to hear them, explain that when you ask them to stop. </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17</a:t>
            </a:fld>
            <a:endParaRPr lang="en-US" dirty="0"/>
          </a:p>
        </p:txBody>
      </p:sp>
    </p:spTree>
    <p:extLst>
      <p:ext uri="{BB962C8B-B14F-4D97-AF65-F5344CB8AC3E}">
        <p14:creationId xmlns:p14="http://schemas.microsoft.com/office/powerpoint/2010/main" val="1085330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18</a:t>
            </a:fld>
            <a:endParaRPr lang="en-US" dirty="0"/>
          </a:p>
        </p:txBody>
      </p:sp>
    </p:spTree>
    <p:extLst>
      <p:ext uri="{BB962C8B-B14F-4D97-AF65-F5344CB8AC3E}">
        <p14:creationId xmlns:p14="http://schemas.microsoft.com/office/powerpoint/2010/main" val="3081547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protocols for interviewing juveniles recommend discrete phases, each with a unique goal. Overall, interviewers are encouraged to focus on three main goals:  1) Ensure the youth is fully informed as to who you are, why you’re talking to them, and the rules of the interview 2) Build rapport with the youth to facilitate cooperation and communication from the youth 3) Ensure all information gained during the interview comes from the youth in their own words to minimize miscommunication or inaccurate conclusions resulting from assumptions made by the interviewer. </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19</a:t>
            </a:fld>
            <a:endParaRPr lang="en-US" dirty="0"/>
          </a:p>
        </p:txBody>
      </p:sp>
    </p:spTree>
    <p:extLst>
      <p:ext uri="{BB962C8B-B14F-4D97-AF65-F5344CB8AC3E}">
        <p14:creationId xmlns:p14="http://schemas.microsoft.com/office/powerpoint/2010/main" val="4130562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seven or eight phases to a forensic interview. They are: • Preparation • Introduction and Rapport Building • Ground Rules • Practice Interview • Free Narrative-Topic Introduction • Question/Clarification (follow-up) • Closure The practice interview phase is typically only necessary with younger children.   These phases are specified with the expectation that the interviewer will operate within the structure to address the necessary topics in whatever order they deem to be most appropriate. Additionally, investigators should feel free to vary the phases to accommodate the youth’s age, developmental level, and actions during the interview. If, for example, a youth begins discussing the allegation without prompting, the investigator should not feel the need to interrupt so as to stay within the structured phases of the interview.   Phase 3: Ground Rules can be moved earlier in the interview structure if the investigator believes that would be helpful. The younger the child, however, the more likely it is that the ground rules will need to be reviewed again or placed later in the structure to ensure they are not forgotten. </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20</a:t>
            </a:fld>
            <a:endParaRPr lang="en-US" dirty="0"/>
          </a:p>
        </p:txBody>
      </p:sp>
    </p:spTree>
    <p:extLst>
      <p:ext uri="{BB962C8B-B14F-4D97-AF65-F5344CB8AC3E}">
        <p14:creationId xmlns:p14="http://schemas.microsoft.com/office/powerpoint/2010/main" val="3076364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1 of the process is preparation.  • As with adult interviews, gather as much background information as possible in advance of the interview.  • Ensure you know basic information, including developmental considerations, cultural considerations, any relevant medical treatments, and any information you can get regarding the allegation and the context for the allegation.  • Additionally, any information you can gather that might be helpful in building rapport, such as interests or hobbies, may come in handy.   Also use this phase to determine whether or not to use any physical evidence you may have as a discussion topic in the interview. This may include  • Photographs  • Videos • Any items that may have been involved in the alleged incident.   The age of the child may play a role in your decision – using physical evidence as a basis for questions may work well with  Interview Phases                                Ask: Phase 1: Preparation Cultural Considerations • If youth is from a different culture, do some research in advance of the interview • Some cultures • discourage youth from looking authority figures in the eye • discourage correcting or contradicting an adult. • Youth from these cultures may be more likely to answer multiple choice or yes-no questions. even when they are uncertain NATIONAL PREA RESOURCE CENTER 15 younger children. For instance, ask him/her to tell you about a photograph rather than asking a question concerning the allegation itself. </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21</a:t>
            </a:fld>
            <a:endParaRPr lang="en-US" dirty="0"/>
          </a:p>
        </p:txBody>
      </p:sp>
    </p:spTree>
    <p:extLst>
      <p:ext uri="{BB962C8B-B14F-4D97-AF65-F5344CB8AC3E}">
        <p14:creationId xmlns:p14="http://schemas.microsoft.com/office/powerpoint/2010/main" val="3275762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The goal of a forensic interview is to obtain a statement from a child, in a developmentally-sensitive, unbiased, and truth-seeking manner that will support accurate and fair decision-making in the criminal justice and child welfare systems.</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5372" indent="-302066" eaLnBrk="0" hangingPunct="0">
              <a:defRPr>
                <a:solidFill>
                  <a:schemeClr val="tx1"/>
                </a:solidFill>
                <a:latin typeface="Arial" pitchFamily="34" charset="0"/>
              </a:defRPr>
            </a:lvl2pPr>
            <a:lvl3pPr marL="1208265" indent="-241653" eaLnBrk="0" hangingPunct="0">
              <a:defRPr>
                <a:solidFill>
                  <a:schemeClr val="tx1"/>
                </a:solidFill>
                <a:latin typeface="Arial" pitchFamily="34" charset="0"/>
              </a:defRPr>
            </a:lvl3pPr>
            <a:lvl4pPr marL="1691571" indent="-241653" eaLnBrk="0" hangingPunct="0">
              <a:defRPr>
                <a:solidFill>
                  <a:schemeClr val="tx1"/>
                </a:solidFill>
                <a:latin typeface="Arial" pitchFamily="34" charset="0"/>
              </a:defRPr>
            </a:lvl4pPr>
            <a:lvl5pPr marL="2174878" indent="-241653" eaLnBrk="0" hangingPunct="0">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eaLnBrk="1" hangingPunct="1"/>
            <a:fld id="{4AF5486D-19BE-4065-85C4-193DD87CCD80}" type="slidenum">
              <a:rPr lang="en-US" smtClean="0"/>
              <a:pPr eaLnBrk="1" hangingPunct="1"/>
              <a:t>3</a:t>
            </a:fld>
            <a:endParaRPr lang="en-US" dirty="0"/>
          </a:p>
        </p:txBody>
      </p:sp>
    </p:spTree>
    <p:extLst>
      <p:ext uri="{BB962C8B-B14F-4D97-AF65-F5344CB8AC3E}">
        <p14:creationId xmlns:p14="http://schemas.microsoft.com/office/powerpoint/2010/main" val="766889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cultures dictate different norms for conversations between youth and adults and for conversations between people of different or the same genders.  • Take some time to find out whether the youth comes from a culture that is different from your own. If so, do some research to see if any aspects of their culture may impact the interview.  • Remember that all of the youth with whom you talk are likely to be afraid – both of the investigation process and of possible retaliation from youth and staff in the facility. They are also likely to be extremely embarrassed and uncomfortable discussing the alleged abuse or harassment with you. </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22</a:t>
            </a:fld>
            <a:endParaRPr lang="en-US" dirty="0"/>
          </a:p>
        </p:txBody>
      </p:sp>
    </p:spTree>
    <p:extLst>
      <p:ext uri="{BB962C8B-B14F-4D97-AF65-F5344CB8AC3E}">
        <p14:creationId xmlns:p14="http://schemas.microsoft.com/office/powerpoint/2010/main" val="804830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interviewing juveniles, it’s important to be aware of their level of development. This will impact everything from their communication skills and attention spans to their memory.  • Talk to the staff and medical practitioners who have been working with the youth to ensure you schedule an interview that is an appropriate length and during an appropriate time of day.  • Ensure you have some discussions with appropriate staff around the youth’s language levels. Consider making use of an anatomically correct doll or drawing to enhance accuracy of communication. </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23</a:t>
            </a:fld>
            <a:endParaRPr lang="en-US" dirty="0"/>
          </a:p>
        </p:txBody>
      </p:sp>
    </p:spTree>
    <p:extLst>
      <p:ext uri="{BB962C8B-B14F-4D97-AF65-F5344CB8AC3E}">
        <p14:creationId xmlns:p14="http://schemas.microsoft.com/office/powerpoint/2010/main" val="146601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age of the youth will impact their development and their behavior during the investigative process. Twelve-year-old youth are typically just beginning to test the idea of adulthood and independence. Generally, youth will be very preoccupied  Adolescent Development with their peers; keeping the interview and the purpose of it confidential is key. </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24</a:t>
            </a:fld>
            <a:endParaRPr lang="en-US" dirty="0"/>
          </a:p>
        </p:txBody>
      </p:sp>
    </p:spTree>
    <p:extLst>
      <p:ext uri="{BB962C8B-B14F-4D97-AF65-F5344CB8AC3E}">
        <p14:creationId xmlns:p14="http://schemas.microsoft.com/office/powerpoint/2010/main" val="2762537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Fourteen-year-olds are often associated with the five I’s and the five M’s. The five I’s are  • Impulsive • Intense • Idealistic • Immediate • Indestructible A victim of sexual abuse’s sense of indestructibility will have been severely damaged. </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25</a:t>
            </a:fld>
            <a:endParaRPr lang="en-US" dirty="0"/>
          </a:p>
        </p:txBody>
      </p:sp>
    </p:spTree>
    <p:extLst>
      <p:ext uri="{BB962C8B-B14F-4D97-AF65-F5344CB8AC3E}">
        <p14:creationId xmlns:p14="http://schemas.microsoft.com/office/powerpoint/2010/main" val="2377849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have teenagers? Does this sound familiar? Any other things you might suggest? </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26</a:t>
            </a:fld>
            <a:endParaRPr lang="en-US" dirty="0"/>
          </a:p>
        </p:txBody>
      </p:sp>
    </p:spTree>
    <p:extLst>
      <p:ext uri="{BB962C8B-B14F-4D97-AF65-F5344CB8AC3E}">
        <p14:creationId xmlns:p14="http://schemas.microsoft.com/office/powerpoint/2010/main" val="2728604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all adolescents and teenagers, avoid condescending to the victim or treating him/her in a way that could be interpreted as treating them “like a child.” </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27</a:t>
            </a:fld>
            <a:endParaRPr lang="en-US" dirty="0"/>
          </a:p>
        </p:txBody>
      </p:sp>
    </p:spTree>
    <p:extLst>
      <p:ext uri="{BB962C8B-B14F-4D97-AF65-F5344CB8AC3E}">
        <p14:creationId xmlns:p14="http://schemas.microsoft.com/office/powerpoint/2010/main" val="225834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Sixteen-year-old victims of sexual abuse may be particularly challenging as they struggle to form their own identity while dealing with the trauma of the abuse. </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28</a:t>
            </a:fld>
            <a:endParaRPr lang="en-US" dirty="0"/>
          </a:p>
        </p:txBody>
      </p:sp>
    </p:spTree>
    <p:extLst>
      <p:ext uri="{BB962C8B-B14F-4D97-AF65-F5344CB8AC3E}">
        <p14:creationId xmlns:p14="http://schemas.microsoft.com/office/powerpoint/2010/main" val="1386398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Stay attuned to the mood of the youth with whom you interact. Don’t dismiss signs of depression; youth at this age may be at risk of suicide. Even situational losses such as the death of a pet, problems with girlfriends or boyfriends, school failure, and parental disappointment can have a substantial impact on the youth.</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29</a:t>
            </a:fld>
            <a:endParaRPr lang="en-US" dirty="0"/>
          </a:p>
        </p:txBody>
      </p:sp>
    </p:spTree>
    <p:extLst>
      <p:ext uri="{BB962C8B-B14F-4D97-AF65-F5344CB8AC3E}">
        <p14:creationId xmlns:p14="http://schemas.microsoft.com/office/powerpoint/2010/main" val="4009274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advance of the interview, and as you build rapport, determine the level of the youth’s language ability. Ensure that you use vocabulary and sentence constructions that they understand so as to avoid confusion or anxiety.  • Ask one question at a time, and let the youth answer before continuing to another question. Otherwise, the youth may only answer parts of your questions in an attempt to answer all of them.  • Speak slowly, and allow the youth time to think before answering a question. Try to avoid repeating a question unless asked to do so. </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30</a:t>
            </a:fld>
            <a:endParaRPr lang="en-US" dirty="0"/>
          </a:p>
        </p:txBody>
      </p:sp>
    </p:spTree>
    <p:extLst>
      <p:ext uri="{BB962C8B-B14F-4D97-AF65-F5344CB8AC3E}">
        <p14:creationId xmlns:p14="http://schemas.microsoft.com/office/powerpoint/2010/main" val="965089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 attention to the way your interviewee is communicating and try to accommodate that as much as possible. Additionally, prepare in advance by determining the youth’s typical attention span and designing the interview to have breaks appropriately. Medication can sometimes impact this, so talk to medical staff. Medication may also impact the best time of day for the interview if the medication impacts concentration or alertness immediately after it is taken or when it is wearing off.</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31</a:t>
            </a:fld>
            <a:endParaRPr lang="en-US" dirty="0"/>
          </a:p>
        </p:txBody>
      </p:sp>
    </p:spTree>
    <p:extLst>
      <p:ext uri="{BB962C8B-B14F-4D97-AF65-F5344CB8AC3E}">
        <p14:creationId xmlns:p14="http://schemas.microsoft.com/office/powerpoint/2010/main" val="1268356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Everyone has biases. Your biases were developed over the course of your life, and were shaped by your belief system, personal values, upbringing, culture, lifestyle, and exposure to alternate lifestyles. Having biases is not a problem, but you need to be aware of those biases and manage them to be able to successfully interview victims of sexual abuse. Activity: Values and Judgments: We all bring our own values, judgments, and life experiences with us into work.  •How do we acknowledge those values and recognize when they influence us in our jobs? •Do you believe people cannot get raped if they don’t want to be? •What are your attitudes towards LGBTI and gender non-conforming youth? •How might past personal experiences or familiar experiences impact attitudes? In a small group at your table, discuss how an investigator’s values may affect his/her interviews in a sexual abuse case.</a:t>
            </a: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5372" indent="-302066" eaLnBrk="0" hangingPunct="0">
              <a:defRPr>
                <a:solidFill>
                  <a:schemeClr val="tx1"/>
                </a:solidFill>
                <a:latin typeface="Arial" pitchFamily="34" charset="0"/>
              </a:defRPr>
            </a:lvl2pPr>
            <a:lvl3pPr marL="1208265" indent="-241653" eaLnBrk="0" hangingPunct="0">
              <a:defRPr>
                <a:solidFill>
                  <a:schemeClr val="tx1"/>
                </a:solidFill>
                <a:latin typeface="Arial" pitchFamily="34" charset="0"/>
              </a:defRPr>
            </a:lvl3pPr>
            <a:lvl4pPr marL="1691571" indent="-241653" eaLnBrk="0" hangingPunct="0">
              <a:defRPr>
                <a:solidFill>
                  <a:schemeClr val="tx1"/>
                </a:solidFill>
                <a:latin typeface="Arial" pitchFamily="34" charset="0"/>
              </a:defRPr>
            </a:lvl4pPr>
            <a:lvl5pPr marL="2174878" indent="-241653" eaLnBrk="0" hangingPunct="0">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eaLnBrk="1" hangingPunct="1"/>
            <a:fld id="{7D4A9DE5-6F1D-416A-9190-E47E6B88D7C6}" type="slidenum">
              <a:rPr lang="en-US" smtClean="0"/>
              <a:pPr eaLnBrk="1" hangingPunct="1"/>
              <a:t>4</a:t>
            </a:fld>
            <a:endParaRPr lang="en-US" dirty="0"/>
          </a:p>
        </p:txBody>
      </p:sp>
    </p:spTree>
    <p:extLst>
      <p:ext uri="{BB962C8B-B14F-4D97-AF65-F5344CB8AC3E}">
        <p14:creationId xmlns:p14="http://schemas.microsoft.com/office/powerpoint/2010/main" val="4098858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Developmentally disabled youth can be difficult to interview because these are youth who want to please you. Therefore, they will often tell you what they think you want to hear. Don’t ask leading questions like “Did you see…?” It’s important that you ask them open-ended questions to avoid putting words in their mouths.</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32</a:t>
            </a:fld>
            <a:endParaRPr lang="en-US" dirty="0"/>
          </a:p>
        </p:txBody>
      </p:sp>
    </p:spTree>
    <p:extLst>
      <p:ext uri="{BB962C8B-B14F-4D97-AF65-F5344CB8AC3E}">
        <p14:creationId xmlns:p14="http://schemas.microsoft.com/office/powerpoint/2010/main" val="3460791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Prepare the topics you want to discuss and specific questions you want to ask in advance. An investigator should enter an interview with a variety of potential hypotheses about how the allegation arose and details stated in the allegation. Prepare questions to test your hypotheses – whether there could have been a misunderstanding or miscommunication in a sexual harassment case, for example. </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33</a:t>
            </a:fld>
            <a:endParaRPr lang="en-US" dirty="0"/>
          </a:p>
        </p:txBody>
      </p:sp>
    </p:spTree>
    <p:extLst>
      <p:ext uri="{BB962C8B-B14F-4D97-AF65-F5344CB8AC3E}">
        <p14:creationId xmlns:p14="http://schemas.microsoft.com/office/powerpoint/2010/main" val="302614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 say in the number of people in the room, consider the pros and cons of the single-interviewer vs. team approach.  • It is often easier to build rapport one-on-one, and it may be easier for a youth to discuss sensitive issues if there are fewer people in the room.  • Team interviewing may reduce the need for multiple interviews by covering more topics. </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34</a:t>
            </a:fld>
            <a:endParaRPr lang="en-US" dirty="0"/>
          </a:p>
        </p:txBody>
      </p:sp>
    </p:spTree>
    <p:extLst>
      <p:ext uri="{BB962C8B-B14F-4D97-AF65-F5344CB8AC3E}">
        <p14:creationId xmlns:p14="http://schemas.microsoft.com/office/powerpoint/2010/main" val="37048433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recording the interview to ensure that any findings from the interview have support. If recording the interview is an option, research your state laws to ensure your recording follows the necessary procedures. Everyone in the room should be positioned so they are clearly visible and audible to the camera.</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35</a:t>
            </a:fld>
            <a:endParaRPr lang="en-US" dirty="0"/>
          </a:p>
        </p:txBody>
      </p:sp>
    </p:spTree>
    <p:extLst>
      <p:ext uri="{BB962C8B-B14F-4D97-AF65-F5344CB8AC3E}">
        <p14:creationId xmlns:p14="http://schemas.microsoft.com/office/powerpoint/2010/main" val="26219740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set up the interview, ensure that it is made clear to the youth that they are not in trouble. Select a neutral, private location that the juvenile will not associate with his or her alleged abuse. Make an effort to select a location that is away from visual or audio distractions. Select a room that is as uncluttered as possible. Younger children are typically more cooperative in a smaller space without extra furniture. Turn off your cell phone and all other electronics that may disrupt the interview. </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36</a:t>
            </a:fld>
            <a:endParaRPr lang="en-US" dirty="0"/>
          </a:p>
        </p:txBody>
      </p:sp>
    </p:spTree>
    <p:extLst>
      <p:ext uri="{BB962C8B-B14F-4D97-AF65-F5344CB8AC3E}">
        <p14:creationId xmlns:p14="http://schemas.microsoft.com/office/powerpoint/2010/main" val="26664587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 the room in advance of the interview to create a relaxing space, without physical barriers positioned between you and the youth. Remove any distracting materials from the room and set up any recording equipment in advance as well. </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37</a:t>
            </a:fld>
            <a:endParaRPr lang="en-US" dirty="0"/>
          </a:p>
        </p:txBody>
      </p:sp>
    </p:spTree>
    <p:extLst>
      <p:ext uri="{BB962C8B-B14F-4D97-AF65-F5344CB8AC3E}">
        <p14:creationId xmlns:p14="http://schemas.microsoft.com/office/powerpoint/2010/main" val="1266523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beginning of the interview, introduce yourself and explain your job.  • The youth may not know the purpose of the interview, so provide an explanation to address any anxiety up front.  • If you are recording the interview, be sure to let the youth know. Don’t stop the youth from inspecting the recording equipment if he/she would like. </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38</a:t>
            </a:fld>
            <a:endParaRPr lang="en-US" dirty="0"/>
          </a:p>
        </p:txBody>
      </p:sp>
    </p:spTree>
    <p:extLst>
      <p:ext uri="{BB962C8B-B14F-4D97-AF65-F5344CB8AC3E}">
        <p14:creationId xmlns:p14="http://schemas.microsoft.com/office/powerpoint/2010/main" val="25154904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Either before or after building rapport, establish ground rules for the interview. There are four main ground rules:  1. Tell the youth not to guess at answers. If they don’t know the answer to your question, they shouldn’t  Interview Phases  27 answer the question. If you ask the youth what time a staff member entered the unit, and he/she doesn’t know, the youth shouldn’t try to estimate a time. The youth should instead provide the information they are sure of, and let the investigator find out the rest. </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39</a:t>
            </a:fld>
            <a:endParaRPr lang="en-US" dirty="0"/>
          </a:p>
        </p:txBody>
      </p:sp>
    </p:spTree>
    <p:extLst>
      <p:ext uri="{BB962C8B-B14F-4D97-AF65-F5344CB8AC3E}">
        <p14:creationId xmlns:p14="http://schemas.microsoft.com/office/powerpoint/2010/main" val="8845122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phase can be useful when interviewing younger children who may have little to say about one-time events. Select a regular event that occurred recently or around the time of the abuse. Ask the child to provide a general description of the event. </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40</a:t>
            </a:fld>
            <a:endParaRPr lang="en-US" dirty="0"/>
          </a:p>
        </p:txBody>
      </p:sp>
    </p:spTree>
    <p:extLst>
      <p:ext uri="{BB962C8B-B14F-4D97-AF65-F5344CB8AC3E}">
        <p14:creationId xmlns:p14="http://schemas.microsoft.com/office/powerpoint/2010/main" val="10750372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common interviewer error is skipping this phase to go directly to specific questions. Instead, prolong the narrative phase with numerous, open-ended questions such as “And then what happened?” or “Tell me more about [that event]” and save any specific clarification questions for later in the interview. The interviewer should be actively listening throughout to provide encouragement to the youth to continue speaking. If the youth becomes non-responsive, address it but don’t spend too much time on it. Instead, just state your observation: “You’ve stopped talking” or repeat the youth’s last  Interview Phases         Interview Phases Phase 5: Elicit a Free Narrative • Ask youth to provide a narrative description of the event- Research shows children's responses to open ended prompts are longer and more detailed than responses to focused questions- Don't feel the need to prompt—silence is a powerful tool- If youth becomes upset, acknowledge behavior and address but avoid extensive comment- Don't interrupt to ask questions—revisit the question later in the interview national PREA RESOURCE CENTER 29 statement. However, before prompting the youth, consider simply sitting in silence for a while – silence can be a powerful tool. </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41</a:t>
            </a:fld>
            <a:endParaRPr lang="en-US" dirty="0"/>
          </a:p>
        </p:txBody>
      </p:sp>
    </p:spTree>
    <p:extLst>
      <p:ext uri="{BB962C8B-B14F-4D97-AF65-F5344CB8AC3E}">
        <p14:creationId xmlns:p14="http://schemas.microsoft.com/office/powerpoint/2010/main" val="1749611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successfully interview a juvenile in any situation, you need to recognize that juveniles are not just small adults; they are at a certain point in the development process, and this will influence  • How they behave • How they interact with the investigative process.  In sexual abuse cases, it is particularly important to recognize  • The children’s pathways into the criminal justice system  • How they may perceive abuse • How they may perceive reporting • How they may perceive authority figures such as yourself. </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5</a:t>
            </a:fld>
            <a:endParaRPr lang="en-US" dirty="0"/>
          </a:p>
        </p:txBody>
      </p:sp>
    </p:spTree>
    <p:extLst>
      <p:ext uri="{BB962C8B-B14F-4D97-AF65-F5344CB8AC3E}">
        <p14:creationId xmlns:p14="http://schemas.microsoft.com/office/powerpoint/2010/main" val="42710048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slightly older youth, skip directly to eliciting a free narrative. Ask the youth to provide a narrative description of the alleged event. Answers to open-ended questions tend to be longer, more detailed, and more accurate than answers to focused questions. If the youth does not respond well to open-ended questions around the allegation, be more specific. But don’t ask any leading questions that may project a specific interpretation of the event. </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42</a:t>
            </a:fld>
            <a:endParaRPr lang="en-US" dirty="0"/>
          </a:p>
        </p:txBody>
      </p:sp>
    </p:spTree>
    <p:extLst>
      <p:ext uri="{BB962C8B-B14F-4D97-AF65-F5344CB8AC3E}">
        <p14:creationId xmlns:p14="http://schemas.microsoft.com/office/powerpoint/2010/main" val="21295195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clarification if you don’t understand or don’t clearly hear something the youth said. Victims and witnesses will use slang to describe body parts and genitalia. If someone uses a term that you are not familiar with, ask them what it is. Don’t assume you know what they’re talking about. </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43</a:t>
            </a:fld>
            <a:endParaRPr lang="en-US" dirty="0"/>
          </a:p>
        </p:txBody>
      </p:sp>
    </p:spTree>
    <p:extLst>
      <p:ext uri="{BB962C8B-B14F-4D97-AF65-F5344CB8AC3E}">
        <p14:creationId xmlns:p14="http://schemas.microsoft.com/office/powerpoint/2010/main" val="10703524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free narrative portion of the interview has </a:t>
            </a:r>
            <a:r>
              <a:rPr lang="en-US"/>
              <a:t>been  Interview Phases  Interview </a:t>
            </a:r>
            <a:r>
              <a:rPr lang="en-US" dirty="0"/>
              <a:t>Phases Phase 6: Question and Clarify • Avoid leading questions • Be sure that the statements made are unambiguous • If youth refers to a person, ensure to clarify exactly who they are talking about • If youth uses slang to refer to a body part, be sure to clarify • Ask questions like "Is there anything else" or "Did I forget anything" before moving to a different topic            31 completed to your satisfaction, ask the clarifying questions that you jotted down during earlier portions of the interview. You will want to ensure you have  • A clear, chronological description of events  • As much information as you can gather regarding the identity of perpetrators and possible witnesses  • Any information the youth may have about similar events involving other juveniles • Who the alleged victim told about the event • Any alternative explanations there may be for the allegations.  Don’t jump between topics – try to maintain the flow of the conversation while discussing these topics.</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44</a:t>
            </a:fld>
            <a:endParaRPr lang="en-US" dirty="0"/>
          </a:p>
        </p:txBody>
      </p:sp>
    </p:spTree>
    <p:extLst>
      <p:ext uri="{BB962C8B-B14F-4D97-AF65-F5344CB8AC3E}">
        <p14:creationId xmlns:p14="http://schemas.microsoft.com/office/powerpoint/2010/main" val="24019480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careful with the types of questions you ask. Don’t lead the youth to a certain answer – this could delegitimize the interview. </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45</a:t>
            </a:fld>
            <a:endParaRPr lang="en-US" dirty="0"/>
          </a:p>
        </p:txBody>
      </p:sp>
    </p:spTree>
    <p:extLst>
      <p:ext uri="{BB962C8B-B14F-4D97-AF65-F5344CB8AC3E}">
        <p14:creationId xmlns:p14="http://schemas.microsoft.com/office/powerpoint/2010/main" val="27587487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are other interviewers in the room, give them the opportunity to ask any questions before you close the interview. Finally, ask the youth if there were any other questions you should have asked.   There are two purposes to this phase of interviewing.  1) First, make sure you have answered all the questions the youth may have about the interview and about the investigations process. Avoid making any promises to the youth. For example, don’t promise that the youth won’t have to talk about the abuse again.  2) Second, spend a few minutes talking about something neutral before ending the interview. Follow-up on something the youth said during the rapport building. For example, ask the youth what they will be doing that afternoon/evening and spend a few minutes talking about that particular activity. Finally, thank the youth for participating in the interview. </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46</a:t>
            </a:fld>
            <a:endParaRPr lang="en-US" dirty="0"/>
          </a:p>
        </p:txBody>
      </p:sp>
    </p:spTree>
    <p:extLst>
      <p:ext uri="{BB962C8B-B14F-4D97-AF65-F5344CB8AC3E}">
        <p14:creationId xmlns:p14="http://schemas.microsoft.com/office/powerpoint/2010/main" val="35385911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likely that youth will find the interview an uncomfortable experience. In our society, we do not discuss sexual experiences with high levels of detail with our friends; we are asking a juvenile to discuss what may have been a humiliating and terrifying experience with a stranger. Expect the youth to demonstrate that by withdrawing, becoming angry, crying, fidgeting, or using some avoidance tactics. </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47</a:t>
            </a:fld>
            <a:endParaRPr lang="en-US" dirty="0"/>
          </a:p>
        </p:txBody>
      </p:sp>
    </p:spTree>
    <p:extLst>
      <p:ext uri="{BB962C8B-B14F-4D97-AF65-F5344CB8AC3E}">
        <p14:creationId xmlns:p14="http://schemas.microsoft.com/office/powerpoint/2010/main" val="3700020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 any comments or questions that may imply responsibility on the youth’s part. Even if the youth is an  Interviewing   Final Thoughts on Youth Be aware of teens' perception of the interviewer. • Peer relationships are their first priority • Watch for non-verbal communication.- Adolescents are not typically concrete thinkers- The inability to communicate does not = lie. • Be aware of prior victimizations. • Juveniles have little knowledge of their rights. • Intimacy and sexuality is a major part of the development. NATIONAL PREA RESOURCE CENTER 34 uncooperative victim or witness, remember that they may have feelings of guilt, self-blame, and betrayal.   Can you think of any other examples of language or questions that should not be used?</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48</a:t>
            </a:fld>
            <a:endParaRPr lang="en-US" dirty="0"/>
          </a:p>
        </p:txBody>
      </p:sp>
    </p:spTree>
    <p:extLst>
      <p:ext uri="{BB962C8B-B14F-4D97-AF65-F5344CB8AC3E}">
        <p14:creationId xmlns:p14="http://schemas.microsoft.com/office/powerpoint/2010/main" val="42101877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don’t forget that the person you are talking to is a juvenile – an adolescent or a teenager. This will influence how they see you, and how they will feel about talking about other juveniles in the facility.  • You probably don’t understand the dynamics of their relationships with their peers or with their alleged abusers, but you can understand that their peer relationships will probably be their first priority.  • Remember that adolescents and teenagers are not likely to be very detail-oriented. Pay attention to their non-verbal communication. Remember that omitted details that you feel are important may not seem important by them. Don’t assume that inconsistencies are always signs of lies.</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49</a:t>
            </a:fld>
            <a:endParaRPr lang="en-US" dirty="0"/>
          </a:p>
        </p:txBody>
      </p:sp>
    </p:spTree>
    <p:extLst>
      <p:ext uri="{BB962C8B-B14F-4D97-AF65-F5344CB8AC3E}">
        <p14:creationId xmlns:p14="http://schemas.microsoft.com/office/powerpoint/2010/main" val="377694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https://www.youtube.com/watch?v=p196J_c31dA&amp;t=3s</a:t>
            </a:r>
            <a:endParaRPr lang="en-US" sz="12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200" u="sng" dirty="0">
              <a:solidFill>
                <a:srgbClr val="0000FF"/>
              </a:solidFill>
              <a:effectLst/>
              <a:latin typeface="Calibri" panose="020F0502020204030204" pitchFamily="34" charset="0"/>
              <a:cs typeface="Times New Roman" panose="02020603050405020304" pitchFamily="18" charset="0"/>
            </a:endParaRPr>
          </a:p>
          <a:p>
            <a:pPr marL="0" marR="0">
              <a:spcBef>
                <a:spcPts val="0"/>
              </a:spcBef>
              <a:spcAft>
                <a:spcPts val="0"/>
              </a:spcAft>
              <a:tabLst>
                <a:tab pos="462915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Note that even though this interview does not occur within the correctional setting, many of the assumptions and biases the investigators show are universal and can still be useful for training.</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62915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62915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If there is time, ask participants to identify problems with how this interview is conducted, referring back to what they have learned so far.</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62915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This video can also be a good segue into the next section on gender and communication.</a:t>
            </a:r>
            <a:endParaRPr lang="en-US" dirty="0">
              <a:latin typeface="Arial" pitchFamily="34" charset="0"/>
            </a:endParaRP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6</a:t>
            </a:fld>
            <a:endParaRPr lang="en-US" dirty="0"/>
          </a:p>
        </p:txBody>
      </p:sp>
    </p:spTree>
    <p:extLst>
      <p:ext uri="{BB962C8B-B14F-4D97-AF65-F5344CB8AC3E}">
        <p14:creationId xmlns:p14="http://schemas.microsoft.com/office/powerpoint/2010/main" val="2600878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49530">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Many children come into the criminal justice system after having been physically, emotionally, and/or sexually abused.</a:t>
            </a:r>
            <a:r>
              <a:rPr lang="en-US" sz="1800" dirty="0">
                <a:effectLst/>
                <a:latin typeface="Times New Roman" panose="02020603050405020304" pitchFamily="18" charset="0"/>
                <a:ea typeface="Times New Roman" panose="02020603050405020304" pitchFamily="18" charset="0"/>
                <a:cs typeface="+mn-cs"/>
              </a:rPr>
              <a:t> </a:t>
            </a:r>
            <a:r>
              <a:rPr lang="en-US" sz="1800">
                <a:effectLst/>
                <a:latin typeface="Calibri" panose="020F0502020204030204" pitchFamily="34" charset="0"/>
                <a:ea typeface="Times New Roman" panose="02020603050405020304" pitchFamily="18" charset="0"/>
                <a:cs typeface="Times New Roman" panose="02020603050405020304" pitchFamily="18" charset="0"/>
              </a:rPr>
              <a:t>Children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who have been sexually abused by a family member are often particularly good at keeping secrets.</a:t>
            </a:r>
            <a:endParaRPr lang="en-US" dirty="0"/>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7</a:t>
            </a:fld>
            <a:endParaRPr lang="en-US" dirty="0"/>
          </a:p>
        </p:txBody>
      </p:sp>
    </p:spTree>
    <p:extLst>
      <p:ext uri="{BB962C8B-B14F-4D97-AF65-F5344CB8AC3E}">
        <p14:creationId xmlns:p14="http://schemas.microsoft.com/office/powerpoint/2010/main" val="563150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pathways may influence the youth’s decision processes in the event that they, or someone they know, is being abused. Additionally, youth may not report for a variety of other reasons, including  • Fear, self-blame, and embarrassment.  • An inability to report, depending on age and developmental status.  • A fear of being disobedient. Juveniles may not recognize that there is a limit to the obedience that  Delayed Reporting 5      Delayed Reporting Youth may feel guilty if reporting could cause their loved one (abuser) to go to jail. Boys in particular may feel ashamed • Expectation that men should fight and take control. • Concern that abuse </a:t>
            </a:r>
            <a:r>
              <a:rPr lang="en-US" dirty="0" err="1"/>
              <a:t>will"make</a:t>
            </a:r>
            <a:r>
              <a:rPr lang="en-US" dirty="0"/>
              <a:t> them" homosexual. NATIONAL PREA RESOURCE CENTER Delayed Reporting Youth must feel safe before they will want to talk about the abuse. This is why many victims don't report abuse until later in life and why some cases are never reported. 66 adults can expect. This may be particularly true in a correctional setting if the perpetrator is a staff member. </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9</a:t>
            </a:fld>
            <a:endParaRPr lang="en-US" dirty="0"/>
          </a:p>
        </p:txBody>
      </p:sp>
    </p:spTree>
    <p:extLst>
      <p:ext uri="{BB962C8B-B14F-4D97-AF65-F5344CB8AC3E}">
        <p14:creationId xmlns:p14="http://schemas.microsoft.com/office/powerpoint/2010/main" val="132647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youth may have an emotional attachment to their abuser and fear that reporting him/her will get the abuser in trouble.   One of the most common reactions in sexual abuse victims is shame. Among juveniles, boys in particular may feel a loss of masculinity and feel anxiety about their sexuality. Society’s expectations for men and boys make it hard for boys to report sexual abuse perpetrated by a male. </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10</a:t>
            </a:fld>
            <a:endParaRPr lang="en-US" dirty="0"/>
          </a:p>
        </p:txBody>
      </p:sp>
    </p:spTree>
    <p:extLst>
      <p:ext uri="{BB962C8B-B14F-4D97-AF65-F5344CB8AC3E}">
        <p14:creationId xmlns:p14="http://schemas.microsoft.com/office/powerpoint/2010/main" val="1564134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a victim of sexual abuse must feel safe before he/she is willing to report. Many victims don’t feel safe for an extended period, and some never feel safe. In a correctional setting  Delayed Reporting         Children With Past Victimization Tend to have... • Low self-esteem • Mistrust- Especially of authority • Emotional pain • Distorted view of self, relationships &amp; reality- Worthless, nobody cares, "I am ugly" NATIONAL PREA RESOURCE CENTER 77 where a victim is unable to get away from their abuser or the location of their abuse, feeling safe may be even more difficult.  Therefore, do not judge the validity of an allegation based on when the incident is reported. Many victims of sexual abuse delay reporting; a delayed report has no implications for the credibility of the allegation. </a:t>
            </a:r>
          </a:p>
        </p:txBody>
      </p:sp>
      <p:sp>
        <p:nvSpPr>
          <p:cNvPr id="4" name="Slide Number Placeholder 3"/>
          <p:cNvSpPr>
            <a:spLocks noGrp="1"/>
          </p:cNvSpPr>
          <p:nvPr>
            <p:ph type="sldNum" sz="quarter" idx="5"/>
          </p:nvPr>
        </p:nvSpPr>
        <p:spPr/>
        <p:txBody>
          <a:bodyPr/>
          <a:lstStyle/>
          <a:p>
            <a:pPr>
              <a:defRPr/>
            </a:pPr>
            <a:fld id="{05DD2146-8D3A-403F-AE42-FC408629AF83}" type="slidenum">
              <a:rPr lang="en-US" smtClean="0"/>
              <a:pPr>
                <a:defRPr/>
              </a:pPr>
              <a:t>11</a:t>
            </a:fld>
            <a:endParaRPr lang="en-US" dirty="0"/>
          </a:p>
        </p:txBody>
      </p:sp>
    </p:spTree>
    <p:extLst>
      <p:ext uri="{BB962C8B-B14F-4D97-AF65-F5344CB8AC3E}">
        <p14:creationId xmlns:p14="http://schemas.microsoft.com/office/powerpoint/2010/main" val="1303658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5E0B14B-DBE6-467E-9D50-F1EE645677EF}" type="slidenum">
              <a:rPr lang="en-US"/>
              <a:pPr>
                <a:defRPr/>
              </a:pPr>
              <a:t>‹#›</a:t>
            </a:fld>
            <a:endParaRPr lang="en-US" dirty="0"/>
          </a:p>
        </p:txBody>
      </p:sp>
    </p:spTree>
    <p:extLst>
      <p:ext uri="{BB962C8B-B14F-4D97-AF65-F5344CB8AC3E}">
        <p14:creationId xmlns:p14="http://schemas.microsoft.com/office/powerpoint/2010/main" val="782322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FBA04E4-E27F-40D1-9F22-15C4D8E93778}" type="slidenum">
              <a:rPr lang="en-US"/>
              <a:pPr>
                <a:defRPr/>
              </a:pPr>
              <a:t>‹#›</a:t>
            </a:fld>
            <a:endParaRPr lang="en-US" dirty="0"/>
          </a:p>
        </p:txBody>
      </p:sp>
    </p:spTree>
    <p:extLst>
      <p:ext uri="{BB962C8B-B14F-4D97-AF65-F5344CB8AC3E}">
        <p14:creationId xmlns:p14="http://schemas.microsoft.com/office/powerpoint/2010/main" val="1343776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3AF2888-CCDC-4545-A6C5-FE9D97D3D11C}" type="slidenum">
              <a:rPr lang="en-US"/>
              <a:pPr>
                <a:defRPr/>
              </a:pPr>
              <a:t>‹#›</a:t>
            </a:fld>
            <a:endParaRPr lang="en-US" dirty="0"/>
          </a:p>
        </p:txBody>
      </p:sp>
    </p:spTree>
    <p:extLst>
      <p:ext uri="{BB962C8B-B14F-4D97-AF65-F5344CB8AC3E}">
        <p14:creationId xmlns:p14="http://schemas.microsoft.com/office/powerpoint/2010/main" val="1135469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Amount of Content">
    <p:spTree>
      <p:nvGrpSpPr>
        <p:cNvPr id="1" name=""/>
        <p:cNvGrpSpPr/>
        <p:nvPr/>
      </p:nvGrpSpPr>
      <p:grpSpPr>
        <a:xfrm>
          <a:off x="0" y="0"/>
          <a:ext cx="0" cy="0"/>
          <a:chOff x="0" y="0"/>
          <a:chExt cx="0" cy="0"/>
        </a:xfrm>
      </p:grpSpPr>
      <p:sp>
        <p:nvSpPr>
          <p:cNvPr id="4"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pic>
        <p:nvPicPr>
          <p:cNvPr id="5" name="Picture 6" descr="C:\Users\mikel\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81311"/>
            <a:ext cx="8229600" cy="888834"/>
          </a:xfrm>
        </p:spPr>
        <p:txBody>
          <a:bodyPr>
            <a:noAutofit/>
          </a:bodyPr>
          <a:lstStyle>
            <a:lvl1pPr algn="l">
              <a:lnSpc>
                <a:spcPts val="2500"/>
              </a:lnSpc>
              <a:defRPr sz="3200">
                <a:solidFill>
                  <a:srgbClr val="FFFFFF"/>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10" name="Content Placeholder 5"/>
          <p:cNvSpPr>
            <a:spLocks noGrp="1"/>
          </p:cNvSpPr>
          <p:nvPr>
            <p:ph sz="quarter" idx="4"/>
          </p:nvPr>
        </p:nvSpPr>
        <p:spPr>
          <a:xfrm>
            <a:off x="457200" y="1219200"/>
            <a:ext cx="8229600" cy="4906963"/>
          </a:xfrm>
        </p:spPr>
        <p:txBody>
          <a:bodyPr>
            <a:noAutofit/>
          </a:bodyPr>
          <a:lstStyle>
            <a:lvl1pPr marL="0" indent="0">
              <a:lnSpc>
                <a:spcPct val="100000"/>
              </a:lnSpc>
              <a:spcBef>
                <a:spcPts val="0"/>
              </a:spcBef>
              <a:spcAft>
                <a:spcPts val="0"/>
              </a:spcAft>
              <a:buFontTx/>
              <a:buNone/>
              <a:defRPr sz="28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8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8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8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Footer Placeholder 4"/>
          <p:cNvSpPr>
            <a:spLocks noGrp="1"/>
          </p:cNvSpPr>
          <p:nvPr>
            <p:ph type="ftr" sz="quarter" idx="10"/>
          </p:nvPr>
        </p:nvSpPr>
        <p:spPr>
          <a:xfrm>
            <a:off x="457200" y="6391275"/>
            <a:ext cx="2895600" cy="365125"/>
          </a:xfrm>
        </p:spPr>
        <p:txBody>
          <a:bodyPr/>
          <a:lstStyle>
            <a:lvl1pPr algn="l">
              <a:defRPr>
                <a:latin typeface="Verdana" pitchFamily="34" charset="0"/>
                <a:ea typeface="Verdana" pitchFamily="34" charset="0"/>
                <a:cs typeface="Verdana" pitchFamily="34" charset="0"/>
              </a:defRPr>
            </a:lvl1pPr>
          </a:lstStyle>
          <a:p>
            <a:pPr>
              <a:defRPr/>
            </a:pPr>
            <a:endParaRPr lang="en-US" dirty="0"/>
          </a:p>
        </p:txBody>
      </p:sp>
    </p:spTree>
    <p:extLst>
      <p:ext uri="{BB962C8B-B14F-4D97-AF65-F5344CB8AC3E}">
        <p14:creationId xmlns:p14="http://schemas.microsoft.com/office/powerpoint/2010/main" val="4234491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6"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pic>
        <p:nvPicPr>
          <p:cNvPr id="7" name="Picture 13" descr="C:\Users\mikel\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600200"/>
            <a:ext cx="4038600" cy="4525963"/>
          </a:xfrm>
        </p:spPr>
        <p:txBody>
          <a:bodyPr>
            <a:normAutofit/>
          </a:bodyPr>
          <a:lstStyle>
            <a:lvl1pPr>
              <a:defRPr sz="1800">
                <a:solidFill>
                  <a:srgbClr val="5F574F"/>
                </a:solidFill>
                <a:latin typeface="Verdana" pitchFamily="34" charset="0"/>
                <a:ea typeface="Verdana" pitchFamily="34" charset="0"/>
                <a:cs typeface="Verdana" pitchFamily="34" charset="0"/>
              </a:defRPr>
            </a:lvl1pPr>
            <a:lvl2pPr>
              <a:defRPr sz="1800">
                <a:solidFill>
                  <a:srgbClr val="5F574F"/>
                </a:solidFill>
                <a:latin typeface="Verdana" pitchFamily="34" charset="0"/>
                <a:ea typeface="Verdana" pitchFamily="34" charset="0"/>
                <a:cs typeface="Verdana" pitchFamily="34" charset="0"/>
              </a:defRPr>
            </a:lvl2pPr>
            <a:lvl3pPr>
              <a:defRPr sz="1800">
                <a:solidFill>
                  <a:srgbClr val="5F574F"/>
                </a:solidFill>
                <a:latin typeface="Verdana" pitchFamily="34" charset="0"/>
                <a:ea typeface="Verdana" pitchFamily="34" charset="0"/>
                <a:cs typeface="Verdana" pitchFamily="34" charset="0"/>
              </a:defRPr>
            </a:lvl3pPr>
            <a:lvl4pPr>
              <a:defRPr sz="1800">
                <a:solidFill>
                  <a:srgbClr val="5F574F"/>
                </a:solidFill>
                <a:latin typeface="Verdana" pitchFamily="34" charset="0"/>
                <a:ea typeface="Verdana" pitchFamily="34" charset="0"/>
                <a:cs typeface="Verdana" pitchFamily="34" charset="0"/>
              </a:defRPr>
            </a:lvl4pPr>
            <a:lvl5pPr>
              <a:defRPr sz="1800">
                <a:solidFill>
                  <a:srgbClr val="5F574F"/>
                </a:solidFill>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457200" y="81311"/>
            <a:ext cx="8229600" cy="888834"/>
          </a:xfrm>
        </p:spPr>
        <p:txBody>
          <a:bodyPr>
            <a:noAutofit/>
          </a:bodyPr>
          <a:lstStyle>
            <a:lvl1pPr algn="l">
              <a:lnSpc>
                <a:spcPts val="2500"/>
              </a:lnSpc>
              <a:defRPr sz="3200">
                <a:solidFill>
                  <a:srgbClr val="FFFFFF"/>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12" name="Text Placeholder 4"/>
          <p:cNvSpPr>
            <a:spLocks noGrp="1"/>
          </p:cNvSpPr>
          <p:nvPr>
            <p:ph type="body" sz="quarter" idx="3"/>
          </p:nvPr>
        </p:nvSpPr>
        <p:spPr>
          <a:xfrm>
            <a:off x="4654550" y="1600200"/>
            <a:ext cx="4041775" cy="685800"/>
          </a:xfrm>
        </p:spPr>
        <p:txBody>
          <a:bodyPr anchor="b">
            <a:noAutofit/>
          </a:bodyPr>
          <a:lstStyle>
            <a:lvl1pPr marL="0" indent="0">
              <a:buNone/>
              <a:defRPr sz="24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4"/>
          </p:nvPr>
        </p:nvSpPr>
        <p:spPr>
          <a:xfrm>
            <a:off x="4648199" y="2286000"/>
            <a:ext cx="4048125" cy="3840163"/>
          </a:xfrm>
        </p:spPr>
        <p:txBody>
          <a:bodyPr>
            <a:noAutofit/>
          </a:bodyPr>
          <a:lstStyle>
            <a:lvl1pPr marL="0" indent="0">
              <a:lnSpc>
                <a:spcPct val="100000"/>
              </a:lnSpc>
              <a:spcBef>
                <a:spcPts val="0"/>
              </a:spcBef>
              <a:spcAft>
                <a:spcPts val="0"/>
              </a:spcAft>
              <a:buFontTx/>
              <a:buNone/>
              <a:defRPr sz="18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2pPr>
            <a:lvl3pPr>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3pPr>
            <a:lvl4pPr>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51428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C:\Users\mikel\Desktop\PREA-logoRGBhirez-02031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2950" y="438150"/>
            <a:ext cx="16954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5"/>
          <p:cNvSpPr txBox="1">
            <a:spLocks/>
          </p:cNvSpPr>
          <p:nvPr userDrawn="1"/>
        </p:nvSpPr>
        <p:spPr>
          <a:xfrm>
            <a:off x="1371600" y="3886200"/>
            <a:ext cx="6400800" cy="1676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500"/>
              </a:spcBef>
              <a:buFont typeface="Arial" pitchFamily="34" charset="0"/>
              <a:buNone/>
              <a:defRPr/>
            </a:pPr>
            <a:endParaRPr lang="en-US" dirty="0">
              <a:latin typeface="Verdana" pitchFamily="34" charset="0"/>
              <a:ea typeface="Verdana" pitchFamily="34" charset="0"/>
              <a:cs typeface="Verdana" pitchFamily="34" charset="0"/>
            </a:endParaRPr>
          </a:p>
        </p:txBody>
      </p:sp>
      <p:sp>
        <p:nvSpPr>
          <p:cNvPr id="7" name="Title 1"/>
          <p:cNvSpPr txBox="1">
            <a:spLocks/>
          </p:cNvSpPr>
          <p:nvPr userDrawn="1"/>
        </p:nvSpPr>
        <p:spPr>
          <a:xfrm>
            <a:off x="0" y="2743200"/>
            <a:ext cx="9144000" cy="41148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20" name="Title 1"/>
          <p:cNvSpPr>
            <a:spLocks noGrp="1"/>
          </p:cNvSpPr>
          <p:nvPr>
            <p:ph type="ctrTitle"/>
          </p:nvPr>
        </p:nvSpPr>
        <p:spPr>
          <a:xfrm>
            <a:off x="1676400" y="3657600"/>
            <a:ext cx="6350000" cy="2133600"/>
          </a:xfrm>
        </p:spPr>
        <p:txBody>
          <a:bodyPr>
            <a:normAutofit fontScale="90000"/>
          </a:bodyPr>
          <a:lstStyle>
            <a:lvl1pPr>
              <a:defRPr sz="3000">
                <a:solidFill>
                  <a:schemeClr val="bg1"/>
                </a:solidFill>
                <a:latin typeface="Verdana" pitchFamily="34" charset="0"/>
                <a:ea typeface="Verdana" pitchFamily="34" charset="0"/>
                <a:cs typeface="Verdana" pitchFamily="34" charset="0"/>
              </a:defRPr>
            </a:lvl1pPr>
          </a:lstStyle>
          <a:p>
            <a:r>
              <a:rPr lang="en-US"/>
              <a:t>Click to edit Master title style</a:t>
            </a:r>
            <a:endParaRPr lang="en-US" dirty="0"/>
          </a:p>
        </p:txBody>
      </p:sp>
      <p:pic>
        <p:nvPicPr>
          <p:cNvPr id="8" name="Picture 1" descr="Description: Moss Group Letterhead"/>
          <p:cNvPicPr>
            <a:picLocks noChangeAspect="1" noChangeArrowheads="1"/>
          </p:cNvPicPr>
          <p:nvPr userDrawn="1"/>
        </p:nvPicPr>
        <p:blipFill>
          <a:blip r:embed="rId3">
            <a:extLst>
              <a:ext uri="{28A0092B-C50C-407E-A947-70E740481C1C}">
                <a14:useLocalDpi xmlns:a14="http://schemas.microsoft.com/office/drawing/2010/main" val="0"/>
              </a:ext>
            </a:extLst>
          </a:blip>
          <a:srcRect l="6459" t="12070" r="14812" b="11499"/>
          <a:stretch>
            <a:fillRect/>
          </a:stretch>
        </p:blipFill>
        <p:spPr bwMode="auto">
          <a:xfrm>
            <a:off x="4800600" y="1447800"/>
            <a:ext cx="37417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043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r>
              <a:rPr lang="en-US" dirty="0"/>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r>
              <a:rPr lang="en-US" dirty="0"/>
              <a:t>The Moss Group, Inc. </a:t>
            </a:r>
          </a:p>
        </p:txBody>
      </p:sp>
    </p:spTree>
    <p:extLst>
      <p:ext uri="{BB962C8B-B14F-4D97-AF65-F5344CB8AC3E}">
        <p14:creationId xmlns:p14="http://schemas.microsoft.com/office/powerpoint/2010/main" val="220434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6ACF32C-D2FB-4A44-A326-0E894287E942}" type="slidenum">
              <a:rPr lang="en-US"/>
              <a:pPr>
                <a:defRPr/>
              </a:pPr>
              <a:t>‹#›</a:t>
            </a:fld>
            <a:endParaRPr lang="en-US" dirty="0"/>
          </a:p>
        </p:txBody>
      </p:sp>
    </p:spTree>
    <p:extLst>
      <p:ext uri="{BB962C8B-B14F-4D97-AF65-F5344CB8AC3E}">
        <p14:creationId xmlns:p14="http://schemas.microsoft.com/office/powerpoint/2010/main" val="1490004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8B7B7CD-8715-43EA-A3D1-ACD06D081CD0}" type="slidenum">
              <a:rPr lang="en-US"/>
              <a:pPr>
                <a:defRPr/>
              </a:pPr>
              <a:t>‹#›</a:t>
            </a:fld>
            <a:endParaRPr lang="en-US" dirty="0"/>
          </a:p>
        </p:txBody>
      </p:sp>
    </p:spTree>
    <p:extLst>
      <p:ext uri="{BB962C8B-B14F-4D97-AF65-F5344CB8AC3E}">
        <p14:creationId xmlns:p14="http://schemas.microsoft.com/office/powerpoint/2010/main" val="2380263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8156E43-24C5-4C33-9A87-9F3D5D24D5AB}" type="slidenum">
              <a:rPr lang="en-US"/>
              <a:pPr>
                <a:defRPr/>
              </a:pPr>
              <a:t>‹#›</a:t>
            </a:fld>
            <a:endParaRPr lang="en-US" dirty="0"/>
          </a:p>
        </p:txBody>
      </p:sp>
    </p:spTree>
    <p:extLst>
      <p:ext uri="{BB962C8B-B14F-4D97-AF65-F5344CB8AC3E}">
        <p14:creationId xmlns:p14="http://schemas.microsoft.com/office/powerpoint/2010/main" val="151243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6865DC7-5027-41FD-A1AC-0CE797423904}" type="slidenum">
              <a:rPr lang="en-US"/>
              <a:pPr>
                <a:defRPr/>
              </a:pPr>
              <a:t>‹#›</a:t>
            </a:fld>
            <a:endParaRPr lang="en-US" dirty="0"/>
          </a:p>
        </p:txBody>
      </p:sp>
    </p:spTree>
    <p:extLst>
      <p:ext uri="{BB962C8B-B14F-4D97-AF65-F5344CB8AC3E}">
        <p14:creationId xmlns:p14="http://schemas.microsoft.com/office/powerpoint/2010/main" val="1644892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0F470CC-C95B-408B-8510-8DE3EBA7C854}" type="slidenum">
              <a:rPr lang="en-US"/>
              <a:pPr>
                <a:defRPr/>
              </a:pPr>
              <a:t>‹#›</a:t>
            </a:fld>
            <a:endParaRPr lang="en-US" dirty="0"/>
          </a:p>
        </p:txBody>
      </p:sp>
    </p:spTree>
    <p:extLst>
      <p:ext uri="{BB962C8B-B14F-4D97-AF65-F5344CB8AC3E}">
        <p14:creationId xmlns:p14="http://schemas.microsoft.com/office/powerpoint/2010/main" val="3037797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58C5EE4-F1D4-4F5A-91EA-F0AE50482568}" type="slidenum">
              <a:rPr lang="en-US"/>
              <a:pPr>
                <a:defRPr/>
              </a:pPr>
              <a:t>‹#›</a:t>
            </a:fld>
            <a:endParaRPr lang="en-US" dirty="0"/>
          </a:p>
        </p:txBody>
      </p:sp>
    </p:spTree>
    <p:extLst>
      <p:ext uri="{BB962C8B-B14F-4D97-AF65-F5344CB8AC3E}">
        <p14:creationId xmlns:p14="http://schemas.microsoft.com/office/powerpoint/2010/main" val="360297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A93C220-857B-464F-ACEC-77F5EA4FD4E7}" type="slidenum">
              <a:rPr lang="en-US"/>
              <a:pPr>
                <a:defRPr/>
              </a:pPr>
              <a:t>‹#›</a:t>
            </a:fld>
            <a:endParaRPr lang="en-US" dirty="0"/>
          </a:p>
        </p:txBody>
      </p:sp>
    </p:spTree>
    <p:extLst>
      <p:ext uri="{BB962C8B-B14F-4D97-AF65-F5344CB8AC3E}">
        <p14:creationId xmlns:p14="http://schemas.microsoft.com/office/powerpoint/2010/main" val="1990128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4724D35-A106-47E7-89D2-63BFCA501D92}" type="slidenum">
              <a:rPr lang="en-US"/>
              <a:pPr>
                <a:defRPr/>
              </a:pPr>
              <a:t>‹#›</a:t>
            </a:fld>
            <a:endParaRPr lang="en-US" dirty="0"/>
          </a:p>
        </p:txBody>
      </p:sp>
    </p:spTree>
    <p:extLst>
      <p:ext uri="{BB962C8B-B14F-4D97-AF65-F5344CB8AC3E}">
        <p14:creationId xmlns:p14="http://schemas.microsoft.com/office/powerpoint/2010/main" val="36781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latin typeface="Arial" charset="0"/>
              </a:defRPr>
            </a:lvl1pPr>
          </a:lstStyle>
          <a:p>
            <a:pPr>
              <a:defRPr/>
            </a:pPr>
            <a:fld id="{DC17782F-26A1-4BA5-A9F7-8B57EF1C9CE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1" r:id="rId12"/>
    <p:sldLayoutId id="2147484138" r:id="rId13"/>
    <p:sldLayoutId id="2147484140" r:id="rId14"/>
    <p:sldLayoutId id="2147484141" r:id="rId15"/>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ideo" Target="https://www.youtube.com/embed/p196J_c31dA?start=3&amp;feature=oembed"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52800"/>
            <a:ext cx="9144000" cy="2133600"/>
          </a:xfrm>
        </p:spPr>
        <p:txBody>
          <a:bodyPr rtlCol="0"/>
          <a:lstStyle/>
          <a:p>
            <a:pPr fontAlgn="auto">
              <a:spcAft>
                <a:spcPts val="0"/>
              </a:spcAft>
              <a:defRPr/>
            </a:pPr>
            <a:br>
              <a:rPr lang="en-US" sz="3600" dirty="0"/>
            </a:br>
            <a:r>
              <a:rPr lang="en-US" sz="3600" dirty="0"/>
              <a:t>Module 7:</a:t>
            </a:r>
            <a:br>
              <a:rPr lang="en-US" sz="3600" dirty="0"/>
            </a:br>
            <a:r>
              <a:rPr lang="en-US" sz="3600" dirty="0"/>
              <a:t>Interviewing Juvenile Sexual Abuse Victims</a:t>
            </a:r>
            <a:br>
              <a:rPr lang="en-US" sz="3200" dirty="0"/>
            </a:br>
            <a:endParaRPr lang="en-US" sz="3600" dirty="0"/>
          </a:p>
        </p:txBody>
      </p:sp>
      <p:sp>
        <p:nvSpPr>
          <p:cNvPr id="4" name="TextBox 4"/>
          <p:cNvSpPr txBox="1"/>
          <p:nvPr/>
        </p:nvSpPr>
        <p:spPr>
          <a:xfrm>
            <a:off x="685800" y="5791200"/>
            <a:ext cx="7772400"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i="1" dirty="0">
                <a:latin typeface="Verdana" panose="020B0604030504040204" pitchFamily="34" charset="0"/>
                <a:ea typeface="Verdana" panose="020B0604030504040204" pitchFamily="34" charset="0"/>
                <a:cs typeface="Verdana" panose="020B0604030504040204" pitchFamily="34" charset="0"/>
              </a:rPr>
              <a:t>Notice of Federal Funding Disclaimer</a:t>
            </a:r>
            <a:r>
              <a:rPr lang="en-US" sz="800" i="1" dirty="0">
                <a:latin typeface="Verdana" panose="020B0604030504040204" pitchFamily="34" charset="0"/>
                <a:ea typeface="Verdana" panose="020B0604030504040204" pitchFamily="34" charset="0"/>
                <a:cs typeface="Verdana" panose="020B0604030504040204" pitchFamily="34" charset="0"/>
              </a:rPr>
              <a:t> – This project was supported by Grant No. 2010-RP-BX-K001 and updated by Grant No. 2019-RP-BX-K002, awarded by the Bureau of Justice Assistance. The Bureau of Justice Assistance is a component of the Office of Justice Programs, which also includes the Bureau of Justice Statistics, the National Institute of Justice, the Office of Juvenile Justice and Delinquency Prevention, the Office for Victims of Crime, and the Office of Sex Offender Sentencing, Monitoring, Apprehending, Registering, and Tracking. Points of view or opinions in this document are those of the author and do not necessarily represent the official position or policies of the U.S. Department of Justice nor those </a:t>
            </a:r>
            <a:r>
              <a:rPr lang="en-US" sz="800" i="1">
                <a:latin typeface="Verdana" panose="020B0604030504040204" pitchFamily="34" charset="0"/>
                <a:ea typeface="Verdana" panose="020B0604030504040204" pitchFamily="34" charset="0"/>
                <a:cs typeface="Verdana" panose="020B0604030504040204" pitchFamily="34" charset="0"/>
              </a:rPr>
              <a:t>of Impact </a:t>
            </a:r>
            <a:r>
              <a:rPr lang="en-US" sz="800" i="1" dirty="0">
                <a:latin typeface="Verdana" panose="020B0604030504040204" pitchFamily="34" charset="0"/>
                <a:ea typeface="Verdana" panose="020B0604030504040204" pitchFamily="34" charset="0"/>
                <a:cs typeface="Verdana" panose="020B0604030504040204" pitchFamily="34" charset="0"/>
              </a:rPr>
              <a:t>Justice (IJ), which administers the National PREA Resource Center through a cooperative agreement with the Bureau of Justice Assistance.</a:t>
            </a:r>
            <a:r>
              <a:rPr lang="en-US" sz="800" dirty="0">
                <a:latin typeface="Verdana" panose="020B0604030504040204" pitchFamily="34" charset="0"/>
                <a:ea typeface="Verdana" panose="020B0604030504040204" pitchFamily="34" charset="0"/>
                <a:cs typeface="Verdana" panose="020B0604030504040204" pitchFamily="34" charset="0"/>
              </a:rPr>
              <a:t>	</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E275-2DE9-9C9B-8782-9EF6973D73CE}"/>
              </a:ext>
            </a:extLst>
          </p:cNvPr>
          <p:cNvSpPr>
            <a:spLocks noGrp="1"/>
          </p:cNvSpPr>
          <p:nvPr>
            <p:ph type="title"/>
          </p:nvPr>
        </p:nvSpPr>
        <p:spPr/>
        <p:txBody>
          <a:bodyPr/>
          <a:lstStyle/>
          <a:p>
            <a:r>
              <a:rPr lang="en-US" dirty="0"/>
              <a:t>Delayed Reporting</a:t>
            </a:r>
          </a:p>
        </p:txBody>
      </p:sp>
      <p:sp>
        <p:nvSpPr>
          <p:cNvPr id="3" name="Content Placeholder 2">
            <a:extLst>
              <a:ext uri="{FF2B5EF4-FFF2-40B4-BE49-F238E27FC236}">
                <a16:creationId xmlns:a16="http://schemas.microsoft.com/office/drawing/2014/main" id="{DA143D5F-7471-02DA-3C7D-2A3B6EDC377A}"/>
              </a:ext>
            </a:extLst>
          </p:cNvPr>
          <p:cNvSpPr>
            <a:spLocks noGrp="1"/>
          </p:cNvSpPr>
          <p:nvPr>
            <p:ph sz="quarter" idx="4"/>
          </p:nvPr>
        </p:nvSpPr>
        <p:spPr/>
        <p:txBody>
          <a:bodyPr/>
          <a:lstStyle/>
          <a:p>
            <a:endParaRPr lang="en-US" dirty="0"/>
          </a:p>
          <a:p>
            <a:r>
              <a:rPr lang="en-US" dirty="0"/>
              <a:t>Youth may feel guilty if reporting could cause their loved one (abuser) to go to jail. </a:t>
            </a:r>
          </a:p>
          <a:p>
            <a:endParaRPr lang="en-US" dirty="0"/>
          </a:p>
          <a:p>
            <a:r>
              <a:rPr lang="en-US" dirty="0"/>
              <a:t>Boys in particular may feel ashamed </a:t>
            </a:r>
          </a:p>
          <a:p>
            <a:r>
              <a:rPr lang="en-US" dirty="0"/>
              <a:t>• Expectation that men should fight and take control.</a:t>
            </a:r>
          </a:p>
          <a:p>
            <a:r>
              <a:rPr lang="en-US" dirty="0"/>
              <a:t> • Concern that abuse will "make them" homosexual.</a:t>
            </a:r>
          </a:p>
        </p:txBody>
      </p:sp>
    </p:spTree>
    <p:extLst>
      <p:ext uri="{BB962C8B-B14F-4D97-AF65-F5344CB8AC3E}">
        <p14:creationId xmlns:p14="http://schemas.microsoft.com/office/powerpoint/2010/main" val="2648590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E275-2DE9-9C9B-8782-9EF6973D73CE}"/>
              </a:ext>
            </a:extLst>
          </p:cNvPr>
          <p:cNvSpPr>
            <a:spLocks noGrp="1"/>
          </p:cNvSpPr>
          <p:nvPr>
            <p:ph type="title"/>
          </p:nvPr>
        </p:nvSpPr>
        <p:spPr/>
        <p:txBody>
          <a:bodyPr/>
          <a:lstStyle/>
          <a:p>
            <a:r>
              <a:rPr lang="en-US" dirty="0"/>
              <a:t>Delayed Reporting</a:t>
            </a:r>
          </a:p>
        </p:txBody>
      </p:sp>
      <p:sp>
        <p:nvSpPr>
          <p:cNvPr id="3" name="Content Placeholder 2">
            <a:extLst>
              <a:ext uri="{FF2B5EF4-FFF2-40B4-BE49-F238E27FC236}">
                <a16:creationId xmlns:a16="http://schemas.microsoft.com/office/drawing/2014/main" id="{DA143D5F-7471-02DA-3C7D-2A3B6EDC377A}"/>
              </a:ext>
            </a:extLst>
          </p:cNvPr>
          <p:cNvSpPr>
            <a:spLocks noGrp="1"/>
          </p:cNvSpPr>
          <p:nvPr>
            <p:ph sz="quarter" idx="4"/>
          </p:nvPr>
        </p:nvSpPr>
        <p:spPr/>
        <p:txBody>
          <a:bodyPr/>
          <a:lstStyle/>
          <a:p>
            <a:endParaRPr lang="en-US" dirty="0"/>
          </a:p>
          <a:p>
            <a:r>
              <a:rPr lang="en-US" dirty="0"/>
              <a:t>Youth must feel safe before they will want to talk about the abuse. </a:t>
            </a:r>
          </a:p>
          <a:p>
            <a:endParaRPr lang="en-US" dirty="0"/>
          </a:p>
          <a:p>
            <a:r>
              <a:rPr lang="en-US" i="1" dirty="0"/>
              <a:t>This is why many victims don't report abuse until later in life and why some cases are never reported.</a:t>
            </a:r>
          </a:p>
        </p:txBody>
      </p:sp>
    </p:spTree>
    <p:extLst>
      <p:ext uri="{BB962C8B-B14F-4D97-AF65-F5344CB8AC3E}">
        <p14:creationId xmlns:p14="http://schemas.microsoft.com/office/powerpoint/2010/main" val="3945431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A7E22-7A59-4E8E-1959-DEB0AB91F0D6}"/>
              </a:ext>
            </a:extLst>
          </p:cNvPr>
          <p:cNvSpPr>
            <a:spLocks noGrp="1"/>
          </p:cNvSpPr>
          <p:nvPr>
            <p:ph type="title"/>
          </p:nvPr>
        </p:nvSpPr>
        <p:spPr/>
        <p:txBody>
          <a:bodyPr/>
          <a:lstStyle/>
          <a:p>
            <a:r>
              <a:rPr lang="en-US" dirty="0"/>
              <a:t>Children With Past Victimization</a:t>
            </a:r>
          </a:p>
        </p:txBody>
      </p:sp>
      <p:sp>
        <p:nvSpPr>
          <p:cNvPr id="3" name="Content Placeholder 2">
            <a:extLst>
              <a:ext uri="{FF2B5EF4-FFF2-40B4-BE49-F238E27FC236}">
                <a16:creationId xmlns:a16="http://schemas.microsoft.com/office/drawing/2014/main" id="{B525FCE6-9AA6-73D7-4A54-8E545DD7DE91}"/>
              </a:ext>
            </a:extLst>
          </p:cNvPr>
          <p:cNvSpPr>
            <a:spLocks noGrp="1"/>
          </p:cNvSpPr>
          <p:nvPr>
            <p:ph sz="quarter" idx="4"/>
          </p:nvPr>
        </p:nvSpPr>
        <p:spPr/>
        <p:txBody>
          <a:bodyPr/>
          <a:lstStyle/>
          <a:p>
            <a:endParaRPr lang="en-US" dirty="0"/>
          </a:p>
          <a:p>
            <a:r>
              <a:rPr lang="en-US" dirty="0"/>
              <a:t>Tend to have... </a:t>
            </a:r>
          </a:p>
          <a:p>
            <a:endParaRPr lang="en-US" dirty="0"/>
          </a:p>
          <a:p>
            <a:r>
              <a:rPr lang="en-US" dirty="0"/>
              <a:t>• Low self-esteem </a:t>
            </a:r>
          </a:p>
          <a:p>
            <a:r>
              <a:rPr lang="en-US" dirty="0"/>
              <a:t>• Mistrust</a:t>
            </a:r>
          </a:p>
          <a:p>
            <a:r>
              <a:rPr lang="en-US" dirty="0"/>
              <a:t>	- Especially of authority </a:t>
            </a:r>
          </a:p>
          <a:p>
            <a:r>
              <a:rPr lang="en-US" dirty="0"/>
              <a:t>• Emotional pain </a:t>
            </a:r>
          </a:p>
          <a:p>
            <a:r>
              <a:rPr lang="en-US" dirty="0"/>
              <a:t>• Distorted view of self, relationships &amp; reality</a:t>
            </a:r>
            <a:br>
              <a:rPr lang="en-US" dirty="0"/>
            </a:br>
            <a:r>
              <a:rPr lang="en-US" dirty="0"/>
              <a:t>	- Worthless, nobody cares, "I am ugly"</a:t>
            </a:r>
          </a:p>
        </p:txBody>
      </p:sp>
    </p:spTree>
    <p:extLst>
      <p:ext uri="{BB962C8B-B14F-4D97-AF65-F5344CB8AC3E}">
        <p14:creationId xmlns:p14="http://schemas.microsoft.com/office/powerpoint/2010/main" val="1054309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4C714-0E8C-BA44-9A7A-DDEE1158C848}"/>
              </a:ext>
            </a:extLst>
          </p:cNvPr>
          <p:cNvSpPr>
            <a:spLocks noGrp="1"/>
          </p:cNvSpPr>
          <p:nvPr>
            <p:ph type="title"/>
          </p:nvPr>
        </p:nvSpPr>
        <p:spPr/>
        <p:txBody>
          <a:bodyPr/>
          <a:lstStyle/>
          <a:p>
            <a:r>
              <a:rPr lang="en-US" dirty="0"/>
              <a:t>Forensic Interview</a:t>
            </a:r>
          </a:p>
        </p:txBody>
      </p:sp>
      <p:sp>
        <p:nvSpPr>
          <p:cNvPr id="3" name="Content Placeholder 2">
            <a:extLst>
              <a:ext uri="{FF2B5EF4-FFF2-40B4-BE49-F238E27FC236}">
                <a16:creationId xmlns:a16="http://schemas.microsoft.com/office/drawing/2014/main" id="{C9586638-5243-6608-DCD3-1BD6465514A2}"/>
              </a:ext>
            </a:extLst>
          </p:cNvPr>
          <p:cNvSpPr>
            <a:spLocks noGrp="1"/>
          </p:cNvSpPr>
          <p:nvPr>
            <p:ph sz="quarter" idx="4"/>
          </p:nvPr>
        </p:nvSpPr>
        <p:spPr/>
        <p:txBody>
          <a:bodyPr/>
          <a:lstStyle/>
          <a:p>
            <a:endParaRPr lang="en-US" sz="2400" dirty="0"/>
          </a:p>
          <a:p>
            <a:r>
              <a:rPr lang="en-US" sz="2400" dirty="0"/>
              <a:t>Two Overriding Features </a:t>
            </a:r>
          </a:p>
          <a:p>
            <a:endParaRPr lang="en-US" sz="2400" dirty="0"/>
          </a:p>
          <a:p>
            <a:r>
              <a:rPr lang="en-US" sz="2400" dirty="0"/>
              <a:t>• Hypothesis Testing </a:t>
            </a:r>
          </a:p>
          <a:p>
            <a:r>
              <a:rPr lang="en-US" sz="2400" dirty="0"/>
              <a:t>	• Rather than hypothesis-confirming </a:t>
            </a:r>
          </a:p>
          <a:p>
            <a:r>
              <a:rPr lang="en-US" sz="2400" dirty="0"/>
              <a:t>	• Rule out as many interpretations as possible </a:t>
            </a:r>
          </a:p>
          <a:p>
            <a:endParaRPr lang="en-US" sz="2400" dirty="0"/>
          </a:p>
          <a:p>
            <a:r>
              <a:rPr lang="en-US" sz="2400" dirty="0"/>
              <a:t>• Youth-Centered Approach </a:t>
            </a:r>
          </a:p>
          <a:p>
            <a:r>
              <a:rPr lang="en-US" sz="2400" dirty="0"/>
              <a:t>	• Youth determine the vocabulary and content 	of the conversation as much as possible </a:t>
            </a:r>
          </a:p>
          <a:p>
            <a:r>
              <a:rPr lang="en-US" sz="2400" dirty="0"/>
              <a:t>	• Avoid projecting adult interpretations onto 	events</a:t>
            </a:r>
          </a:p>
        </p:txBody>
      </p:sp>
    </p:spTree>
    <p:extLst>
      <p:ext uri="{BB962C8B-B14F-4D97-AF65-F5344CB8AC3E}">
        <p14:creationId xmlns:p14="http://schemas.microsoft.com/office/powerpoint/2010/main" val="106635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8BAEC-7465-331D-56D8-AB1E4372B3C5}"/>
              </a:ext>
            </a:extLst>
          </p:cNvPr>
          <p:cNvSpPr>
            <a:spLocks noGrp="1"/>
          </p:cNvSpPr>
          <p:nvPr>
            <p:ph type="title"/>
          </p:nvPr>
        </p:nvSpPr>
        <p:spPr/>
        <p:txBody>
          <a:bodyPr/>
          <a:lstStyle/>
          <a:p>
            <a:r>
              <a:rPr lang="en-US" dirty="0"/>
              <a:t>Essential Interview Techniques</a:t>
            </a:r>
          </a:p>
        </p:txBody>
      </p:sp>
      <p:sp>
        <p:nvSpPr>
          <p:cNvPr id="3" name="Content Placeholder 2">
            <a:extLst>
              <a:ext uri="{FF2B5EF4-FFF2-40B4-BE49-F238E27FC236}">
                <a16:creationId xmlns:a16="http://schemas.microsoft.com/office/drawing/2014/main" id="{00C2A64D-46DE-C0B1-FB13-CC28B730C4A1}"/>
              </a:ext>
            </a:extLst>
          </p:cNvPr>
          <p:cNvSpPr>
            <a:spLocks noGrp="1"/>
          </p:cNvSpPr>
          <p:nvPr>
            <p:ph sz="quarter" idx="4"/>
          </p:nvPr>
        </p:nvSpPr>
        <p:spPr>
          <a:xfrm>
            <a:off x="457200" y="1447800"/>
            <a:ext cx="4419600" cy="4906963"/>
          </a:xfrm>
        </p:spPr>
        <p:txBody>
          <a:bodyPr/>
          <a:lstStyle/>
          <a:p>
            <a:pPr marL="457200" indent="-457200">
              <a:buFont typeface="Arial" panose="020B0604020202020204" pitchFamily="34" charset="0"/>
              <a:buChar char="•"/>
            </a:pPr>
            <a:r>
              <a:rPr lang="en-US" sz="2000" dirty="0"/>
              <a:t>Confidentiality</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Rapport Building</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Create Safe Setting</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Genuineness &amp; Authenticity</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Active Listening</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Effective Questioning</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Paraphrasing, Summarizing &amp; Clarifying</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Non-verbal Actions</a:t>
            </a:r>
          </a:p>
        </p:txBody>
      </p:sp>
      <p:sp>
        <p:nvSpPr>
          <p:cNvPr id="4" name="Content Placeholder 2">
            <a:extLst>
              <a:ext uri="{FF2B5EF4-FFF2-40B4-BE49-F238E27FC236}">
                <a16:creationId xmlns:a16="http://schemas.microsoft.com/office/drawing/2014/main" id="{6242C1E2-3360-9025-D8F0-F88DF2E89DD6}"/>
              </a:ext>
            </a:extLst>
          </p:cNvPr>
          <p:cNvSpPr txBox="1">
            <a:spLocks/>
          </p:cNvSpPr>
          <p:nvPr/>
        </p:nvSpPr>
        <p:spPr bwMode="auto">
          <a:xfrm>
            <a:off x="4731249" y="1447799"/>
            <a:ext cx="441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fontAlgn="base">
              <a:lnSpc>
                <a:spcPct val="100000"/>
              </a:lnSpc>
              <a:spcBef>
                <a:spcPts val="0"/>
              </a:spcBef>
              <a:spcAft>
                <a:spcPts val="0"/>
              </a:spcAft>
              <a:buFontTx/>
              <a:buNone/>
              <a:defRPr sz="2800" kern="1200">
                <a:solidFill>
                  <a:srgbClr val="5F574F"/>
                </a:solidFill>
                <a:latin typeface="Verdana" pitchFamily="34" charset="0"/>
                <a:ea typeface="Verdana" pitchFamily="34" charset="0"/>
                <a:cs typeface="Verdana" pitchFamily="34" charset="0"/>
              </a:defRPr>
            </a:lvl1pPr>
            <a:lvl2pPr marL="742950" indent="-285750" algn="l" rtl="0" fontAlgn="base">
              <a:lnSpc>
                <a:spcPct val="100000"/>
              </a:lnSpc>
              <a:spcBef>
                <a:spcPts val="0"/>
              </a:spcBef>
              <a:spcAft>
                <a:spcPts val="0"/>
              </a:spcAft>
              <a:buFont typeface="Arial" pitchFamily="34" charset="0"/>
              <a:buChar char="–"/>
              <a:defRPr sz="2800" kern="1200">
                <a:solidFill>
                  <a:srgbClr val="5F574F"/>
                </a:solidFill>
                <a:latin typeface="Verdana" pitchFamily="34" charset="0"/>
                <a:ea typeface="Verdana" pitchFamily="34" charset="0"/>
                <a:cs typeface="Verdana" pitchFamily="34" charset="0"/>
              </a:defRPr>
            </a:lvl2pPr>
            <a:lvl3pPr marL="914400" indent="-457200" algn="l" rtl="0" fontAlgn="base">
              <a:lnSpc>
                <a:spcPct val="100000"/>
              </a:lnSpc>
              <a:spcBef>
                <a:spcPts val="0"/>
              </a:spcBef>
              <a:spcAft>
                <a:spcPts val="0"/>
              </a:spcAft>
              <a:buFont typeface="Arial" pitchFamily="34" charset="0"/>
              <a:buChar char="•"/>
              <a:defRPr sz="2800" kern="1200">
                <a:solidFill>
                  <a:srgbClr val="5F574F"/>
                </a:solidFill>
                <a:latin typeface="Verdana" pitchFamily="34" charset="0"/>
                <a:ea typeface="Verdana" pitchFamily="34" charset="0"/>
                <a:cs typeface="Verdana" pitchFamily="34" charset="0"/>
              </a:defRPr>
            </a:lvl3pPr>
            <a:lvl4pPr marL="1371600" indent="-457200" algn="l" rtl="0" fontAlgn="base">
              <a:lnSpc>
                <a:spcPct val="100000"/>
              </a:lnSpc>
              <a:spcBef>
                <a:spcPts val="0"/>
              </a:spcBef>
              <a:spcAft>
                <a:spcPts val="0"/>
              </a:spcAft>
              <a:buFont typeface="Arial" pitchFamily="34" charset="0"/>
              <a:buChar char="–"/>
              <a:defRPr sz="2800" kern="1200">
                <a:solidFill>
                  <a:srgbClr val="5F574F"/>
                </a:solidFill>
                <a:latin typeface="Verdana" pitchFamily="34" charset="0"/>
                <a:ea typeface="Verdana" pitchFamily="34" charset="0"/>
                <a:cs typeface="Verdana" pitchFamily="34" charset="0"/>
              </a:defRPr>
            </a:lvl4pPr>
            <a:lvl5pPr marL="2057400" indent="-228600" algn="l" rtl="0" fontAlgn="base">
              <a:lnSpc>
                <a:spcPct val="100000"/>
              </a:lnSpc>
              <a:spcBef>
                <a:spcPts val="0"/>
              </a:spcBef>
              <a:spcAft>
                <a:spcPts val="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457200" indent="-457200">
              <a:buFont typeface="Arial" panose="020B0604020202020204" pitchFamily="34" charset="0"/>
              <a:buChar char="•"/>
            </a:pPr>
            <a:r>
              <a:rPr lang="en-US" sz="2000" dirty="0"/>
              <a:t>Response time</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Limited amount of interviews</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Interview Teams</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Avoid judging, attacking, condescending, denial</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Avoid offering pity</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Avoid beginning with a preconceived outcome</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Truth Finding</a:t>
            </a:r>
          </a:p>
        </p:txBody>
      </p:sp>
    </p:spTree>
    <p:extLst>
      <p:ext uri="{BB962C8B-B14F-4D97-AF65-F5344CB8AC3E}">
        <p14:creationId xmlns:p14="http://schemas.microsoft.com/office/powerpoint/2010/main" val="2039365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FEFA8-9537-117E-3785-D336FFC4D317}"/>
              </a:ext>
            </a:extLst>
          </p:cNvPr>
          <p:cNvSpPr>
            <a:spLocks noGrp="1"/>
          </p:cNvSpPr>
          <p:nvPr>
            <p:ph type="title"/>
          </p:nvPr>
        </p:nvSpPr>
        <p:spPr/>
        <p:txBody>
          <a:bodyPr/>
          <a:lstStyle/>
          <a:p>
            <a:r>
              <a:rPr lang="en-US" dirty="0"/>
              <a:t>Interviewing</a:t>
            </a:r>
          </a:p>
        </p:txBody>
      </p:sp>
      <p:sp>
        <p:nvSpPr>
          <p:cNvPr id="3" name="Content Placeholder 2">
            <a:extLst>
              <a:ext uri="{FF2B5EF4-FFF2-40B4-BE49-F238E27FC236}">
                <a16:creationId xmlns:a16="http://schemas.microsoft.com/office/drawing/2014/main" id="{7E39C49C-E9E4-B9D6-07A9-0CF5C7538974}"/>
              </a:ext>
            </a:extLst>
          </p:cNvPr>
          <p:cNvSpPr>
            <a:spLocks noGrp="1"/>
          </p:cNvSpPr>
          <p:nvPr>
            <p:ph sz="quarter" idx="4"/>
          </p:nvPr>
        </p:nvSpPr>
        <p:spPr/>
        <p:txBody>
          <a:bodyPr/>
          <a:lstStyle/>
          <a:p>
            <a:endParaRPr lang="en-US" dirty="0"/>
          </a:p>
          <a:p>
            <a:r>
              <a:rPr lang="en-US" sz="2400" b="1" dirty="0"/>
              <a:t>AVOID </a:t>
            </a:r>
          </a:p>
          <a:p>
            <a:r>
              <a:rPr lang="en-US" sz="2200" dirty="0"/>
              <a:t>•Wearing a uniform </a:t>
            </a:r>
          </a:p>
          <a:p>
            <a:r>
              <a:rPr lang="en-US" sz="2200" dirty="0"/>
              <a:t>•Having a gun visible </a:t>
            </a:r>
          </a:p>
          <a:p>
            <a:r>
              <a:rPr lang="en-US" sz="2200" dirty="0"/>
              <a:t>•Expressing surprise, </a:t>
            </a:r>
          </a:p>
          <a:p>
            <a:r>
              <a:rPr lang="en-US" sz="2200" dirty="0"/>
              <a:t>disgust, disbelief, </a:t>
            </a:r>
          </a:p>
          <a:p>
            <a:r>
              <a:rPr lang="en-US" sz="2200" dirty="0"/>
              <a:t>other emotional reactions </a:t>
            </a:r>
          </a:p>
          <a:p>
            <a:r>
              <a:rPr lang="en-US" sz="2200" dirty="0"/>
              <a:t>•Touching the youth </a:t>
            </a:r>
          </a:p>
          <a:p>
            <a:r>
              <a:rPr lang="en-US" sz="2200" dirty="0"/>
              <a:t>•Staring </a:t>
            </a:r>
          </a:p>
          <a:p>
            <a:r>
              <a:rPr lang="en-US" sz="2200" dirty="0"/>
              <a:t>•Sitting uncomfortably close</a:t>
            </a:r>
          </a:p>
        </p:txBody>
      </p:sp>
      <p:pic>
        <p:nvPicPr>
          <p:cNvPr id="1026" name="Picture 2" descr="An animation of a stick figure giving a stop gesture while sitting on a prohibited symbol.">
            <a:extLst>
              <a:ext uri="{FF2B5EF4-FFF2-40B4-BE49-F238E27FC236}">
                <a16:creationId xmlns:a16="http://schemas.microsoft.com/office/drawing/2014/main" id="{65622C54-4DAF-A14C-9C33-BFF476DAC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00200"/>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738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FEFA8-9537-117E-3785-D336FFC4D317}"/>
              </a:ext>
            </a:extLst>
          </p:cNvPr>
          <p:cNvSpPr>
            <a:spLocks noGrp="1"/>
          </p:cNvSpPr>
          <p:nvPr>
            <p:ph type="title"/>
          </p:nvPr>
        </p:nvSpPr>
        <p:spPr/>
        <p:txBody>
          <a:bodyPr/>
          <a:lstStyle/>
          <a:p>
            <a:r>
              <a:rPr lang="en-US" dirty="0"/>
              <a:t>Interviewing</a:t>
            </a:r>
          </a:p>
        </p:txBody>
      </p:sp>
      <p:sp>
        <p:nvSpPr>
          <p:cNvPr id="3" name="Content Placeholder 2">
            <a:extLst>
              <a:ext uri="{FF2B5EF4-FFF2-40B4-BE49-F238E27FC236}">
                <a16:creationId xmlns:a16="http://schemas.microsoft.com/office/drawing/2014/main" id="{7E39C49C-E9E4-B9D6-07A9-0CF5C7538974}"/>
              </a:ext>
            </a:extLst>
          </p:cNvPr>
          <p:cNvSpPr>
            <a:spLocks noGrp="1"/>
          </p:cNvSpPr>
          <p:nvPr>
            <p:ph sz="quarter" idx="4"/>
          </p:nvPr>
        </p:nvSpPr>
        <p:spPr/>
        <p:txBody>
          <a:bodyPr/>
          <a:lstStyle/>
          <a:p>
            <a:endParaRPr lang="en-US" dirty="0"/>
          </a:p>
          <a:p>
            <a:r>
              <a:rPr lang="en-US" sz="2400" b="1" dirty="0"/>
              <a:t>DO NOT </a:t>
            </a:r>
          </a:p>
          <a:p>
            <a:endParaRPr lang="en-US" sz="2400" b="1" dirty="0"/>
          </a:p>
          <a:p>
            <a:r>
              <a:rPr lang="en-US" sz="2400" dirty="0"/>
              <a:t>• Use bathroom breaks or drinks as reinforcements for cooperation </a:t>
            </a:r>
          </a:p>
          <a:p>
            <a:endParaRPr lang="en-US" sz="2400" dirty="0"/>
          </a:p>
          <a:p>
            <a:r>
              <a:rPr lang="en-US" sz="2400" dirty="0"/>
              <a:t>• Suggest feelings/responses to the youth</a:t>
            </a:r>
          </a:p>
          <a:p>
            <a:endParaRPr lang="en-US" sz="2400" dirty="0"/>
          </a:p>
          <a:p>
            <a:r>
              <a:rPr lang="en-US" sz="2400" dirty="0"/>
              <a:t>• Make promises</a:t>
            </a:r>
          </a:p>
        </p:txBody>
      </p:sp>
    </p:spTree>
    <p:extLst>
      <p:ext uri="{BB962C8B-B14F-4D97-AF65-F5344CB8AC3E}">
        <p14:creationId xmlns:p14="http://schemas.microsoft.com/office/powerpoint/2010/main" val="2826216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FEFA8-9537-117E-3785-D336FFC4D317}"/>
              </a:ext>
            </a:extLst>
          </p:cNvPr>
          <p:cNvSpPr>
            <a:spLocks noGrp="1"/>
          </p:cNvSpPr>
          <p:nvPr>
            <p:ph type="title"/>
          </p:nvPr>
        </p:nvSpPr>
        <p:spPr/>
        <p:txBody>
          <a:bodyPr/>
          <a:lstStyle/>
          <a:p>
            <a:r>
              <a:rPr lang="en-US" dirty="0"/>
              <a:t>Interviewing</a:t>
            </a:r>
          </a:p>
        </p:txBody>
      </p:sp>
      <p:sp>
        <p:nvSpPr>
          <p:cNvPr id="3" name="Content Placeholder 2">
            <a:extLst>
              <a:ext uri="{FF2B5EF4-FFF2-40B4-BE49-F238E27FC236}">
                <a16:creationId xmlns:a16="http://schemas.microsoft.com/office/drawing/2014/main" id="{7E39C49C-E9E4-B9D6-07A9-0CF5C7538974}"/>
              </a:ext>
            </a:extLst>
          </p:cNvPr>
          <p:cNvSpPr>
            <a:spLocks noGrp="1"/>
          </p:cNvSpPr>
          <p:nvPr>
            <p:ph sz="quarter" idx="4"/>
          </p:nvPr>
        </p:nvSpPr>
        <p:spPr/>
        <p:txBody>
          <a:bodyPr/>
          <a:lstStyle/>
          <a:p>
            <a:r>
              <a:rPr lang="en-US" b="1" dirty="0"/>
              <a:t>AVOID</a:t>
            </a:r>
            <a:r>
              <a:rPr lang="en-US" dirty="0"/>
              <a:t> </a:t>
            </a:r>
          </a:p>
          <a:p>
            <a:r>
              <a:rPr lang="en-US" sz="2700" dirty="0"/>
              <a:t>• Encouragement directly linked to talking about the abuse </a:t>
            </a:r>
          </a:p>
          <a:p>
            <a:endParaRPr lang="en-US" sz="2700" dirty="0"/>
          </a:p>
          <a:p>
            <a:r>
              <a:rPr lang="en-US" sz="2700" dirty="0"/>
              <a:t>• Asking why youth behaved in a certain way </a:t>
            </a:r>
          </a:p>
          <a:p>
            <a:endParaRPr lang="en-US" sz="2700" dirty="0"/>
          </a:p>
          <a:p>
            <a:r>
              <a:rPr lang="en-US" sz="2700" dirty="0"/>
              <a:t>• Correcting youth's behavior during the interview unless necessary </a:t>
            </a:r>
          </a:p>
          <a:p>
            <a:r>
              <a:rPr lang="en-US" sz="2700" dirty="0"/>
              <a:t>	• When necessary, explain correction</a:t>
            </a:r>
          </a:p>
        </p:txBody>
      </p:sp>
    </p:spTree>
    <p:extLst>
      <p:ext uri="{BB962C8B-B14F-4D97-AF65-F5344CB8AC3E}">
        <p14:creationId xmlns:p14="http://schemas.microsoft.com/office/powerpoint/2010/main" val="3967938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FEFA8-9537-117E-3785-D336FFC4D317}"/>
              </a:ext>
            </a:extLst>
          </p:cNvPr>
          <p:cNvSpPr>
            <a:spLocks noGrp="1"/>
          </p:cNvSpPr>
          <p:nvPr>
            <p:ph type="title"/>
          </p:nvPr>
        </p:nvSpPr>
        <p:spPr/>
        <p:txBody>
          <a:bodyPr/>
          <a:lstStyle/>
          <a:p>
            <a:r>
              <a:rPr lang="en-US" dirty="0"/>
              <a:t>Interviewing</a:t>
            </a:r>
          </a:p>
        </p:txBody>
      </p:sp>
      <p:sp>
        <p:nvSpPr>
          <p:cNvPr id="3" name="Content Placeholder 2">
            <a:extLst>
              <a:ext uri="{FF2B5EF4-FFF2-40B4-BE49-F238E27FC236}">
                <a16:creationId xmlns:a16="http://schemas.microsoft.com/office/drawing/2014/main" id="{7E39C49C-E9E4-B9D6-07A9-0CF5C7538974}"/>
              </a:ext>
            </a:extLst>
          </p:cNvPr>
          <p:cNvSpPr>
            <a:spLocks noGrp="1"/>
          </p:cNvSpPr>
          <p:nvPr>
            <p:ph sz="quarter" idx="4"/>
          </p:nvPr>
        </p:nvSpPr>
        <p:spPr>
          <a:xfrm>
            <a:off x="457200" y="1219201"/>
            <a:ext cx="5867400" cy="3200399"/>
          </a:xfrm>
        </p:spPr>
        <p:txBody>
          <a:bodyPr/>
          <a:lstStyle/>
          <a:p>
            <a:endParaRPr lang="en-US" dirty="0"/>
          </a:p>
          <a:p>
            <a:pPr marL="457200" indent="-457200">
              <a:buFont typeface="Arial" panose="020B0604020202020204" pitchFamily="34" charset="0"/>
              <a:buChar char="•"/>
            </a:pPr>
            <a:r>
              <a:rPr lang="en-US" dirty="0"/>
              <a:t>Acknowledge youth if  he/she becomes upset,  embarrassed, or scared</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 Avoid extensive comments  about feelings </a:t>
            </a:r>
            <a:endParaRPr lang="en-US" sz="2700" dirty="0"/>
          </a:p>
        </p:txBody>
      </p:sp>
      <p:pic>
        <p:nvPicPr>
          <p:cNvPr id="2054" name="Picture 6">
            <a:extLst>
              <a:ext uri="{FF2B5EF4-FFF2-40B4-BE49-F238E27FC236}">
                <a16:creationId xmlns:a16="http://schemas.microsoft.com/office/drawing/2014/main" id="{E78A061B-E5DA-B347-8486-0C61DE317B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0894" y="3427864"/>
            <a:ext cx="1752600" cy="194559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BDDDB6F6-017B-D316-50D6-28708AFCBB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701580"/>
            <a:ext cx="2004606" cy="1874437"/>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Embarrassed Emoticons Vector Images (over 940)">
            <a:extLst>
              <a:ext uri="{FF2B5EF4-FFF2-40B4-BE49-F238E27FC236}">
                <a16:creationId xmlns:a16="http://schemas.microsoft.com/office/drawing/2014/main" id="{1E82491A-500C-A05D-55B3-2C70C885BB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8609" y="4898594"/>
            <a:ext cx="1587329" cy="148041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10 emojis that mean something completely different to what you think |  Entertainment | Heat">
            <a:extLst>
              <a:ext uri="{FF2B5EF4-FFF2-40B4-BE49-F238E27FC236}">
                <a16:creationId xmlns:a16="http://schemas.microsoft.com/office/drawing/2014/main" id="{71DA52B7-D96A-CDBD-1697-DD41D33A693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7194" y="1600200"/>
            <a:ext cx="1539684"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626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7C664-0D59-6BFA-B194-FFBCB86F25F9}"/>
              </a:ext>
            </a:extLst>
          </p:cNvPr>
          <p:cNvSpPr>
            <a:spLocks noGrp="1"/>
          </p:cNvSpPr>
          <p:nvPr>
            <p:ph type="title"/>
          </p:nvPr>
        </p:nvSpPr>
        <p:spPr/>
        <p:txBody>
          <a:bodyPr/>
          <a:lstStyle/>
          <a:p>
            <a:r>
              <a:rPr lang="en-US" dirty="0"/>
              <a:t>Forensic Interview</a:t>
            </a:r>
          </a:p>
        </p:txBody>
      </p:sp>
      <p:sp>
        <p:nvSpPr>
          <p:cNvPr id="3" name="Content Placeholder 2">
            <a:extLst>
              <a:ext uri="{FF2B5EF4-FFF2-40B4-BE49-F238E27FC236}">
                <a16:creationId xmlns:a16="http://schemas.microsoft.com/office/drawing/2014/main" id="{6222B89F-558D-D6AB-406F-9A2D63A3EC23}"/>
              </a:ext>
            </a:extLst>
          </p:cNvPr>
          <p:cNvSpPr>
            <a:spLocks noGrp="1"/>
          </p:cNvSpPr>
          <p:nvPr>
            <p:ph sz="quarter" idx="4"/>
          </p:nvPr>
        </p:nvSpPr>
        <p:spPr/>
        <p:txBody>
          <a:bodyPr/>
          <a:lstStyle/>
          <a:p>
            <a:r>
              <a:rPr lang="en-US" b="1" dirty="0"/>
              <a:t>Phased Approach </a:t>
            </a:r>
          </a:p>
          <a:p>
            <a:r>
              <a:rPr lang="en-US" dirty="0"/>
              <a:t>• Each step has a purpose </a:t>
            </a:r>
          </a:p>
          <a:p>
            <a:r>
              <a:rPr lang="en-US" dirty="0"/>
              <a:t>	</a:t>
            </a:r>
            <a:r>
              <a:rPr lang="en-US" sz="2600" dirty="0"/>
              <a:t>• Environment </a:t>
            </a:r>
          </a:p>
          <a:p>
            <a:r>
              <a:rPr lang="en-US" sz="2600" dirty="0"/>
              <a:t>	• Roles </a:t>
            </a:r>
          </a:p>
          <a:p>
            <a:r>
              <a:rPr lang="en-US" sz="2600" dirty="0"/>
              <a:t>	• Instructions </a:t>
            </a:r>
          </a:p>
          <a:p>
            <a:r>
              <a:rPr lang="en-US" sz="2600" dirty="0"/>
              <a:t>	• Empowerment </a:t>
            </a:r>
          </a:p>
          <a:p>
            <a:endParaRPr lang="en-US" dirty="0"/>
          </a:p>
          <a:p>
            <a:r>
              <a:rPr lang="en-US" dirty="0"/>
              <a:t>• Minimize suggestively</a:t>
            </a:r>
          </a:p>
          <a:p>
            <a:r>
              <a:rPr lang="en-US" dirty="0"/>
              <a:t> 	</a:t>
            </a:r>
            <a:r>
              <a:rPr lang="en-US" sz="2600" dirty="0"/>
              <a:t>• Free Narrative </a:t>
            </a:r>
          </a:p>
          <a:p>
            <a:r>
              <a:rPr lang="en-US" sz="2600" dirty="0"/>
              <a:t>	• Follow-up/Clarification</a:t>
            </a:r>
          </a:p>
        </p:txBody>
      </p:sp>
    </p:spTree>
    <p:extLst>
      <p:ext uri="{BB962C8B-B14F-4D97-AF65-F5344CB8AC3E}">
        <p14:creationId xmlns:p14="http://schemas.microsoft.com/office/powerpoint/2010/main" val="3920514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mdodson\AppData\Local\Microsoft\Windows\Temporary Internet Files\Content.IE5\L3K8N2UL\MP90044248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35" t="13870" r="12735" b="20916"/>
          <a:stretch/>
        </p:blipFill>
        <p:spPr bwMode="auto">
          <a:xfrm>
            <a:off x="0" y="1246094"/>
            <a:ext cx="6203577" cy="56119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888834"/>
          </a:xfrm>
        </p:spPr>
        <p:txBody>
          <a:bodyPr/>
          <a:lstStyle/>
          <a:p>
            <a:r>
              <a:rPr lang="en-US" sz="3200" dirty="0">
                <a:effectLst>
                  <a:outerShdw blurRad="38100" dist="38100" dir="2700000" algn="tl">
                    <a:srgbClr val="000000">
                      <a:alpha val="43137"/>
                    </a:srgbClr>
                  </a:outerShdw>
                </a:effectLst>
              </a:rPr>
              <a:t>Module 7: Objectives</a:t>
            </a:r>
          </a:p>
        </p:txBody>
      </p:sp>
      <p:sp>
        <p:nvSpPr>
          <p:cNvPr id="4" name="Content Placeholder 3"/>
          <p:cNvSpPr>
            <a:spLocks noGrp="1"/>
          </p:cNvSpPr>
          <p:nvPr>
            <p:ph sz="quarter" idx="4"/>
          </p:nvPr>
        </p:nvSpPr>
        <p:spPr>
          <a:xfrm rot="21169026">
            <a:off x="989751" y="1850374"/>
            <a:ext cx="3831850" cy="3883440"/>
          </a:xfrm>
        </p:spPr>
        <p:txBody>
          <a:bodyPr/>
          <a:lstStyle/>
          <a:p>
            <a:pPr marL="457200" lvl="0" indent="-457200">
              <a:buFont typeface="+mj-lt"/>
              <a:buAutoNum type="arabicPeriod"/>
            </a:pPr>
            <a:r>
              <a:rPr lang="en-US" sz="2000" i="1" dirty="0">
                <a:solidFill>
                  <a:schemeClr val="tx1"/>
                </a:solidFill>
              </a:rPr>
              <a:t>Identify techniques for interviewing juveniles during investigations of sexual abuse in confinement settings.</a:t>
            </a:r>
            <a:endParaRPr lang="en-US" sz="2000" dirty="0">
              <a:solidFill>
                <a:schemeClr val="tx1"/>
              </a:solidFill>
            </a:endParaRPr>
          </a:p>
          <a:p>
            <a:pPr marL="457200" indent="-457200">
              <a:buFont typeface="+mj-lt"/>
              <a:buAutoNum type="arabicPeriod"/>
            </a:pPr>
            <a:endParaRPr lang="en-US" sz="2000" i="1" dirty="0">
              <a:solidFill>
                <a:schemeClr val="tx1"/>
              </a:solidFill>
            </a:endParaRPr>
          </a:p>
        </p:txBody>
      </p:sp>
      <p:pic>
        <p:nvPicPr>
          <p:cNvPr id="5125" name="Picture 5" descr="C:\Users\mdodson\AppData\Local\Microsoft\Windows\Temporary Internet Files\Content.IE5\L3K8N2UL\MP90044248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140" t="25988" b="14853"/>
          <a:stretch/>
        </p:blipFill>
        <p:spPr bwMode="auto">
          <a:xfrm>
            <a:off x="5827058" y="1246095"/>
            <a:ext cx="1300097" cy="56119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mdodson\AppData\Local\Microsoft\Windows\Temporary Internet Files\Content.IE5\L3K8N2UL\MP90044248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3980" t="25988" b="14853"/>
          <a:stretch/>
        </p:blipFill>
        <p:spPr bwMode="auto">
          <a:xfrm>
            <a:off x="7127155" y="1246095"/>
            <a:ext cx="1166161" cy="56119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mdodson\AppData\Local\Microsoft\Windows\Temporary Internet Files\Content.IE5\L3K8N2UL\MP90044248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3980" t="25988" b="14853"/>
          <a:stretch/>
        </p:blipFill>
        <p:spPr bwMode="auto">
          <a:xfrm>
            <a:off x="7982321" y="1246094"/>
            <a:ext cx="1166161" cy="5611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07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F5B3D-B052-9964-0248-A5E4D49B211C}"/>
              </a:ext>
            </a:extLst>
          </p:cNvPr>
          <p:cNvSpPr>
            <a:spLocks noGrp="1"/>
          </p:cNvSpPr>
          <p:nvPr>
            <p:ph type="title"/>
          </p:nvPr>
        </p:nvSpPr>
        <p:spPr/>
        <p:txBody>
          <a:bodyPr/>
          <a:lstStyle/>
          <a:p>
            <a:r>
              <a:rPr lang="en-US" dirty="0"/>
              <a:t>Forensic Interview</a:t>
            </a:r>
          </a:p>
        </p:txBody>
      </p:sp>
      <p:sp>
        <p:nvSpPr>
          <p:cNvPr id="3" name="Content Placeholder 2">
            <a:extLst>
              <a:ext uri="{FF2B5EF4-FFF2-40B4-BE49-F238E27FC236}">
                <a16:creationId xmlns:a16="http://schemas.microsoft.com/office/drawing/2014/main" id="{F34D0CD7-FB2F-8B1E-2E08-F2F1574A8ED8}"/>
              </a:ext>
            </a:extLst>
          </p:cNvPr>
          <p:cNvSpPr>
            <a:spLocks noGrp="1"/>
          </p:cNvSpPr>
          <p:nvPr>
            <p:ph sz="quarter" idx="4"/>
          </p:nvPr>
        </p:nvSpPr>
        <p:spPr/>
        <p:txBody>
          <a:bodyPr/>
          <a:lstStyle/>
          <a:p>
            <a:r>
              <a:rPr lang="en-US" b="1" dirty="0"/>
              <a:t>Phased Approach </a:t>
            </a:r>
          </a:p>
          <a:p>
            <a:pPr>
              <a:lnSpc>
                <a:spcPct val="150000"/>
              </a:lnSpc>
            </a:pPr>
            <a:r>
              <a:rPr lang="en-US" sz="2400" dirty="0"/>
              <a:t>• Preparation </a:t>
            </a:r>
          </a:p>
          <a:p>
            <a:pPr>
              <a:lnSpc>
                <a:spcPct val="150000"/>
              </a:lnSpc>
            </a:pPr>
            <a:r>
              <a:rPr lang="en-US" sz="2400" dirty="0"/>
              <a:t>• Introduction and Rapport Building</a:t>
            </a:r>
          </a:p>
          <a:p>
            <a:pPr>
              <a:lnSpc>
                <a:spcPct val="150000"/>
              </a:lnSpc>
            </a:pPr>
            <a:r>
              <a:rPr lang="en-US" sz="2400" dirty="0"/>
              <a:t>• Ground Rules </a:t>
            </a:r>
          </a:p>
          <a:p>
            <a:pPr>
              <a:lnSpc>
                <a:spcPct val="150000"/>
              </a:lnSpc>
            </a:pPr>
            <a:r>
              <a:rPr lang="en-US" sz="2400" dirty="0"/>
              <a:t>• Practice Interview </a:t>
            </a:r>
          </a:p>
          <a:p>
            <a:pPr>
              <a:lnSpc>
                <a:spcPct val="150000"/>
              </a:lnSpc>
            </a:pPr>
            <a:r>
              <a:rPr lang="en-US" sz="2400" dirty="0"/>
              <a:t>• Free Narrative-Topic Introduction </a:t>
            </a:r>
          </a:p>
          <a:p>
            <a:pPr>
              <a:lnSpc>
                <a:spcPct val="150000"/>
              </a:lnSpc>
            </a:pPr>
            <a:r>
              <a:rPr lang="en-US" sz="2400" dirty="0"/>
              <a:t>• Question/Clarification (follow-up)</a:t>
            </a:r>
          </a:p>
          <a:p>
            <a:pPr>
              <a:lnSpc>
                <a:spcPct val="150000"/>
              </a:lnSpc>
            </a:pPr>
            <a:r>
              <a:rPr lang="en-US" sz="2400" dirty="0"/>
              <a:t>• Closure </a:t>
            </a:r>
          </a:p>
        </p:txBody>
      </p:sp>
    </p:spTree>
    <p:extLst>
      <p:ext uri="{BB962C8B-B14F-4D97-AF65-F5344CB8AC3E}">
        <p14:creationId xmlns:p14="http://schemas.microsoft.com/office/powerpoint/2010/main" val="633710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A584-7181-3A9D-55ED-47115388B255}"/>
              </a:ext>
            </a:extLst>
          </p:cNvPr>
          <p:cNvSpPr>
            <a:spLocks noGrp="1"/>
          </p:cNvSpPr>
          <p:nvPr>
            <p:ph type="title"/>
          </p:nvPr>
        </p:nvSpPr>
        <p:spPr/>
        <p:txBody>
          <a:bodyPr/>
          <a:lstStyle/>
          <a:p>
            <a:r>
              <a:rPr lang="en-US" dirty="0"/>
              <a:t>Interview Phases</a:t>
            </a:r>
          </a:p>
        </p:txBody>
      </p:sp>
      <p:sp>
        <p:nvSpPr>
          <p:cNvPr id="3" name="Content Placeholder 2">
            <a:extLst>
              <a:ext uri="{FF2B5EF4-FFF2-40B4-BE49-F238E27FC236}">
                <a16:creationId xmlns:a16="http://schemas.microsoft.com/office/drawing/2014/main" id="{12C48FEA-46C3-DC5C-A95B-744BC4795859}"/>
              </a:ext>
            </a:extLst>
          </p:cNvPr>
          <p:cNvSpPr>
            <a:spLocks noGrp="1"/>
          </p:cNvSpPr>
          <p:nvPr>
            <p:ph sz="quarter" idx="4"/>
          </p:nvPr>
        </p:nvSpPr>
        <p:spPr/>
        <p:txBody>
          <a:bodyPr/>
          <a:lstStyle/>
          <a:p>
            <a:r>
              <a:rPr lang="en-US" b="1" dirty="0"/>
              <a:t>Phase 1: Preparation</a:t>
            </a:r>
          </a:p>
          <a:p>
            <a:r>
              <a:rPr lang="en-US" sz="2400" dirty="0"/>
              <a:t>• Gather background information </a:t>
            </a:r>
          </a:p>
          <a:p>
            <a:r>
              <a:rPr lang="en-US" sz="2000" dirty="0"/>
              <a:t>• Name, age, sex, relevant developmental or cultural considerations </a:t>
            </a:r>
          </a:p>
          <a:p>
            <a:r>
              <a:rPr lang="en-US" sz="2000" dirty="0"/>
              <a:t>• Interests or hobbies </a:t>
            </a:r>
          </a:p>
          <a:p>
            <a:r>
              <a:rPr lang="en-US" sz="2000" dirty="0"/>
              <a:t>• Relevant medical treatments or conditions </a:t>
            </a:r>
          </a:p>
          <a:p>
            <a:r>
              <a:rPr lang="en-US" sz="2000" dirty="0"/>
              <a:t>• Events related to the allegation </a:t>
            </a:r>
          </a:p>
          <a:p>
            <a:r>
              <a:rPr lang="en-US" sz="2000" dirty="0"/>
              <a:t>• Content of recent sex education or abuse prevention programs </a:t>
            </a:r>
          </a:p>
          <a:p>
            <a:r>
              <a:rPr lang="en-US" sz="2000" dirty="0"/>
              <a:t>• Any information on what the youth calls various body parts </a:t>
            </a:r>
          </a:p>
          <a:p>
            <a:r>
              <a:rPr lang="en-US" sz="2000" dirty="0"/>
              <a:t>• Nature of allegation and circumstances • Possible misunderstanding </a:t>
            </a:r>
          </a:p>
          <a:p>
            <a:r>
              <a:rPr lang="en-US" sz="2000" dirty="0"/>
              <a:t>• Possible motives for false allegations </a:t>
            </a:r>
          </a:p>
          <a:p>
            <a:endParaRPr lang="en-US" sz="2000" dirty="0"/>
          </a:p>
          <a:p>
            <a:r>
              <a:rPr lang="en-US" sz="2200" dirty="0"/>
              <a:t>• Consider whether to use physical evidence (if applicable)</a:t>
            </a:r>
          </a:p>
        </p:txBody>
      </p:sp>
    </p:spTree>
    <p:extLst>
      <p:ext uri="{BB962C8B-B14F-4D97-AF65-F5344CB8AC3E}">
        <p14:creationId xmlns:p14="http://schemas.microsoft.com/office/powerpoint/2010/main" val="1127975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03AC8-0798-17E8-03C9-4DB5E6E9DF99}"/>
              </a:ext>
            </a:extLst>
          </p:cNvPr>
          <p:cNvSpPr>
            <a:spLocks noGrp="1"/>
          </p:cNvSpPr>
          <p:nvPr>
            <p:ph type="title"/>
          </p:nvPr>
        </p:nvSpPr>
        <p:spPr/>
        <p:txBody>
          <a:bodyPr/>
          <a:lstStyle/>
          <a:p>
            <a:r>
              <a:rPr lang="en-US" dirty="0"/>
              <a:t>Phase 1: Preparation</a:t>
            </a:r>
          </a:p>
        </p:txBody>
      </p:sp>
      <p:sp>
        <p:nvSpPr>
          <p:cNvPr id="3" name="Content Placeholder 2">
            <a:extLst>
              <a:ext uri="{FF2B5EF4-FFF2-40B4-BE49-F238E27FC236}">
                <a16:creationId xmlns:a16="http://schemas.microsoft.com/office/drawing/2014/main" id="{2DDC5EFB-8B9C-9E4C-13B0-A7F8AEE7D27A}"/>
              </a:ext>
            </a:extLst>
          </p:cNvPr>
          <p:cNvSpPr>
            <a:spLocks noGrp="1"/>
          </p:cNvSpPr>
          <p:nvPr>
            <p:ph sz="quarter" idx="4"/>
          </p:nvPr>
        </p:nvSpPr>
        <p:spPr/>
        <p:txBody>
          <a:bodyPr/>
          <a:lstStyle/>
          <a:p>
            <a:r>
              <a:rPr lang="en-US" b="1" dirty="0"/>
              <a:t>Cultural Considerations </a:t>
            </a:r>
          </a:p>
          <a:p>
            <a:r>
              <a:rPr lang="en-US" dirty="0"/>
              <a:t>• If youth is from a different culture, do some research in advance of the interview </a:t>
            </a:r>
          </a:p>
          <a:p>
            <a:r>
              <a:rPr lang="en-US" dirty="0"/>
              <a:t>• Some cultures </a:t>
            </a:r>
          </a:p>
          <a:p>
            <a:r>
              <a:rPr lang="en-US" dirty="0"/>
              <a:t>    	• discourage youth from looking 	authority figures in the eye </a:t>
            </a:r>
          </a:p>
          <a:p>
            <a:r>
              <a:rPr lang="en-US" dirty="0"/>
              <a:t>	• discourage correcting or contradicting 	an adult. </a:t>
            </a:r>
          </a:p>
          <a:p>
            <a:r>
              <a:rPr lang="en-US" dirty="0"/>
              <a:t>• Youth from these cultures may be more likely to answer multiple choice or yes-no questions. even when they are uncertain</a:t>
            </a:r>
          </a:p>
        </p:txBody>
      </p:sp>
    </p:spTree>
    <p:extLst>
      <p:ext uri="{BB962C8B-B14F-4D97-AF65-F5344CB8AC3E}">
        <p14:creationId xmlns:p14="http://schemas.microsoft.com/office/powerpoint/2010/main" val="1027183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03AC8-0798-17E8-03C9-4DB5E6E9DF99}"/>
              </a:ext>
            </a:extLst>
          </p:cNvPr>
          <p:cNvSpPr>
            <a:spLocks noGrp="1"/>
          </p:cNvSpPr>
          <p:nvPr>
            <p:ph type="title"/>
          </p:nvPr>
        </p:nvSpPr>
        <p:spPr/>
        <p:txBody>
          <a:bodyPr/>
          <a:lstStyle/>
          <a:p>
            <a:r>
              <a:rPr lang="en-US" dirty="0"/>
              <a:t>Phase 1: Preparation</a:t>
            </a:r>
          </a:p>
        </p:txBody>
      </p:sp>
      <p:sp>
        <p:nvSpPr>
          <p:cNvPr id="3" name="Content Placeholder 2">
            <a:extLst>
              <a:ext uri="{FF2B5EF4-FFF2-40B4-BE49-F238E27FC236}">
                <a16:creationId xmlns:a16="http://schemas.microsoft.com/office/drawing/2014/main" id="{2DDC5EFB-8B9C-9E4C-13B0-A7F8AEE7D27A}"/>
              </a:ext>
            </a:extLst>
          </p:cNvPr>
          <p:cNvSpPr>
            <a:spLocks noGrp="1"/>
          </p:cNvSpPr>
          <p:nvPr>
            <p:ph sz="quarter" idx="4"/>
          </p:nvPr>
        </p:nvSpPr>
        <p:spPr>
          <a:xfrm>
            <a:off x="457200" y="1219200"/>
            <a:ext cx="8458200" cy="4906963"/>
          </a:xfrm>
        </p:spPr>
        <p:txBody>
          <a:bodyPr/>
          <a:lstStyle/>
          <a:p>
            <a:r>
              <a:rPr lang="en-US" b="1" dirty="0"/>
              <a:t>Developmental Considerations </a:t>
            </a:r>
          </a:p>
          <a:p>
            <a:r>
              <a:rPr lang="en-US" sz="2400" dirty="0"/>
              <a:t>Children vary in... </a:t>
            </a:r>
          </a:p>
          <a:p>
            <a:r>
              <a:rPr lang="en-US" sz="2400" dirty="0"/>
              <a:t>• cognitive ability 	 • attention spans,	</a:t>
            </a:r>
          </a:p>
          <a:p>
            <a:r>
              <a:rPr lang="en-US" sz="2400" dirty="0"/>
              <a:t>• language 			 • social skills and </a:t>
            </a:r>
          </a:p>
          <a:p>
            <a:r>
              <a:rPr lang="en-US" sz="2400" dirty="0"/>
              <a:t>• memory 			 • emotional maturity</a:t>
            </a:r>
          </a:p>
          <a:p>
            <a:endParaRPr lang="en-US" sz="2400" dirty="0"/>
          </a:p>
          <a:p>
            <a:endParaRPr lang="en-US" sz="2400" dirty="0"/>
          </a:p>
          <a:p>
            <a:r>
              <a:rPr lang="en-US" sz="2400" b="1" dirty="0"/>
              <a:t>It's essential for the interviewer to understand the different stages of child development and develop an appropriate interview environment, activities, and questions accordingly.</a:t>
            </a:r>
          </a:p>
        </p:txBody>
      </p:sp>
    </p:spTree>
    <p:extLst>
      <p:ext uri="{BB962C8B-B14F-4D97-AF65-F5344CB8AC3E}">
        <p14:creationId xmlns:p14="http://schemas.microsoft.com/office/powerpoint/2010/main" val="685063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182A-8E4A-5970-DB01-E30F297B2165}"/>
              </a:ext>
            </a:extLst>
          </p:cNvPr>
          <p:cNvSpPr>
            <a:spLocks noGrp="1"/>
          </p:cNvSpPr>
          <p:nvPr>
            <p:ph type="title"/>
          </p:nvPr>
        </p:nvSpPr>
        <p:spPr/>
        <p:txBody>
          <a:bodyPr/>
          <a:lstStyle/>
          <a:p>
            <a:r>
              <a:rPr lang="en-US" dirty="0"/>
              <a:t>Adolescent Development</a:t>
            </a:r>
          </a:p>
        </p:txBody>
      </p:sp>
      <p:sp>
        <p:nvSpPr>
          <p:cNvPr id="3" name="Content Placeholder 2">
            <a:extLst>
              <a:ext uri="{FF2B5EF4-FFF2-40B4-BE49-F238E27FC236}">
                <a16:creationId xmlns:a16="http://schemas.microsoft.com/office/drawing/2014/main" id="{E9E6182C-7A63-692F-8B49-132361CEEE60}"/>
              </a:ext>
            </a:extLst>
          </p:cNvPr>
          <p:cNvSpPr>
            <a:spLocks noGrp="1"/>
          </p:cNvSpPr>
          <p:nvPr>
            <p:ph sz="quarter" idx="4"/>
          </p:nvPr>
        </p:nvSpPr>
        <p:spPr/>
        <p:txBody>
          <a:bodyPr/>
          <a:lstStyle/>
          <a:p>
            <a:r>
              <a:rPr lang="en-US" sz="2600" b="1" dirty="0"/>
              <a:t>Age 12: Declaration of Independence</a:t>
            </a:r>
          </a:p>
          <a:p>
            <a:endParaRPr lang="en-US" sz="2600" b="1" dirty="0"/>
          </a:p>
          <a:p>
            <a:r>
              <a:rPr lang="en-US" sz="2400" dirty="0"/>
              <a:t>• Adolescent bounces between childhood and adulthood, being </a:t>
            </a:r>
          </a:p>
          <a:p>
            <a:r>
              <a:rPr lang="en-US" sz="2400" dirty="0"/>
              <a:t>• irresponsible and responsible, </a:t>
            </a:r>
          </a:p>
          <a:p>
            <a:r>
              <a:rPr lang="en-US" sz="2400" dirty="0"/>
              <a:t>• testing parental authority and then depending on it. </a:t>
            </a:r>
          </a:p>
          <a:p>
            <a:endParaRPr lang="en-US" sz="2400" dirty="0"/>
          </a:p>
          <a:p>
            <a:r>
              <a:rPr lang="en-US" sz="2400" dirty="0"/>
              <a:t>• Focused on social life, friends, and school.</a:t>
            </a:r>
          </a:p>
          <a:p>
            <a:r>
              <a:rPr lang="en-US" sz="2400" dirty="0"/>
              <a:t>• May be preoccupied with own attractiveness, continue friendships with same sex </a:t>
            </a:r>
          </a:p>
          <a:p>
            <a:r>
              <a:rPr lang="en-US" sz="2400" dirty="0"/>
              <a:t>• Learning to respect the rights and needs of others.</a:t>
            </a:r>
          </a:p>
        </p:txBody>
      </p:sp>
    </p:spTree>
    <p:extLst>
      <p:ext uri="{BB962C8B-B14F-4D97-AF65-F5344CB8AC3E}">
        <p14:creationId xmlns:p14="http://schemas.microsoft.com/office/powerpoint/2010/main" val="1155083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20E6-EB25-6EB1-0374-01D3824B0B1A}"/>
              </a:ext>
            </a:extLst>
          </p:cNvPr>
          <p:cNvSpPr>
            <a:spLocks noGrp="1"/>
          </p:cNvSpPr>
          <p:nvPr>
            <p:ph type="title"/>
          </p:nvPr>
        </p:nvSpPr>
        <p:spPr/>
        <p:txBody>
          <a:bodyPr/>
          <a:lstStyle/>
          <a:p>
            <a:r>
              <a:rPr lang="en-US" dirty="0"/>
              <a:t>Adolescent Development</a:t>
            </a:r>
          </a:p>
        </p:txBody>
      </p:sp>
      <p:sp>
        <p:nvSpPr>
          <p:cNvPr id="3" name="Content Placeholder 2">
            <a:extLst>
              <a:ext uri="{FF2B5EF4-FFF2-40B4-BE49-F238E27FC236}">
                <a16:creationId xmlns:a16="http://schemas.microsoft.com/office/drawing/2014/main" id="{C4A7892D-0709-0697-B9E5-EAA7A90ADD47}"/>
              </a:ext>
            </a:extLst>
          </p:cNvPr>
          <p:cNvSpPr>
            <a:spLocks noGrp="1"/>
          </p:cNvSpPr>
          <p:nvPr>
            <p:ph sz="quarter" idx="4"/>
          </p:nvPr>
        </p:nvSpPr>
        <p:spPr/>
        <p:txBody>
          <a:bodyPr/>
          <a:lstStyle/>
          <a:p>
            <a:r>
              <a:rPr lang="en-US" b="1" dirty="0"/>
              <a:t>Age 14: The Age of Rapid Change </a:t>
            </a:r>
          </a:p>
          <a:p>
            <a:r>
              <a:rPr lang="en-US" u="sng" dirty="0"/>
              <a:t>The five “I’s" </a:t>
            </a:r>
          </a:p>
          <a:p>
            <a:endParaRPr lang="en-US" dirty="0"/>
          </a:p>
          <a:p>
            <a:r>
              <a:rPr lang="en-US" sz="2400" dirty="0"/>
              <a:t>• Impulsive </a:t>
            </a:r>
          </a:p>
          <a:p>
            <a:endParaRPr lang="en-US" sz="2400" dirty="0"/>
          </a:p>
          <a:p>
            <a:r>
              <a:rPr lang="en-US" sz="2400" dirty="0"/>
              <a:t>• Intense </a:t>
            </a:r>
          </a:p>
          <a:p>
            <a:endParaRPr lang="en-US" sz="2400" dirty="0"/>
          </a:p>
          <a:p>
            <a:r>
              <a:rPr lang="en-US" sz="2400" dirty="0"/>
              <a:t>• Idealistic </a:t>
            </a:r>
          </a:p>
          <a:p>
            <a:endParaRPr lang="en-US" sz="2400" dirty="0"/>
          </a:p>
          <a:p>
            <a:r>
              <a:rPr lang="en-US" sz="2400" dirty="0"/>
              <a:t>• Immediate</a:t>
            </a:r>
          </a:p>
          <a:p>
            <a:r>
              <a:rPr lang="en-US" sz="2400" dirty="0"/>
              <a:t> </a:t>
            </a:r>
          </a:p>
          <a:p>
            <a:r>
              <a:rPr lang="en-US" sz="2400" dirty="0"/>
              <a:t>• Indestructible</a:t>
            </a:r>
          </a:p>
        </p:txBody>
      </p:sp>
    </p:spTree>
    <p:extLst>
      <p:ext uri="{BB962C8B-B14F-4D97-AF65-F5344CB8AC3E}">
        <p14:creationId xmlns:p14="http://schemas.microsoft.com/office/powerpoint/2010/main" val="3442145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20E6-EB25-6EB1-0374-01D3824B0B1A}"/>
              </a:ext>
            </a:extLst>
          </p:cNvPr>
          <p:cNvSpPr>
            <a:spLocks noGrp="1"/>
          </p:cNvSpPr>
          <p:nvPr>
            <p:ph type="title"/>
          </p:nvPr>
        </p:nvSpPr>
        <p:spPr/>
        <p:txBody>
          <a:bodyPr/>
          <a:lstStyle/>
          <a:p>
            <a:r>
              <a:rPr lang="en-US" dirty="0"/>
              <a:t>Adolescent Development</a:t>
            </a:r>
          </a:p>
        </p:txBody>
      </p:sp>
      <p:sp>
        <p:nvSpPr>
          <p:cNvPr id="3" name="Content Placeholder 2">
            <a:extLst>
              <a:ext uri="{FF2B5EF4-FFF2-40B4-BE49-F238E27FC236}">
                <a16:creationId xmlns:a16="http://schemas.microsoft.com/office/drawing/2014/main" id="{C4A7892D-0709-0697-B9E5-EAA7A90ADD47}"/>
              </a:ext>
            </a:extLst>
          </p:cNvPr>
          <p:cNvSpPr>
            <a:spLocks noGrp="1"/>
          </p:cNvSpPr>
          <p:nvPr>
            <p:ph sz="quarter" idx="4"/>
          </p:nvPr>
        </p:nvSpPr>
        <p:spPr/>
        <p:txBody>
          <a:bodyPr/>
          <a:lstStyle/>
          <a:p>
            <a:r>
              <a:rPr lang="en-US" b="1" dirty="0"/>
              <a:t>Age 14: The Age of Rapid Change </a:t>
            </a:r>
          </a:p>
          <a:p>
            <a:endParaRPr lang="en-US" b="1" dirty="0"/>
          </a:p>
          <a:p>
            <a:r>
              <a:rPr lang="en-US" sz="2600" u="sng" dirty="0"/>
              <a:t>The six "M's": </a:t>
            </a:r>
          </a:p>
          <a:p>
            <a:endParaRPr lang="en-US" u="sng" dirty="0"/>
          </a:p>
          <a:p>
            <a:r>
              <a:rPr lang="en-US" sz="2400" dirty="0"/>
              <a:t>• Moody </a:t>
            </a:r>
          </a:p>
          <a:p>
            <a:endParaRPr lang="en-US" sz="2400" dirty="0"/>
          </a:p>
          <a:p>
            <a:r>
              <a:rPr lang="en-US" sz="2400" dirty="0"/>
              <a:t>• Messy </a:t>
            </a:r>
          </a:p>
          <a:p>
            <a:endParaRPr lang="en-US" sz="2400" dirty="0"/>
          </a:p>
          <a:p>
            <a:r>
              <a:rPr lang="en-US" sz="2400" dirty="0"/>
              <a:t>• Monosyllabic </a:t>
            </a:r>
          </a:p>
          <a:p>
            <a:endParaRPr lang="en-US" sz="2400" dirty="0"/>
          </a:p>
          <a:p>
            <a:r>
              <a:rPr lang="en-US" sz="2400" dirty="0"/>
              <a:t>• "Mouthy" </a:t>
            </a:r>
          </a:p>
          <a:p>
            <a:endParaRPr lang="en-US" sz="2400" dirty="0"/>
          </a:p>
          <a:p>
            <a:r>
              <a:rPr lang="en-US" sz="2400" dirty="0"/>
              <a:t>• Money-oriented</a:t>
            </a:r>
          </a:p>
        </p:txBody>
      </p:sp>
    </p:spTree>
    <p:extLst>
      <p:ext uri="{BB962C8B-B14F-4D97-AF65-F5344CB8AC3E}">
        <p14:creationId xmlns:p14="http://schemas.microsoft.com/office/powerpoint/2010/main" val="3356877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20E6-EB25-6EB1-0374-01D3824B0B1A}"/>
              </a:ext>
            </a:extLst>
          </p:cNvPr>
          <p:cNvSpPr>
            <a:spLocks noGrp="1"/>
          </p:cNvSpPr>
          <p:nvPr>
            <p:ph type="title"/>
          </p:nvPr>
        </p:nvSpPr>
        <p:spPr/>
        <p:txBody>
          <a:bodyPr/>
          <a:lstStyle/>
          <a:p>
            <a:r>
              <a:rPr lang="en-US" dirty="0"/>
              <a:t>Adolescent Development</a:t>
            </a:r>
          </a:p>
        </p:txBody>
      </p:sp>
      <p:sp>
        <p:nvSpPr>
          <p:cNvPr id="3" name="Content Placeholder 2">
            <a:extLst>
              <a:ext uri="{FF2B5EF4-FFF2-40B4-BE49-F238E27FC236}">
                <a16:creationId xmlns:a16="http://schemas.microsoft.com/office/drawing/2014/main" id="{C4A7892D-0709-0697-B9E5-EAA7A90ADD47}"/>
              </a:ext>
            </a:extLst>
          </p:cNvPr>
          <p:cNvSpPr>
            <a:spLocks noGrp="1"/>
          </p:cNvSpPr>
          <p:nvPr>
            <p:ph sz="quarter" idx="4"/>
          </p:nvPr>
        </p:nvSpPr>
        <p:spPr/>
        <p:txBody>
          <a:bodyPr/>
          <a:lstStyle/>
          <a:p>
            <a:r>
              <a:rPr lang="en-US" b="1" dirty="0"/>
              <a:t>Age 14: The Age of Rapid Change</a:t>
            </a:r>
          </a:p>
          <a:p>
            <a:r>
              <a:rPr lang="en-US" dirty="0"/>
              <a:t>• Development of parental conflicts as </a:t>
            </a:r>
          </a:p>
          <a:p>
            <a:r>
              <a:rPr lang="en-US" dirty="0"/>
              <a:t>	• the peer group begins to serve as the  	adolescent's reference for their 	standards of behavior. </a:t>
            </a:r>
          </a:p>
          <a:p>
            <a:r>
              <a:rPr lang="en-US" dirty="0"/>
              <a:t>• the maturing teen struggles against being  treated like a child</a:t>
            </a:r>
            <a:endParaRPr lang="en-US" sz="2400" dirty="0"/>
          </a:p>
        </p:txBody>
      </p:sp>
    </p:spTree>
    <p:extLst>
      <p:ext uri="{BB962C8B-B14F-4D97-AF65-F5344CB8AC3E}">
        <p14:creationId xmlns:p14="http://schemas.microsoft.com/office/powerpoint/2010/main" val="1428799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20E6-EB25-6EB1-0374-01D3824B0B1A}"/>
              </a:ext>
            </a:extLst>
          </p:cNvPr>
          <p:cNvSpPr>
            <a:spLocks noGrp="1"/>
          </p:cNvSpPr>
          <p:nvPr>
            <p:ph type="title"/>
          </p:nvPr>
        </p:nvSpPr>
        <p:spPr/>
        <p:txBody>
          <a:bodyPr/>
          <a:lstStyle/>
          <a:p>
            <a:r>
              <a:rPr lang="en-US" dirty="0"/>
              <a:t>Adolescent Development</a:t>
            </a:r>
          </a:p>
        </p:txBody>
      </p:sp>
      <p:sp>
        <p:nvSpPr>
          <p:cNvPr id="3" name="Content Placeholder 2">
            <a:extLst>
              <a:ext uri="{FF2B5EF4-FFF2-40B4-BE49-F238E27FC236}">
                <a16:creationId xmlns:a16="http://schemas.microsoft.com/office/drawing/2014/main" id="{C4A7892D-0709-0697-B9E5-EAA7A90ADD47}"/>
              </a:ext>
            </a:extLst>
          </p:cNvPr>
          <p:cNvSpPr>
            <a:spLocks noGrp="1"/>
          </p:cNvSpPr>
          <p:nvPr>
            <p:ph sz="quarter" idx="4"/>
          </p:nvPr>
        </p:nvSpPr>
        <p:spPr/>
        <p:txBody>
          <a:bodyPr/>
          <a:lstStyle/>
          <a:p>
            <a:r>
              <a:rPr lang="en-US" sz="2600" b="1" dirty="0"/>
              <a:t>    Age 16: Friends, Clothes, Music, More! </a:t>
            </a:r>
          </a:p>
          <a:p>
            <a:r>
              <a:rPr lang="en-US" sz="2600" dirty="0"/>
              <a:t>• "Who am I?" </a:t>
            </a:r>
          </a:p>
          <a:p>
            <a:r>
              <a:rPr lang="en-US" sz="2600" dirty="0"/>
              <a:t>	• Questions about identity </a:t>
            </a:r>
          </a:p>
          <a:p>
            <a:r>
              <a:rPr lang="en-US" sz="2600" dirty="0"/>
              <a:t>	• Development of values, beliefs, clearer 	sense of self </a:t>
            </a:r>
          </a:p>
          <a:p>
            <a:r>
              <a:rPr lang="en-US" sz="2600" dirty="0"/>
              <a:t>• Continued struggle around independence </a:t>
            </a:r>
          </a:p>
          <a:p>
            <a:r>
              <a:rPr lang="en-US" sz="2600" dirty="0"/>
              <a:t>	• Testing of rules </a:t>
            </a:r>
          </a:p>
          <a:p>
            <a:r>
              <a:rPr lang="en-US" sz="2600" dirty="0"/>
              <a:t>	• Questioning of authority. </a:t>
            </a:r>
          </a:p>
          <a:p>
            <a:r>
              <a:rPr lang="en-US" sz="2600" dirty="0"/>
              <a:t>	• May become extremely opinionated and 	  challenging</a:t>
            </a:r>
          </a:p>
        </p:txBody>
      </p:sp>
    </p:spTree>
    <p:extLst>
      <p:ext uri="{BB962C8B-B14F-4D97-AF65-F5344CB8AC3E}">
        <p14:creationId xmlns:p14="http://schemas.microsoft.com/office/powerpoint/2010/main" val="1626388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20E6-EB25-6EB1-0374-01D3824B0B1A}"/>
              </a:ext>
            </a:extLst>
          </p:cNvPr>
          <p:cNvSpPr>
            <a:spLocks noGrp="1"/>
          </p:cNvSpPr>
          <p:nvPr>
            <p:ph type="title"/>
          </p:nvPr>
        </p:nvSpPr>
        <p:spPr/>
        <p:txBody>
          <a:bodyPr/>
          <a:lstStyle/>
          <a:p>
            <a:r>
              <a:rPr lang="en-US" dirty="0"/>
              <a:t>Adolescent Development</a:t>
            </a:r>
          </a:p>
        </p:txBody>
      </p:sp>
      <p:sp>
        <p:nvSpPr>
          <p:cNvPr id="3" name="Content Placeholder 2">
            <a:extLst>
              <a:ext uri="{FF2B5EF4-FFF2-40B4-BE49-F238E27FC236}">
                <a16:creationId xmlns:a16="http://schemas.microsoft.com/office/drawing/2014/main" id="{C4A7892D-0709-0697-B9E5-EAA7A90ADD47}"/>
              </a:ext>
            </a:extLst>
          </p:cNvPr>
          <p:cNvSpPr>
            <a:spLocks noGrp="1"/>
          </p:cNvSpPr>
          <p:nvPr>
            <p:ph sz="quarter" idx="4"/>
          </p:nvPr>
        </p:nvSpPr>
        <p:spPr>
          <a:xfrm>
            <a:off x="457200" y="1219200"/>
            <a:ext cx="8458200" cy="5181600"/>
          </a:xfrm>
        </p:spPr>
        <p:txBody>
          <a:bodyPr/>
          <a:lstStyle/>
          <a:p>
            <a:r>
              <a:rPr lang="en-US" sz="2600" b="1" dirty="0"/>
              <a:t>Age 16: Friends, Clothes, Music, More!</a:t>
            </a:r>
          </a:p>
          <a:p>
            <a:r>
              <a:rPr lang="en-US" sz="2600" dirty="0"/>
              <a:t>Risk: Depression</a:t>
            </a:r>
          </a:p>
          <a:p>
            <a:r>
              <a:rPr lang="en-US" sz="2200" dirty="0"/>
              <a:t>• Feelings of sadness and depression should not be dismissed as "normal" moodiness during this period.</a:t>
            </a:r>
          </a:p>
          <a:p>
            <a:r>
              <a:rPr lang="en-US" sz="2200" dirty="0"/>
              <a:t>• Situational losses can lead to depression and  even suicide.</a:t>
            </a:r>
          </a:p>
          <a:p>
            <a:r>
              <a:rPr lang="en-US" sz="2200" dirty="0"/>
              <a:t>• A 2009 national survey found that during the 12  months before the survey:</a:t>
            </a:r>
          </a:p>
          <a:p>
            <a:r>
              <a:rPr lang="en-US" sz="2200" dirty="0"/>
              <a:t>	• 17.4% of female and 10.5% of male high  school 	students considered suicide </a:t>
            </a:r>
          </a:p>
          <a:p>
            <a:r>
              <a:rPr lang="en-US" sz="2200" dirty="0"/>
              <a:t>	• 8.1% of female and 4.6% of male high   school 	students attempted suicide</a:t>
            </a:r>
          </a:p>
        </p:txBody>
      </p:sp>
    </p:spTree>
    <p:extLst>
      <p:ext uri="{BB962C8B-B14F-4D97-AF65-F5344CB8AC3E}">
        <p14:creationId xmlns:p14="http://schemas.microsoft.com/office/powerpoint/2010/main" val="296148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28600"/>
            <a:ext cx="8229600" cy="889000"/>
          </a:xfrm>
        </p:spPr>
        <p:txBody>
          <a:bodyPr/>
          <a:lstStyle/>
          <a:p>
            <a:pPr algn="ctr"/>
            <a:r>
              <a:rPr lang="en-US" dirty="0"/>
              <a:t>Goal of a Juvenile Forensic Interview</a:t>
            </a:r>
          </a:p>
        </p:txBody>
      </p:sp>
      <p:sp>
        <p:nvSpPr>
          <p:cNvPr id="13315" name="Rectangle 3"/>
          <p:cNvSpPr>
            <a:spLocks noGrp="1" noChangeArrowheads="1"/>
          </p:cNvSpPr>
          <p:nvPr>
            <p:ph sz="quarter" idx="4"/>
          </p:nvPr>
        </p:nvSpPr>
        <p:spPr>
          <a:xfrm>
            <a:off x="4343400" y="1447800"/>
            <a:ext cx="4343400" cy="5086564"/>
          </a:xfrm>
        </p:spPr>
        <p:txBody>
          <a:bodyPr rtlCol="0"/>
          <a:lstStyle/>
          <a:p>
            <a:pPr marL="457200" indent="-457200" fontAlgn="auto">
              <a:lnSpc>
                <a:spcPct val="150000"/>
              </a:lnSpc>
              <a:buFont typeface="Arial" pitchFamily="34" charset="0"/>
              <a:buChar char="•"/>
              <a:defRPr/>
            </a:pPr>
            <a:r>
              <a:rPr lang="en-US" sz="2200" dirty="0">
                <a:solidFill>
                  <a:schemeClr val="tx1"/>
                </a:solidFill>
              </a:rPr>
              <a:t>Obtain a statement from a child in a developmentally-sensitive, unbiased, and truth-seeking manner that will support accurate and fair decision-making in the criminal justice and child welfare systems.</a:t>
            </a:r>
          </a:p>
        </p:txBody>
      </p:sp>
      <p:pic>
        <p:nvPicPr>
          <p:cNvPr id="3" name="Picture 2" descr="A picture containing text, vector graphics&#10;&#10;Description automatically generated">
            <a:extLst>
              <a:ext uri="{FF2B5EF4-FFF2-40B4-BE49-F238E27FC236}">
                <a16:creationId xmlns:a16="http://schemas.microsoft.com/office/drawing/2014/main" id="{6606FA1A-2772-00F4-D0C2-F5F3E1856F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447800"/>
            <a:ext cx="4267200" cy="42672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20E6-EB25-6EB1-0374-01D3824B0B1A}"/>
              </a:ext>
            </a:extLst>
          </p:cNvPr>
          <p:cNvSpPr>
            <a:spLocks noGrp="1"/>
          </p:cNvSpPr>
          <p:nvPr>
            <p:ph type="title"/>
          </p:nvPr>
        </p:nvSpPr>
        <p:spPr/>
        <p:txBody>
          <a:bodyPr/>
          <a:lstStyle/>
          <a:p>
            <a:r>
              <a:rPr lang="en-US" dirty="0"/>
              <a:t>Phase 1: Preparation</a:t>
            </a:r>
          </a:p>
        </p:txBody>
      </p:sp>
      <p:sp>
        <p:nvSpPr>
          <p:cNvPr id="3" name="Content Placeholder 2">
            <a:extLst>
              <a:ext uri="{FF2B5EF4-FFF2-40B4-BE49-F238E27FC236}">
                <a16:creationId xmlns:a16="http://schemas.microsoft.com/office/drawing/2014/main" id="{C4A7892D-0709-0697-B9E5-EAA7A90ADD47}"/>
              </a:ext>
            </a:extLst>
          </p:cNvPr>
          <p:cNvSpPr>
            <a:spLocks noGrp="1"/>
          </p:cNvSpPr>
          <p:nvPr>
            <p:ph sz="quarter" idx="4"/>
          </p:nvPr>
        </p:nvSpPr>
        <p:spPr>
          <a:xfrm>
            <a:off x="457200" y="1219200"/>
            <a:ext cx="8077200" cy="5181600"/>
          </a:xfrm>
        </p:spPr>
        <p:txBody>
          <a:bodyPr/>
          <a:lstStyle/>
          <a:p>
            <a:r>
              <a:rPr lang="en-US" sz="2600" b="1" dirty="0"/>
              <a:t>Limited Language Ability </a:t>
            </a:r>
            <a:endParaRPr lang="en-US" sz="2600" dirty="0"/>
          </a:p>
          <a:p>
            <a:pPr marL="342900" indent="-342900">
              <a:buFont typeface="Arial" panose="020B0604020202020204" pitchFamily="34" charset="0"/>
              <a:buChar char="•"/>
            </a:pPr>
            <a:r>
              <a:rPr lang="en-US" sz="2400" dirty="0"/>
              <a:t>Use vocabulary and sentences that are at the         individual’s level of cognitive and language development</a:t>
            </a:r>
          </a:p>
          <a:p>
            <a:endParaRPr lang="en-US" sz="2400" dirty="0"/>
          </a:p>
          <a:p>
            <a:pPr marL="342900" indent="-342900">
              <a:buFont typeface="Arial" panose="020B0604020202020204" pitchFamily="34" charset="0"/>
              <a:buChar char="•"/>
            </a:pPr>
            <a:r>
              <a:rPr lang="en-US" sz="2400" dirty="0"/>
              <a:t>Ask one question at a time; avoid lengthy, complex, multiple-part questions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Speak slowly and allow sufficient wait time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Consider the use of anatomically correct dolls    </a:t>
            </a:r>
          </a:p>
        </p:txBody>
      </p:sp>
    </p:spTree>
    <p:extLst>
      <p:ext uri="{BB962C8B-B14F-4D97-AF65-F5344CB8AC3E}">
        <p14:creationId xmlns:p14="http://schemas.microsoft.com/office/powerpoint/2010/main" val="2011443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20E6-EB25-6EB1-0374-01D3824B0B1A}"/>
              </a:ext>
            </a:extLst>
          </p:cNvPr>
          <p:cNvSpPr>
            <a:spLocks noGrp="1"/>
          </p:cNvSpPr>
          <p:nvPr>
            <p:ph type="title"/>
          </p:nvPr>
        </p:nvSpPr>
        <p:spPr/>
        <p:txBody>
          <a:bodyPr/>
          <a:lstStyle/>
          <a:p>
            <a:r>
              <a:rPr lang="en-US" dirty="0"/>
              <a:t>Phase 1: Preparation</a:t>
            </a:r>
          </a:p>
        </p:txBody>
      </p:sp>
      <p:sp>
        <p:nvSpPr>
          <p:cNvPr id="3" name="Content Placeholder 2">
            <a:extLst>
              <a:ext uri="{FF2B5EF4-FFF2-40B4-BE49-F238E27FC236}">
                <a16:creationId xmlns:a16="http://schemas.microsoft.com/office/drawing/2014/main" id="{C4A7892D-0709-0697-B9E5-EAA7A90ADD47}"/>
              </a:ext>
            </a:extLst>
          </p:cNvPr>
          <p:cNvSpPr>
            <a:spLocks noGrp="1"/>
          </p:cNvSpPr>
          <p:nvPr>
            <p:ph sz="quarter" idx="4"/>
          </p:nvPr>
        </p:nvSpPr>
        <p:spPr>
          <a:xfrm>
            <a:off x="457200" y="1219200"/>
            <a:ext cx="8077200" cy="5181600"/>
          </a:xfrm>
        </p:spPr>
        <p:txBody>
          <a:bodyPr/>
          <a:lstStyle/>
          <a:p>
            <a:r>
              <a:rPr lang="en-US" sz="2600" b="1" dirty="0"/>
              <a:t>Developmental Considerations </a:t>
            </a:r>
          </a:p>
          <a:p>
            <a:r>
              <a:rPr lang="en-US" sz="2600" dirty="0"/>
              <a:t>• Each child will have a different attention span and a different way he/she communicates </a:t>
            </a:r>
          </a:p>
          <a:p>
            <a:endParaRPr lang="en-US" sz="2600" dirty="0"/>
          </a:p>
          <a:p>
            <a:r>
              <a:rPr lang="en-US" sz="2600" dirty="0"/>
              <a:t>• No matter how tough or street savvy your youth may be, they are still kids</a:t>
            </a:r>
            <a:endParaRPr lang="en-US" sz="2400" dirty="0"/>
          </a:p>
        </p:txBody>
      </p:sp>
    </p:spTree>
    <p:extLst>
      <p:ext uri="{BB962C8B-B14F-4D97-AF65-F5344CB8AC3E}">
        <p14:creationId xmlns:p14="http://schemas.microsoft.com/office/powerpoint/2010/main" val="4148992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20E6-EB25-6EB1-0374-01D3824B0B1A}"/>
              </a:ext>
            </a:extLst>
          </p:cNvPr>
          <p:cNvSpPr>
            <a:spLocks noGrp="1"/>
          </p:cNvSpPr>
          <p:nvPr>
            <p:ph type="title"/>
          </p:nvPr>
        </p:nvSpPr>
        <p:spPr/>
        <p:txBody>
          <a:bodyPr/>
          <a:lstStyle/>
          <a:p>
            <a:r>
              <a:rPr lang="en-US" dirty="0"/>
              <a:t>Phase 1: Preparation</a:t>
            </a:r>
          </a:p>
        </p:txBody>
      </p:sp>
      <p:sp>
        <p:nvSpPr>
          <p:cNvPr id="3" name="Content Placeholder 2">
            <a:extLst>
              <a:ext uri="{FF2B5EF4-FFF2-40B4-BE49-F238E27FC236}">
                <a16:creationId xmlns:a16="http://schemas.microsoft.com/office/drawing/2014/main" id="{C4A7892D-0709-0697-B9E5-EAA7A90ADD47}"/>
              </a:ext>
            </a:extLst>
          </p:cNvPr>
          <p:cNvSpPr>
            <a:spLocks noGrp="1"/>
          </p:cNvSpPr>
          <p:nvPr>
            <p:ph sz="quarter" idx="4"/>
          </p:nvPr>
        </p:nvSpPr>
        <p:spPr>
          <a:xfrm>
            <a:off x="457200" y="1219200"/>
            <a:ext cx="7848600" cy="533400"/>
          </a:xfrm>
        </p:spPr>
        <p:txBody>
          <a:bodyPr/>
          <a:lstStyle/>
          <a:p>
            <a:r>
              <a:rPr lang="en-US" sz="2600" b="1" dirty="0"/>
              <a:t>Profile: Developmentally Disabled </a:t>
            </a:r>
          </a:p>
          <a:p>
            <a:endParaRPr lang="en-US" sz="2600" dirty="0"/>
          </a:p>
        </p:txBody>
      </p:sp>
      <p:sp>
        <p:nvSpPr>
          <p:cNvPr id="4" name="Content Placeholder 2">
            <a:extLst>
              <a:ext uri="{FF2B5EF4-FFF2-40B4-BE49-F238E27FC236}">
                <a16:creationId xmlns:a16="http://schemas.microsoft.com/office/drawing/2014/main" id="{AB4EE936-BEC1-2EDC-8B7B-A61F86DE63DD}"/>
              </a:ext>
            </a:extLst>
          </p:cNvPr>
          <p:cNvSpPr txBox="1">
            <a:spLocks/>
          </p:cNvSpPr>
          <p:nvPr/>
        </p:nvSpPr>
        <p:spPr bwMode="auto">
          <a:xfrm>
            <a:off x="152400" y="2288628"/>
            <a:ext cx="457725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fontAlgn="base">
              <a:lnSpc>
                <a:spcPct val="100000"/>
              </a:lnSpc>
              <a:spcBef>
                <a:spcPts val="0"/>
              </a:spcBef>
              <a:spcAft>
                <a:spcPts val="0"/>
              </a:spcAft>
              <a:buFontTx/>
              <a:buNone/>
              <a:defRPr sz="2800" kern="1200">
                <a:solidFill>
                  <a:srgbClr val="5F574F"/>
                </a:solidFill>
                <a:latin typeface="Verdana" pitchFamily="34" charset="0"/>
                <a:ea typeface="Verdana" pitchFamily="34" charset="0"/>
                <a:cs typeface="Verdana" pitchFamily="34" charset="0"/>
              </a:defRPr>
            </a:lvl1pPr>
            <a:lvl2pPr marL="742950" indent="-285750" algn="l" rtl="0" fontAlgn="base">
              <a:lnSpc>
                <a:spcPct val="100000"/>
              </a:lnSpc>
              <a:spcBef>
                <a:spcPts val="0"/>
              </a:spcBef>
              <a:spcAft>
                <a:spcPts val="0"/>
              </a:spcAft>
              <a:buFont typeface="Arial" pitchFamily="34" charset="0"/>
              <a:buChar char="–"/>
              <a:defRPr sz="2800" kern="1200">
                <a:solidFill>
                  <a:srgbClr val="5F574F"/>
                </a:solidFill>
                <a:latin typeface="Verdana" pitchFamily="34" charset="0"/>
                <a:ea typeface="Verdana" pitchFamily="34" charset="0"/>
                <a:cs typeface="Verdana" pitchFamily="34" charset="0"/>
              </a:defRPr>
            </a:lvl2pPr>
            <a:lvl3pPr marL="914400" indent="-457200" algn="l" rtl="0" fontAlgn="base">
              <a:lnSpc>
                <a:spcPct val="100000"/>
              </a:lnSpc>
              <a:spcBef>
                <a:spcPts val="0"/>
              </a:spcBef>
              <a:spcAft>
                <a:spcPts val="0"/>
              </a:spcAft>
              <a:buFont typeface="Arial" pitchFamily="34" charset="0"/>
              <a:buChar char="•"/>
              <a:defRPr sz="2800" kern="1200">
                <a:solidFill>
                  <a:srgbClr val="5F574F"/>
                </a:solidFill>
                <a:latin typeface="Verdana" pitchFamily="34" charset="0"/>
                <a:ea typeface="Verdana" pitchFamily="34" charset="0"/>
                <a:cs typeface="Verdana" pitchFamily="34" charset="0"/>
              </a:defRPr>
            </a:lvl3pPr>
            <a:lvl4pPr marL="1371600" indent="-457200" algn="l" rtl="0" fontAlgn="base">
              <a:lnSpc>
                <a:spcPct val="100000"/>
              </a:lnSpc>
              <a:spcBef>
                <a:spcPts val="0"/>
              </a:spcBef>
              <a:spcAft>
                <a:spcPts val="0"/>
              </a:spcAft>
              <a:buFont typeface="Arial" pitchFamily="34" charset="0"/>
              <a:buChar char="–"/>
              <a:defRPr sz="2800" kern="1200">
                <a:solidFill>
                  <a:srgbClr val="5F574F"/>
                </a:solidFill>
                <a:latin typeface="Verdana" pitchFamily="34" charset="0"/>
                <a:ea typeface="Verdana" pitchFamily="34" charset="0"/>
                <a:cs typeface="Verdana" pitchFamily="34" charset="0"/>
              </a:defRPr>
            </a:lvl4pPr>
            <a:lvl5pPr marL="2057400" indent="-228600" algn="l" rtl="0" fontAlgn="base">
              <a:lnSpc>
                <a:spcPct val="100000"/>
              </a:lnSpc>
              <a:spcBef>
                <a:spcPts val="0"/>
              </a:spcBef>
              <a:spcAft>
                <a:spcPts val="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gn="l" rtl="0" fontAlgn="base">
              <a:spcBef>
                <a:spcPts val="0"/>
              </a:spcBef>
              <a:spcAft>
                <a:spcPts val="0"/>
              </a:spcAft>
            </a:pPr>
            <a:r>
              <a:rPr lang="en-US" sz="18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wants to please people in authority</a:t>
            </a:r>
            <a:endParaRPr lang="en-US" sz="1600" dirty="0">
              <a:effectLst/>
            </a:endParaRPr>
          </a:p>
          <a:p>
            <a:pPr marL="0" indent="0" algn="l" rtl="0" fontAlgn="base">
              <a:spcBef>
                <a:spcPts val="0"/>
              </a:spcBef>
              <a:spcAft>
                <a:spcPts val="0"/>
              </a:spcAft>
            </a:pPr>
            <a:r>
              <a:rPr lang="en-US" sz="18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Relies on authority figures for   </a:t>
            </a:r>
            <a:endParaRPr lang="en-US" sz="1600" dirty="0">
              <a:effectLst/>
            </a:endParaRPr>
          </a:p>
          <a:p>
            <a:pPr marL="0" indent="0" algn="l" rtl="0" fontAlgn="base">
              <a:spcBef>
                <a:spcPts val="0"/>
              </a:spcBef>
              <a:spcAft>
                <a:spcPts val="0"/>
              </a:spcAft>
            </a:pPr>
            <a:r>
              <a:rPr lang="en-US" sz="18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the solution </a:t>
            </a:r>
            <a:endParaRPr lang="en-US" sz="1600" dirty="0">
              <a:effectLst/>
            </a:endParaRPr>
          </a:p>
          <a:p>
            <a:pPr marL="0" indent="0" algn="l" rtl="0" fontAlgn="base">
              <a:spcBef>
                <a:spcPts val="0"/>
              </a:spcBef>
              <a:spcAft>
                <a:spcPts val="0"/>
              </a:spcAft>
            </a:pPr>
            <a:r>
              <a:rPr lang="en-US" sz="18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Watches clues from </a:t>
            </a:r>
            <a:endParaRPr lang="en-US" sz="1600" dirty="0">
              <a:effectLst/>
            </a:endParaRPr>
          </a:p>
          <a:p>
            <a:pPr marL="0" indent="0" algn="l" rtl="0" fontAlgn="base">
              <a:spcBef>
                <a:spcPts val="0"/>
              </a:spcBef>
              <a:spcAft>
                <a:spcPts val="0"/>
              </a:spcAft>
            </a:pPr>
            <a:r>
              <a:rPr lang="en-US" sz="18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interviewer; wants to be friends; </a:t>
            </a:r>
            <a:endParaRPr lang="en-US" sz="1600" dirty="0">
              <a:effectLst/>
            </a:endParaRPr>
          </a:p>
          <a:p>
            <a:pPr marL="0" indent="0" algn="l" rtl="0" fontAlgn="base">
              <a:spcBef>
                <a:spcPts val="0"/>
              </a:spcBef>
              <a:spcAft>
                <a:spcPts val="0"/>
              </a:spcAft>
            </a:pPr>
            <a:r>
              <a:rPr lang="en-US" sz="18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wants to please </a:t>
            </a:r>
            <a:endParaRPr lang="en-US" sz="1600" dirty="0">
              <a:effectLst/>
            </a:endParaRPr>
          </a:p>
          <a:p>
            <a:pPr marL="0" indent="0" algn="l" rtl="0" fontAlgn="base">
              <a:spcBef>
                <a:spcPts val="0"/>
              </a:spcBef>
              <a:spcAft>
                <a:spcPts val="0"/>
              </a:spcAft>
            </a:pPr>
            <a:r>
              <a:rPr lang="en-US" sz="18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Real memory gaps </a:t>
            </a:r>
            <a:endParaRPr lang="en-US" sz="1600" dirty="0">
              <a:effectLst/>
            </a:endParaRPr>
          </a:p>
          <a:p>
            <a:pPr marL="0" indent="0" algn="l" rtl="0" fontAlgn="base">
              <a:spcBef>
                <a:spcPts val="0"/>
              </a:spcBef>
              <a:spcAft>
                <a:spcPts val="0"/>
              </a:spcAft>
            </a:pPr>
            <a:r>
              <a:rPr lang="en-US" sz="18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Quick to take the blame</a:t>
            </a:r>
            <a:endParaRPr lang="en-US" sz="1600" dirty="0">
              <a:effectLst/>
            </a:endParaRPr>
          </a:p>
          <a:p>
            <a:endParaRPr lang="en-US" sz="2600" dirty="0"/>
          </a:p>
        </p:txBody>
      </p:sp>
      <p:sp>
        <p:nvSpPr>
          <p:cNvPr id="5" name="Content Placeholder 2">
            <a:extLst>
              <a:ext uri="{FF2B5EF4-FFF2-40B4-BE49-F238E27FC236}">
                <a16:creationId xmlns:a16="http://schemas.microsoft.com/office/drawing/2014/main" id="{4F9D8FC3-67B6-666E-4C9B-7E0C5B744889}"/>
              </a:ext>
            </a:extLst>
          </p:cNvPr>
          <p:cNvSpPr txBox="1">
            <a:spLocks/>
          </p:cNvSpPr>
          <p:nvPr/>
        </p:nvSpPr>
        <p:spPr bwMode="auto">
          <a:xfrm>
            <a:off x="4729655" y="2254469"/>
            <a:ext cx="457725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fontAlgn="base">
              <a:lnSpc>
                <a:spcPct val="100000"/>
              </a:lnSpc>
              <a:spcBef>
                <a:spcPts val="0"/>
              </a:spcBef>
              <a:spcAft>
                <a:spcPts val="0"/>
              </a:spcAft>
              <a:buFontTx/>
              <a:buNone/>
              <a:defRPr sz="2800" kern="1200">
                <a:solidFill>
                  <a:srgbClr val="5F574F"/>
                </a:solidFill>
                <a:latin typeface="Verdana" pitchFamily="34" charset="0"/>
                <a:ea typeface="Verdana" pitchFamily="34" charset="0"/>
                <a:cs typeface="Verdana" pitchFamily="34" charset="0"/>
              </a:defRPr>
            </a:lvl1pPr>
            <a:lvl2pPr marL="742950" indent="-285750" algn="l" rtl="0" fontAlgn="base">
              <a:lnSpc>
                <a:spcPct val="100000"/>
              </a:lnSpc>
              <a:spcBef>
                <a:spcPts val="0"/>
              </a:spcBef>
              <a:spcAft>
                <a:spcPts val="0"/>
              </a:spcAft>
              <a:buFont typeface="Arial" pitchFamily="34" charset="0"/>
              <a:buChar char="–"/>
              <a:defRPr sz="2800" kern="1200">
                <a:solidFill>
                  <a:srgbClr val="5F574F"/>
                </a:solidFill>
                <a:latin typeface="Verdana" pitchFamily="34" charset="0"/>
                <a:ea typeface="Verdana" pitchFamily="34" charset="0"/>
                <a:cs typeface="Verdana" pitchFamily="34" charset="0"/>
              </a:defRPr>
            </a:lvl2pPr>
            <a:lvl3pPr marL="914400" indent="-457200" algn="l" rtl="0" fontAlgn="base">
              <a:lnSpc>
                <a:spcPct val="100000"/>
              </a:lnSpc>
              <a:spcBef>
                <a:spcPts val="0"/>
              </a:spcBef>
              <a:spcAft>
                <a:spcPts val="0"/>
              </a:spcAft>
              <a:buFont typeface="Arial" pitchFamily="34" charset="0"/>
              <a:buChar char="•"/>
              <a:defRPr sz="2800" kern="1200">
                <a:solidFill>
                  <a:srgbClr val="5F574F"/>
                </a:solidFill>
                <a:latin typeface="Verdana" pitchFamily="34" charset="0"/>
                <a:ea typeface="Verdana" pitchFamily="34" charset="0"/>
                <a:cs typeface="Verdana" pitchFamily="34" charset="0"/>
              </a:defRPr>
            </a:lvl3pPr>
            <a:lvl4pPr marL="1371600" indent="-457200" algn="l" rtl="0" fontAlgn="base">
              <a:lnSpc>
                <a:spcPct val="100000"/>
              </a:lnSpc>
              <a:spcBef>
                <a:spcPts val="0"/>
              </a:spcBef>
              <a:spcAft>
                <a:spcPts val="0"/>
              </a:spcAft>
              <a:buFont typeface="Arial" pitchFamily="34" charset="0"/>
              <a:buChar char="–"/>
              <a:defRPr sz="2800" kern="1200">
                <a:solidFill>
                  <a:srgbClr val="5F574F"/>
                </a:solidFill>
                <a:latin typeface="Verdana" pitchFamily="34" charset="0"/>
                <a:ea typeface="Verdana" pitchFamily="34" charset="0"/>
                <a:cs typeface="Verdana" pitchFamily="34" charset="0"/>
              </a:defRPr>
            </a:lvl4pPr>
            <a:lvl5pPr marL="2057400" indent="-228600" algn="l" rtl="0" fontAlgn="base">
              <a:lnSpc>
                <a:spcPct val="100000"/>
              </a:lnSpc>
              <a:spcBef>
                <a:spcPts val="0"/>
              </a:spcBef>
              <a:spcAft>
                <a:spcPts val="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gn="l" rtl="0" fontAlgn="base">
              <a:spcBef>
                <a:spcPts val="0"/>
              </a:spcBef>
              <a:spcAft>
                <a:spcPts val="0"/>
              </a:spcAft>
            </a:pPr>
            <a:r>
              <a:rPr lang="en-US" sz="18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Short attention span </a:t>
            </a:r>
          </a:p>
          <a:p>
            <a:pPr marL="0" indent="0" algn="l" rtl="0" fontAlgn="base">
              <a:spcBef>
                <a:spcPts val="0"/>
              </a:spcBef>
              <a:spcAft>
                <a:spcPts val="0"/>
              </a:spcAft>
            </a:pPr>
            <a:r>
              <a:rPr lang="en-US" sz="18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Allow person to use their own </a:t>
            </a:r>
          </a:p>
          <a:p>
            <a:pPr marL="0" indent="0" algn="l" rtl="0" fontAlgn="base">
              <a:spcBef>
                <a:spcPts val="0"/>
              </a:spcBef>
              <a:spcAft>
                <a:spcPts val="0"/>
              </a:spcAft>
            </a:pPr>
            <a:r>
              <a:rPr lang="en-US" sz="18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words </a:t>
            </a:r>
          </a:p>
          <a:p>
            <a:pPr marL="0" indent="0" algn="l" rtl="0" fontAlgn="base">
              <a:spcBef>
                <a:spcPts val="0"/>
              </a:spcBef>
              <a:spcAft>
                <a:spcPts val="0"/>
              </a:spcAft>
            </a:pPr>
            <a:r>
              <a:rPr lang="en-US" sz="18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Do not ask leading questions </a:t>
            </a:r>
          </a:p>
          <a:p>
            <a:pPr marL="0" indent="0" algn="l" rtl="0" fontAlgn="base">
              <a:spcBef>
                <a:spcPts val="0"/>
              </a:spcBef>
              <a:spcAft>
                <a:spcPts val="0"/>
              </a:spcAft>
            </a:pPr>
            <a:r>
              <a:rPr lang="en-US" sz="18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Use concrete ideas (who, what, when, where, how) </a:t>
            </a:r>
          </a:p>
          <a:p>
            <a:pPr marL="0" indent="0" algn="l" rtl="0" fontAlgn="base">
              <a:spcBef>
                <a:spcPts val="0"/>
              </a:spcBef>
              <a:spcAft>
                <a:spcPts val="0"/>
              </a:spcAft>
            </a:pPr>
            <a:r>
              <a:rPr lang="en-US" sz="18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Beware of vocabulary </a:t>
            </a:r>
          </a:p>
          <a:p>
            <a:pPr marL="0" indent="0" algn="l" rtl="0" fontAlgn="base">
              <a:spcBef>
                <a:spcPts val="0"/>
              </a:spcBef>
              <a:spcAft>
                <a:spcPts val="0"/>
              </a:spcAft>
            </a:pPr>
            <a:r>
              <a:rPr lang="en-US" sz="18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(anatomically correct dolls)</a:t>
            </a:r>
            <a:endParaRPr lang="en-US" sz="2600" dirty="0"/>
          </a:p>
        </p:txBody>
      </p:sp>
    </p:spTree>
    <p:extLst>
      <p:ext uri="{BB962C8B-B14F-4D97-AF65-F5344CB8AC3E}">
        <p14:creationId xmlns:p14="http://schemas.microsoft.com/office/powerpoint/2010/main" val="3205462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An image of a question mark sitting in the middle of a north south east and west arrow.">
            <a:extLst>
              <a:ext uri="{FF2B5EF4-FFF2-40B4-BE49-F238E27FC236}">
                <a16:creationId xmlns:a16="http://schemas.microsoft.com/office/drawing/2014/main" id="{5C1D2E8F-C633-F137-E39D-CA016480C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184633"/>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E40901C-2656-4A4D-F008-DAD4CD8BBBD7}"/>
              </a:ext>
            </a:extLst>
          </p:cNvPr>
          <p:cNvSpPr>
            <a:spLocks noGrp="1"/>
          </p:cNvSpPr>
          <p:nvPr>
            <p:ph type="title"/>
          </p:nvPr>
        </p:nvSpPr>
        <p:spPr/>
        <p:txBody>
          <a:bodyPr/>
          <a:lstStyle/>
          <a:p>
            <a:r>
              <a:rPr lang="en-US" dirty="0"/>
              <a:t>Interview Phases</a:t>
            </a:r>
          </a:p>
        </p:txBody>
      </p:sp>
      <p:sp>
        <p:nvSpPr>
          <p:cNvPr id="3" name="Content Placeholder 2">
            <a:extLst>
              <a:ext uri="{FF2B5EF4-FFF2-40B4-BE49-F238E27FC236}">
                <a16:creationId xmlns:a16="http://schemas.microsoft.com/office/drawing/2014/main" id="{C103292A-43E5-0DA9-379A-707E048EA433}"/>
              </a:ext>
            </a:extLst>
          </p:cNvPr>
          <p:cNvSpPr>
            <a:spLocks noGrp="1"/>
          </p:cNvSpPr>
          <p:nvPr>
            <p:ph sz="quarter" idx="4"/>
          </p:nvPr>
        </p:nvSpPr>
        <p:spPr>
          <a:xfrm>
            <a:off x="457200" y="1219201"/>
            <a:ext cx="8229600" cy="4267200"/>
          </a:xfrm>
        </p:spPr>
        <p:txBody>
          <a:bodyPr/>
          <a:lstStyle/>
          <a:p>
            <a:r>
              <a:rPr lang="en-US" b="1" dirty="0"/>
              <a:t>Phase 1: Preparation </a:t>
            </a:r>
          </a:p>
          <a:p>
            <a:pPr marL="457200" indent="-457200">
              <a:buFont typeface="Arial" panose="020B0604020202020204" pitchFamily="34" charset="0"/>
              <a:buChar char="•"/>
            </a:pPr>
            <a:r>
              <a:rPr lang="en-US" sz="2600" dirty="0"/>
              <a:t>Generate alternate hypotheses and hypothesis-seeking questions  </a:t>
            </a:r>
          </a:p>
          <a:p>
            <a:pPr marL="457200" indent="-457200">
              <a:buFont typeface="Arial" panose="020B0604020202020204" pitchFamily="34" charset="0"/>
              <a:buChar char="•"/>
            </a:pPr>
            <a:r>
              <a:rPr lang="en-US" sz="2600" dirty="0"/>
              <a:t>Prepare— </a:t>
            </a:r>
          </a:p>
          <a:p>
            <a:r>
              <a:rPr lang="en-US" sz="2600" dirty="0"/>
              <a:t>	- Questions to test alternative 	hypotheses  about how allegations 	arose </a:t>
            </a:r>
          </a:p>
          <a:p>
            <a:r>
              <a:rPr lang="en-US" sz="2600" dirty="0"/>
              <a:t>	- Questions to test alternative 		   interpretations  of details stated in 	   allegation</a:t>
            </a:r>
          </a:p>
        </p:txBody>
      </p:sp>
    </p:spTree>
    <p:extLst>
      <p:ext uri="{BB962C8B-B14F-4D97-AF65-F5344CB8AC3E}">
        <p14:creationId xmlns:p14="http://schemas.microsoft.com/office/powerpoint/2010/main" val="2102850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0901C-2656-4A4D-F008-DAD4CD8BBBD7}"/>
              </a:ext>
            </a:extLst>
          </p:cNvPr>
          <p:cNvSpPr>
            <a:spLocks noGrp="1"/>
          </p:cNvSpPr>
          <p:nvPr>
            <p:ph type="title"/>
          </p:nvPr>
        </p:nvSpPr>
        <p:spPr/>
        <p:txBody>
          <a:bodyPr/>
          <a:lstStyle/>
          <a:p>
            <a:r>
              <a:rPr lang="en-US" dirty="0"/>
              <a:t>Interview Phases</a:t>
            </a:r>
          </a:p>
        </p:txBody>
      </p:sp>
      <p:pic>
        <p:nvPicPr>
          <p:cNvPr id="4102" name="Picture 6" descr="A group of male and female stick figures gathered together.  A concept of a group or crowd of people or customers.">
            <a:extLst>
              <a:ext uri="{FF2B5EF4-FFF2-40B4-BE49-F238E27FC236}">
                <a16:creationId xmlns:a16="http://schemas.microsoft.com/office/drawing/2014/main" id="{67810F9E-BDAF-D228-8919-109D5325B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18288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25C1194E-3732-27F3-E6C4-948751C006CB}"/>
              </a:ext>
            </a:extLst>
          </p:cNvPr>
          <p:cNvSpPr>
            <a:spLocks noGrp="1"/>
          </p:cNvSpPr>
          <p:nvPr>
            <p:ph sz="quarter" idx="4"/>
          </p:nvPr>
        </p:nvSpPr>
        <p:spPr>
          <a:xfrm>
            <a:off x="457200" y="1219200"/>
            <a:ext cx="4876800" cy="4038599"/>
          </a:xfrm>
        </p:spPr>
        <p:txBody>
          <a:bodyPr/>
          <a:lstStyle/>
          <a:p>
            <a:r>
              <a:rPr lang="en-US" sz="2600" b="1" dirty="0"/>
              <a:t>Phase 1: Preparation</a:t>
            </a:r>
          </a:p>
          <a:p>
            <a:endParaRPr lang="en-US" sz="2000" dirty="0"/>
          </a:p>
          <a:p>
            <a:r>
              <a:rPr lang="en-US" sz="2400" dirty="0"/>
              <a:t>      Number of Interviewers  </a:t>
            </a:r>
          </a:p>
          <a:p>
            <a:r>
              <a:rPr lang="en-US" sz="24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a:t>
            </a:r>
            <a:r>
              <a:rPr lang="en-US" sz="2400" dirty="0"/>
              <a:t>One interviewer may increase rapport</a:t>
            </a:r>
          </a:p>
          <a:p>
            <a:endParaRPr lang="en-US" sz="2400" dirty="0"/>
          </a:p>
          <a:p>
            <a:r>
              <a:rPr lang="en-US" sz="24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a:t>
            </a:r>
            <a:r>
              <a:rPr lang="en-US" sz="2400" dirty="0"/>
              <a:t>If more than one, seat other out of line of sight</a:t>
            </a:r>
          </a:p>
          <a:p>
            <a:endParaRPr lang="en-US" sz="2400" dirty="0"/>
          </a:p>
          <a:p>
            <a:r>
              <a:rPr lang="en-US" sz="24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a:t>
            </a:r>
            <a:r>
              <a:rPr lang="en-US" sz="2400" dirty="0"/>
              <a:t>Second in  supporting role</a:t>
            </a:r>
          </a:p>
        </p:txBody>
      </p:sp>
    </p:spTree>
    <p:extLst>
      <p:ext uri="{BB962C8B-B14F-4D97-AF65-F5344CB8AC3E}">
        <p14:creationId xmlns:p14="http://schemas.microsoft.com/office/powerpoint/2010/main" val="3461615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is clip art image shows a black icon with a microphone on it.">
            <a:extLst>
              <a:ext uri="{FF2B5EF4-FFF2-40B4-BE49-F238E27FC236}">
                <a16:creationId xmlns:a16="http://schemas.microsoft.com/office/drawing/2014/main" id="{B6B8AC02-1F6E-F649-2E48-150849E6B0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200025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7B39A93-8949-ABB1-1B0B-95E08B3106EA}"/>
              </a:ext>
            </a:extLst>
          </p:cNvPr>
          <p:cNvSpPr>
            <a:spLocks noGrp="1"/>
          </p:cNvSpPr>
          <p:nvPr>
            <p:ph type="title"/>
          </p:nvPr>
        </p:nvSpPr>
        <p:spPr/>
        <p:txBody>
          <a:bodyPr/>
          <a:lstStyle/>
          <a:p>
            <a:r>
              <a:rPr lang="en-US" dirty="0"/>
              <a:t>Interview Phases</a:t>
            </a:r>
          </a:p>
        </p:txBody>
      </p:sp>
      <p:sp>
        <p:nvSpPr>
          <p:cNvPr id="3" name="Content Placeholder 2">
            <a:extLst>
              <a:ext uri="{FF2B5EF4-FFF2-40B4-BE49-F238E27FC236}">
                <a16:creationId xmlns:a16="http://schemas.microsoft.com/office/drawing/2014/main" id="{F35B2886-2382-D32B-4BEE-ACD3440BAEDD}"/>
              </a:ext>
            </a:extLst>
          </p:cNvPr>
          <p:cNvSpPr>
            <a:spLocks noGrp="1"/>
          </p:cNvSpPr>
          <p:nvPr>
            <p:ph sz="quarter" idx="4"/>
          </p:nvPr>
        </p:nvSpPr>
        <p:spPr>
          <a:xfrm>
            <a:off x="2895600" y="1676400"/>
            <a:ext cx="6248400" cy="3200400"/>
          </a:xfrm>
        </p:spPr>
        <p:txBody>
          <a:bodyPr/>
          <a:lstStyle/>
          <a:p>
            <a:r>
              <a:rPr lang="en-US" b="1" dirty="0"/>
              <a:t>Phase 1: Preparation</a:t>
            </a:r>
          </a:p>
          <a:p>
            <a:endParaRPr lang="en-US" b="1" dirty="0"/>
          </a:p>
          <a:p>
            <a:r>
              <a:rPr lang="en-US" sz="2000" dirty="0"/>
              <a:t>Recording </a:t>
            </a:r>
          </a:p>
          <a:p>
            <a:r>
              <a:rPr lang="en-US" sz="2000" dirty="0"/>
              <a:t>• Video Recording </a:t>
            </a:r>
          </a:p>
          <a:p>
            <a:r>
              <a:rPr lang="en-US" sz="2000" dirty="0"/>
              <a:t>	• Position the camera so everyone in 	the room can be seen/heard </a:t>
            </a:r>
          </a:p>
          <a:p>
            <a:r>
              <a:rPr lang="en-US" sz="2000" dirty="0"/>
              <a:t>	• If not recording, ensure accurate 	documentation—exact words spoken</a:t>
            </a:r>
          </a:p>
        </p:txBody>
      </p:sp>
    </p:spTree>
    <p:extLst>
      <p:ext uri="{BB962C8B-B14F-4D97-AF65-F5344CB8AC3E}">
        <p14:creationId xmlns:p14="http://schemas.microsoft.com/office/powerpoint/2010/main" val="3850687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39A93-8949-ABB1-1B0B-95E08B3106EA}"/>
              </a:ext>
            </a:extLst>
          </p:cNvPr>
          <p:cNvSpPr>
            <a:spLocks noGrp="1"/>
          </p:cNvSpPr>
          <p:nvPr>
            <p:ph type="title"/>
          </p:nvPr>
        </p:nvSpPr>
        <p:spPr/>
        <p:txBody>
          <a:bodyPr/>
          <a:lstStyle/>
          <a:p>
            <a:r>
              <a:rPr lang="en-US" dirty="0"/>
              <a:t>Interview Phases</a:t>
            </a:r>
          </a:p>
        </p:txBody>
      </p:sp>
      <p:sp>
        <p:nvSpPr>
          <p:cNvPr id="3" name="Content Placeholder 2">
            <a:extLst>
              <a:ext uri="{FF2B5EF4-FFF2-40B4-BE49-F238E27FC236}">
                <a16:creationId xmlns:a16="http://schemas.microsoft.com/office/drawing/2014/main" id="{F35B2886-2382-D32B-4BEE-ACD3440BAEDD}"/>
              </a:ext>
            </a:extLst>
          </p:cNvPr>
          <p:cNvSpPr>
            <a:spLocks noGrp="1"/>
          </p:cNvSpPr>
          <p:nvPr>
            <p:ph sz="quarter" idx="4"/>
          </p:nvPr>
        </p:nvSpPr>
        <p:spPr>
          <a:xfrm>
            <a:off x="36786" y="1219199"/>
            <a:ext cx="9335814" cy="5557490"/>
          </a:xfrm>
        </p:spPr>
        <p:txBody>
          <a:bodyPr/>
          <a:lstStyle/>
          <a:p>
            <a:r>
              <a:rPr lang="en-US" b="1" dirty="0"/>
              <a:t>	Phase 1: Preparation</a:t>
            </a:r>
          </a:p>
          <a:p>
            <a:r>
              <a:rPr lang="en-US" b="1" dirty="0"/>
              <a:t>	</a:t>
            </a:r>
            <a:endParaRPr lang="en-US" sz="2400" dirty="0"/>
          </a:p>
          <a:p>
            <a:r>
              <a:rPr lang="en-US" sz="2400" dirty="0"/>
              <a:t>	Physical Setting</a:t>
            </a:r>
          </a:p>
          <a:p>
            <a:r>
              <a:rPr lang="en-US" sz="24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a:t>
            </a:r>
            <a:r>
              <a:rPr lang="en-US" sz="18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a:t>
            </a:r>
            <a:r>
              <a:rPr lang="en-US" sz="22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Relaxing, uncluttered, neutral environment</a:t>
            </a:r>
          </a:p>
          <a:p>
            <a:r>
              <a:rPr lang="en-US" sz="22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 </a:t>
            </a:r>
            <a:r>
              <a:rPr lang="en-US" sz="2200" dirty="0"/>
              <a:t>Do not imply the youth is in trouble</a:t>
            </a:r>
          </a:p>
          <a:p>
            <a:r>
              <a:rPr lang="en-US" sz="22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 DO NOT put a barrier between you and the </a:t>
            </a:r>
          </a:p>
          <a:p>
            <a:r>
              <a:rPr lang="en-US" sz="2200" dirty="0"/>
              <a:t>	    </a:t>
            </a:r>
            <a:r>
              <a:rPr lang="en-US" sz="22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interviewee</a:t>
            </a:r>
          </a:p>
          <a:p>
            <a:r>
              <a:rPr lang="en-US" sz="2200" dirty="0"/>
              <a:t>	</a:t>
            </a:r>
            <a:r>
              <a:rPr lang="en-US" sz="22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 If setting is not neutral, explain</a:t>
            </a:r>
          </a:p>
          <a:p>
            <a:r>
              <a:rPr lang="en-US" sz="2200" dirty="0"/>
              <a:t>	</a:t>
            </a:r>
            <a:r>
              <a:rPr lang="en-US" sz="24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 </a:t>
            </a:r>
            <a:r>
              <a:rPr lang="en-US" sz="2200" dirty="0"/>
              <a:t>Away from traffic, noise, and disruptions</a:t>
            </a:r>
          </a:p>
          <a:p>
            <a:r>
              <a:rPr lang="en-US" sz="2200" dirty="0"/>
              <a:t>	</a:t>
            </a:r>
            <a:r>
              <a:rPr lang="en-US" sz="24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 </a:t>
            </a:r>
            <a:r>
              <a:rPr lang="en-US" sz="22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Turn off cell phone</a:t>
            </a:r>
            <a:endParaRPr lang="en-US" sz="2200" dirty="0"/>
          </a:p>
          <a:p>
            <a:r>
              <a:rPr lang="en-US" sz="22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a:t>
            </a:r>
          </a:p>
          <a:p>
            <a:r>
              <a:rPr lang="en-US" sz="2200" dirty="0"/>
              <a:t>		</a:t>
            </a:r>
          </a:p>
          <a:p>
            <a:endParaRPr lang="en-US" b="1" dirty="0"/>
          </a:p>
        </p:txBody>
      </p:sp>
    </p:spTree>
    <p:extLst>
      <p:ext uri="{BB962C8B-B14F-4D97-AF65-F5344CB8AC3E}">
        <p14:creationId xmlns:p14="http://schemas.microsoft.com/office/powerpoint/2010/main" val="1272855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6FB3-4924-ED4A-1B5C-8DA0BD4C4F62}"/>
              </a:ext>
            </a:extLst>
          </p:cNvPr>
          <p:cNvSpPr>
            <a:spLocks noGrp="1"/>
          </p:cNvSpPr>
          <p:nvPr>
            <p:ph type="title"/>
          </p:nvPr>
        </p:nvSpPr>
        <p:spPr/>
        <p:txBody>
          <a:bodyPr/>
          <a:lstStyle/>
          <a:p>
            <a:r>
              <a:rPr lang="en-US" dirty="0"/>
              <a:t>Interview Phases</a:t>
            </a:r>
          </a:p>
        </p:txBody>
      </p:sp>
      <p:sp>
        <p:nvSpPr>
          <p:cNvPr id="3" name="Content Placeholder 2">
            <a:extLst>
              <a:ext uri="{FF2B5EF4-FFF2-40B4-BE49-F238E27FC236}">
                <a16:creationId xmlns:a16="http://schemas.microsoft.com/office/drawing/2014/main" id="{9BADBF0C-335C-D1D3-898E-8E2929E38C1B}"/>
              </a:ext>
            </a:extLst>
          </p:cNvPr>
          <p:cNvSpPr>
            <a:spLocks noGrp="1"/>
          </p:cNvSpPr>
          <p:nvPr>
            <p:ph sz="quarter" idx="4"/>
          </p:nvPr>
        </p:nvSpPr>
        <p:spPr>
          <a:xfrm>
            <a:off x="457200" y="1219200"/>
            <a:ext cx="4953000" cy="4906963"/>
          </a:xfrm>
        </p:spPr>
        <p:txBody>
          <a:bodyPr/>
          <a:lstStyle/>
          <a:p>
            <a:r>
              <a:rPr lang="en-US" b="1" dirty="0"/>
              <a:t>Phase 1: Preparation </a:t>
            </a:r>
          </a:p>
          <a:p>
            <a:r>
              <a:rPr lang="en-US" dirty="0"/>
              <a:t>Physical Setting</a:t>
            </a:r>
          </a:p>
          <a:p>
            <a:r>
              <a:rPr lang="en-US" dirty="0"/>
              <a:t>	</a:t>
            </a:r>
            <a:r>
              <a:rPr lang="en-US" sz="18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Interview room should be 	prepared in advance of th</a:t>
            </a:r>
            <a:r>
              <a:rPr lang="en-US" sz="1800" dirty="0"/>
              <a:t>e 	interview</a:t>
            </a:r>
          </a:p>
          <a:p>
            <a:endParaRPr lang="en-US" sz="1800" dirty="0"/>
          </a:p>
          <a:p>
            <a:endParaRPr lang="en-US" sz="1800" dirty="0"/>
          </a:p>
          <a:p>
            <a:r>
              <a:rPr lang="en-US" sz="1800" dirty="0"/>
              <a:t>	</a:t>
            </a:r>
            <a:r>
              <a:rPr lang="en-US" sz="18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a:t>
            </a:r>
            <a:r>
              <a:rPr lang="en-US" sz="1800" dirty="0"/>
              <a:t>Ensure interview does not 	interfere with the youth’s mela 	and that the youth has had a 	recent opportunity to use the 	restroom</a:t>
            </a:r>
            <a:endParaRPr lang="en-US" dirty="0"/>
          </a:p>
        </p:txBody>
      </p:sp>
      <p:pic>
        <p:nvPicPr>
          <p:cNvPr id="6150" name="Picture 6" descr="Tisch Gespräch Essen Unterhaltung Schild Zeichen Symbol">
            <a:extLst>
              <a:ext uri="{FF2B5EF4-FFF2-40B4-BE49-F238E27FC236}">
                <a16:creationId xmlns:a16="http://schemas.microsoft.com/office/drawing/2014/main" id="{928C71D2-0241-6E7F-F4CD-97EE3583D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2860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450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6FB3-4924-ED4A-1B5C-8DA0BD4C4F62}"/>
              </a:ext>
            </a:extLst>
          </p:cNvPr>
          <p:cNvSpPr>
            <a:spLocks noGrp="1"/>
          </p:cNvSpPr>
          <p:nvPr>
            <p:ph type="title"/>
          </p:nvPr>
        </p:nvSpPr>
        <p:spPr/>
        <p:txBody>
          <a:bodyPr/>
          <a:lstStyle/>
          <a:p>
            <a:r>
              <a:rPr lang="en-US" dirty="0"/>
              <a:t>Interview Phases</a:t>
            </a:r>
          </a:p>
        </p:txBody>
      </p:sp>
      <p:sp>
        <p:nvSpPr>
          <p:cNvPr id="3" name="Content Placeholder 2">
            <a:extLst>
              <a:ext uri="{FF2B5EF4-FFF2-40B4-BE49-F238E27FC236}">
                <a16:creationId xmlns:a16="http://schemas.microsoft.com/office/drawing/2014/main" id="{9BADBF0C-335C-D1D3-898E-8E2929E38C1B}"/>
              </a:ext>
            </a:extLst>
          </p:cNvPr>
          <p:cNvSpPr>
            <a:spLocks noGrp="1"/>
          </p:cNvSpPr>
          <p:nvPr>
            <p:ph sz="quarter" idx="4"/>
          </p:nvPr>
        </p:nvSpPr>
        <p:spPr>
          <a:xfrm>
            <a:off x="457200" y="1219200"/>
            <a:ext cx="8686800" cy="4906963"/>
          </a:xfrm>
        </p:spPr>
        <p:txBody>
          <a:bodyPr/>
          <a:lstStyle/>
          <a:p>
            <a:r>
              <a:rPr lang="en-US" sz="2400" b="1" dirty="0"/>
              <a:t>Phase 2: Introduction and Rapport </a:t>
            </a:r>
          </a:p>
          <a:p>
            <a:pPr marL="457200" indent="-457200">
              <a:buFont typeface="Arial" panose="020B0604020202020204" pitchFamily="34" charset="0"/>
              <a:buChar char="•"/>
            </a:pPr>
            <a:r>
              <a:rPr lang="en-US" sz="2400" dirty="0"/>
              <a:t>Introduce yourself and explain your job</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Tell youth about recording (if applicable)</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Appear relaxed, friendly, and interested</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Familiarize yourself with Youth’s verbal skills and cognitive maturity</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Build rapport through open-ended questions</a:t>
            </a:r>
          </a:p>
        </p:txBody>
      </p:sp>
    </p:spTree>
    <p:extLst>
      <p:ext uri="{BB962C8B-B14F-4D97-AF65-F5344CB8AC3E}">
        <p14:creationId xmlns:p14="http://schemas.microsoft.com/office/powerpoint/2010/main" val="3070231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6FB3-4924-ED4A-1B5C-8DA0BD4C4F62}"/>
              </a:ext>
            </a:extLst>
          </p:cNvPr>
          <p:cNvSpPr>
            <a:spLocks noGrp="1"/>
          </p:cNvSpPr>
          <p:nvPr>
            <p:ph type="title"/>
          </p:nvPr>
        </p:nvSpPr>
        <p:spPr/>
        <p:txBody>
          <a:bodyPr/>
          <a:lstStyle/>
          <a:p>
            <a:r>
              <a:rPr lang="en-US" dirty="0"/>
              <a:t>Interview Phases</a:t>
            </a:r>
          </a:p>
        </p:txBody>
      </p:sp>
      <p:sp>
        <p:nvSpPr>
          <p:cNvPr id="3" name="Content Placeholder 2">
            <a:extLst>
              <a:ext uri="{FF2B5EF4-FFF2-40B4-BE49-F238E27FC236}">
                <a16:creationId xmlns:a16="http://schemas.microsoft.com/office/drawing/2014/main" id="{9BADBF0C-335C-D1D3-898E-8E2929E38C1B}"/>
              </a:ext>
            </a:extLst>
          </p:cNvPr>
          <p:cNvSpPr>
            <a:spLocks noGrp="1"/>
          </p:cNvSpPr>
          <p:nvPr>
            <p:ph sz="quarter" idx="4"/>
          </p:nvPr>
        </p:nvSpPr>
        <p:spPr>
          <a:xfrm>
            <a:off x="457200" y="1219200"/>
            <a:ext cx="8686800" cy="4906963"/>
          </a:xfrm>
        </p:spPr>
        <p:txBody>
          <a:bodyPr/>
          <a:lstStyle/>
          <a:p>
            <a:r>
              <a:rPr lang="en-US" sz="2400" b="1" dirty="0"/>
              <a:t>Phase 3: Establish the Ground Rules</a:t>
            </a:r>
          </a:p>
          <a:p>
            <a:pPr marL="457200" indent="-457200">
              <a:buFont typeface="Arial" panose="020B0604020202020204" pitchFamily="34" charset="0"/>
              <a:buChar char="•"/>
            </a:pPr>
            <a:r>
              <a:rPr lang="en-US" sz="2400" dirty="0"/>
              <a:t>Don’t guess at answers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Ask youth to tell you if they don’t understand something</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Give youth permission to correct you if you make a mistake</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Tell the truth</a:t>
            </a:r>
          </a:p>
        </p:txBody>
      </p:sp>
    </p:spTree>
    <p:extLst>
      <p:ext uri="{BB962C8B-B14F-4D97-AF65-F5344CB8AC3E}">
        <p14:creationId xmlns:p14="http://schemas.microsoft.com/office/powerpoint/2010/main" val="963971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457200" y="80963"/>
            <a:ext cx="8229600" cy="889000"/>
          </a:xfrm>
        </p:spPr>
        <p:txBody>
          <a:bodyPr rIns="116994"/>
          <a:lstStyle/>
          <a:p>
            <a:pPr marL="57150"/>
            <a:r>
              <a:rPr lang="en-US" dirty="0"/>
              <a:t>Sex Is Complex</a:t>
            </a:r>
          </a:p>
        </p:txBody>
      </p:sp>
      <p:pic>
        <p:nvPicPr>
          <p:cNvPr id="1536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600" y="1589088"/>
            <a:ext cx="3875088"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15364" name="Rectangle 6"/>
          <p:cNvSpPr>
            <a:spLocks/>
          </p:cNvSpPr>
          <p:nvPr/>
        </p:nvSpPr>
        <p:spPr bwMode="auto">
          <a:xfrm>
            <a:off x="784225" y="1589088"/>
            <a:ext cx="1154113"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algn="ctr" defTabSz="642938"/>
            <a:r>
              <a:rPr lang="en-US" sz="2500" b="1" dirty="0">
                <a:solidFill>
                  <a:srgbClr val="CD6209"/>
                </a:solidFill>
                <a:latin typeface="Verdana" pitchFamily="34" charset="0"/>
                <a:ea typeface="Verdana" pitchFamily="34" charset="0"/>
                <a:cs typeface="Verdana" pitchFamily="34" charset="0"/>
                <a:sym typeface="Palatino" pitchFamily="18" charset="0"/>
              </a:rPr>
              <a:t>Views</a:t>
            </a:r>
          </a:p>
        </p:txBody>
      </p:sp>
      <p:sp>
        <p:nvSpPr>
          <p:cNvPr id="15365" name="Rectangle 8"/>
          <p:cNvSpPr>
            <a:spLocks/>
          </p:cNvSpPr>
          <p:nvPr/>
        </p:nvSpPr>
        <p:spPr bwMode="auto">
          <a:xfrm>
            <a:off x="6875463" y="1589088"/>
            <a:ext cx="2071687"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algn="ctr" defTabSz="642938"/>
            <a:r>
              <a:rPr lang="en-US" sz="2500" b="1" dirty="0">
                <a:solidFill>
                  <a:srgbClr val="CD6209"/>
                </a:solidFill>
                <a:latin typeface="Verdana" pitchFamily="34" charset="0"/>
                <a:ea typeface="Verdana" pitchFamily="34" charset="0"/>
                <a:cs typeface="Verdana" pitchFamily="34" charset="0"/>
                <a:sym typeface="Palatino" pitchFamily="18" charset="0"/>
              </a:rPr>
              <a:t>Upbringing</a:t>
            </a:r>
          </a:p>
        </p:txBody>
      </p:sp>
      <p:sp>
        <p:nvSpPr>
          <p:cNvPr id="15366" name="Rectangle 9"/>
          <p:cNvSpPr>
            <a:spLocks/>
          </p:cNvSpPr>
          <p:nvPr/>
        </p:nvSpPr>
        <p:spPr bwMode="auto">
          <a:xfrm>
            <a:off x="265113" y="2257425"/>
            <a:ext cx="14081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algn="ctr" defTabSz="642938"/>
            <a:r>
              <a:rPr lang="en-US" sz="2500" b="1" dirty="0">
                <a:solidFill>
                  <a:srgbClr val="CD6209"/>
                </a:solidFill>
                <a:latin typeface="Verdana" pitchFamily="34" charset="0"/>
                <a:ea typeface="Verdana" pitchFamily="34" charset="0"/>
                <a:cs typeface="Verdana" pitchFamily="34" charset="0"/>
                <a:sym typeface="Palatino" pitchFamily="18" charset="0"/>
              </a:rPr>
              <a:t>Belief</a:t>
            </a:r>
            <a:r>
              <a:rPr lang="en-US" sz="1700" b="1" dirty="0">
                <a:solidFill>
                  <a:srgbClr val="CD6209"/>
                </a:solidFill>
                <a:latin typeface="Verdana" pitchFamily="34" charset="0"/>
                <a:ea typeface="Verdana" pitchFamily="34" charset="0"/>
                <a:cs typeface="Verdana" pitchFamily="34" charset="0"/>
                <a:sym typeface="Palatino" pitchFamily="18" charset="0"/>
              </a:rPr>
              <a:t> </a:t>
            </a:r>
          </a:p>
          <a:p>
            <a:pPr marL="39688" algn="ctr" defTabSz="642938"/>
            <a:r>
              <a:rPr lang="en-US" sz="2500" b="1" dirty="0">
                <a:solidFill>
                  <a:srgbClr val="CD6209"/>
                </a:solidFill>
                <a:latin typeface="Verdana" pitchFamily="34" charset="0"/>
                <a:ea typeface="Verdana" pitchFamily="34" charset="0"/>
                <a:cs typeface="Verdana" pitchFamily="34" charset="0"/>
                <a:sym typeface="Palatino" pitchFamily="18" charset="0"/>
              </a:rPr>
              <a:t>System</a:t>
            </a:r>
          </a:p>
        </p:txBody>
      </p:sp>
      <p:sp>
        <p:nvSpPr>
          <p:cNvPr id="15367" name="Rectangle 11"/>
          <p:cNvSpPr>
            <a:spLocks/>
          </p:cNvSpPr>
          <p:nvPr/>
        </p:nvSpPr>
        <p:spPr bwMode="auto">
          <a:xfrm>
            <a:off x="7234238" y="2641600"/>
            <a:ext cx="16065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p>
            <a:pPr marL="39688" algn="ctr" defTabSz="642938"/>
            <a:r>
              <a:rPr lang="en-US" sz="2500" b="1" dirty="0">
                <a:solidFill>
                  <a:srgbClr val="CD6209"/>
                </a:solidFill>
                <a:latin typeface="Verdana" pitchFamily="34" charset="0"/>
                <a:ea typeface="Verdana" pitchFamily="34" charset="0"/>
                <a:cs typeface="Verdana" pitchFamily="34" charset="0"/>
                <a:sym typeface="Palatino" pitchFamily="18" charset="0"/>
              </a:rPr>
              <a:t>Lifestyle</a:t>
            </a:r>
          </a:p>
        </p:txBody>
      </p:sp>
      <p:sp>
        <p:nvSpPr>
          <p:cNvPr id="15368" name="Rectangle 12"/>
          <p:cNvSpPr>
            <a:spLocks/>
          </p:cNvSpPr>
          <p:nvPr/>
        </p:nvSpPr>
        <p:spPr bwMode="auto">
          <a:xfrm>
            <a:off x="265113" y="3540125"/>
            <a:ext cx="17256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algn="ctr" defTabSz="642938"/>
            <a:r>
              <a:rPr lang="en-US" sz="2500" b="1" dirty="0">
                <a:solidFill>
                  <a:srgbClr val="CD6209"/>
                </a:solidFill>
                <a:latin typeface="Verdana" pitchFamily="34" charset="0"/>
                <a:ea typeface="Verdana" pitchFamily="34" charset="0"/>
                <a:cs typeface="Verdana" pitchFamily="34" charset="0"/>
                <a:sym typeface="Palatino" pitchFamily="18" charset="0"/>
              </a:rPr>
              <a:t>Personal</a:t>
            </a:r>
            <a:r>
              <a:rPr lang="en-US" sz="1700" b="1" dirty="0">
                <a:solidFill>
                  <a:srgbClr val="CD6209"/>
                </a:solidFill>
                <a:latin typeface="Verdana" pitchFamily="34" charset="0"/>
                <a:ea typeface="Verdana" pitchFamily="34" charset="0"/>
                <a:cs typeface="Verdana" pitchFamily="34" charset="0"/>
                <a:sym typeface="Palatino" pitchFamily="18" charset="0"/>
              </a:rPr>
              <a:t> </a:t>
            </a:r>
          </a:p>
          <a:p>
            <a:pPr marL="39688" algn="ctr" defTabSz="642938"/>
            <a:r>
              <a:rPr lang="en-US" sz="2500" b="1" dirty="0">
                <a:solidFill>
                  <a:srgbClr val="CD6209"/>
                </a:solidFill>
                <a:latin typeface="Verdana" pitchFamily="34" charset="0"/>
                <a:ea typeface="Verdana" pitchFamily="34" charset="0"/>
                <a:cs typeface="Verdana" pitchFamily="34" charset="0"/>
                <a:sym typeface="Palatino" pitchFamily="18" charset="0"/>
              </a:rPr>
              <a:t>Values</a:t>
            </a:r>
          </a:p>
        </p:txBody>
      </p:sp>
      <p:sp>
        <p:nvSpPr>
          <p:cNvPr id="15369" name="Rectangle 14"/>
          <p:cNvSpPr>
            <a:spLocks/>
          </p:cNvSpPr>
          <p:nvPr/>
        </p:nvSpPr>
        <p:spPr bwMode="auto">
          <a:xfrm>
            <a:off x="7161213" y="3505200"/>
            <a:ext cx="1751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algn="ctr" defTabSz="642938"/>
            <a:endParaRPr lang="en-US" sz="1300" b="1" dirty="0">
              <a:solidFill>
                <a:srgbClr val="CD6209"/>
              </a:solidFill>
              <a:latin typeface="Verdana" pitchFamily="34" charset="0"/>
              <a:ea typeface="Verdana" pitchFamily="34" charset="0"/>
              <a:cs typeface="Verdana" pitchFamily="34" charset="0"/>
              <a:sym typeface="Palatino" pitchFamily="18" charset="0"/>
            </a:endParaRPr>
          </a:p>
          <a:p>
            <a:pPr marL="39688" algn="ctr" defTabSz="642938"/>
            <a:r>
              <a:rPr lang="en-US" sz="2500" b="1" dirty="0">
                <a:solidFill>
                  <a:srgbClr val="CD6209"/>
                </a:solidFill>
                <a:latin typeface="Verdana" pitchFamily="34" charset="0"/>
                <a:ea typeface="Verdana" pitchFamily="34" charset="0"/>
                <a:cs typeface="Verdana" pitchFamily="34" charset="0"/>
                <a:sym typeface="Palatino" pitchFamily="18" charset="0"/>
              </a:rPr>
              <a:t>Exposure</a:t>
            </a:r>
          </a:p>
        </p:txBody>
      </p:sp>
      <p:sp>
        <p:nvSpPr>
          <p:cNvPr id="15370" name="Rectangle 15"/>
          <p:cNvSpPr>
            <a:spLocks/>
          </p:cNvSpPr>
          <p:nvPr/>
        </p:nvSpPr>
        <p:spPr bwMode="auto">
          <a:xfrm>
            <a:off x="817563" y="4568825"/>
            <a:ext cx="13954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algn="ctr" defTabSz="642938"/>
            <a:endParaRPr lang="en-US" sz="1300" b="1" dirty="0">
              <a:solidFill>
                <a:srgbClr val="CD6209"/>
              </a:solidFill>
              <a:latin typeface="Verdana" pitchFamily="34" charset="0"/>
              <a:ea typeface="Verdana" pitchFamily="34" charset="0"/>
              <a:cs typeface="Verdana" pitchFamily="34" charset="0"/>
              <a:sym typeface="Palatino" pitchFamily="18" charset="0"/>
            </a:endParaRPr>
          </a:p>
          <a:p>
            <a:pPr marL="39688" algn="ctr" defTabSz="642938"/>
            <a:r>
              <a:rPr lang="en-US" sz="2500" b="1" dirty="0">
                <a:solidFill>
                  <a:srgbClr val="CD6209"/>
                </a:solidFill>
                <a:latin typeface="Verdana" pitchFamily="34" charset="0"/>
                <a:ea typeface="Verdana" pitchFamily="34" charset="0"/>
                <a:cs typeface="Verdana" pitchFamily="34" charset="0"/>
                <a:sym typeface="Palatino" pitchFamily="18" charset="0"/>
              </a:rPr>
              <a:t>Culture</a:t>
            </a:r>
          </a:p>
        </p:txBody>
      </p:sp>
      <p:sp>
        <p:nvSpPr>
          <p:cNvPr id="15371" name="Rectangle 16"/>
          <p:cNvSpPr>
            <a:spLocks/>
          </p:cNvSpPr>
          <p:nvPr/>
        </p:nvSpPr>
        <p:spPr bwMode="auto">
          <a:xfrm>
            <a:off x="6781800" y="4768850"/>
            <a:ext cx="1922463"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algn="ctr" defTabSz="642938"/>
            <a:r>
              <a:rPr lang="en-US" sz="2500" b="1" dirty="0">
                <a:solidFill>
                  <a:srgbClr val="CD6209"/>
                </a:solidFill>
                <a:latin typeface="Verdana" pitchFamily="34" charset="0"/>
                <a:ea typeface="Verdana" pitchFamily="34" charset="0"/>
                <a:cs typeface="Verdana" pitchFamily="34" charset="0"/>
                <a:sym typeface="Palatino" pitchFamily="18" charset="0"/>
              </a:rPr>
              <a:t>Automatic</a:t>
            </a:r>
          </a:p>
        </p:txBody>
      </p:sp>
    </p:spTree>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6FB3-4924-ED4A-1B5C-8DA0BD4C4F62}"/>
              </a:ext>
            </a:extLst>
          </p:cNvPr>
          <p:cNvSpPr>
            <a:spLocks noGrp="1"/>
          </p:cNvSpPr>
          <p:nvPr>
            <p:ph type="title"/>
          </p:nvPr>
        </p:nvSpPr>
        <p:spPr/>
        <p:txBody>
          <a:bodyPr/>
          <a:lstStyle/>
          <a:p>
            <a:r>
              <a:rPr lang="en-US" dirty="0"/>
              <a:t>Interview Phases</a:t>
            </a:r>
          </a:p>
        </p:txBody>
      </p:sp>
      <p:sp>
        <p:nvSpPr>
          <p:cNvPr id="3" name="Content Placeholder 2">
            <a:extLst>
              <a:ext uri="{FF2B5EF4-FFF2-40B4-BE49-F238E27FC236}">
                <a16:creationId xmlns:a16="http://schemas.microsoft.com/office/drawing/2014/main" id="{9BADBF0C-335C-D1D3-898E-8E2929E38C1B}"/>
              </a:ext>
            </a:extLst>
          </p:cNvPr>
          <p:cNvSpPr>
            <a:spLocks noGrp="1"/>
          </p:cNvSpPr>
          <p:nvPr>
            <p:ph sz="quarter" idx="4"/>
          </p:nvPr>
        </p:nvSpPr>
        <p:spPr>
          <a:xfrm>
            <a:off x="457200" y="1219200"/>
            <a:ext cx="8686800" cy="4906963"/>
          </a:xfrm>
        </p:spPr>
        <p:txBody>
          <a:bodyPr/>
          <a:lstStyle/>
          <a:p>
            <a:r>
              <a:rPr lang="en-US" sz="2400" b="1" dirty="0"/>
              <a:t>Phase 4: Conduct a Practice Interview</a:t>
            </a:r>
          </a:p>
          <a:p>
            <a:pPr marL="457200" indent="-457200">
              <a:buFont typeface="Arial" panose="020B0604020202020204" pitchFamily="34" charset="0"/>
              <a:buChar char="•"/>
            </a:pPr>
            <a:r>
              <a:rPr lang="en-US" sz="2400" dirty="0"/>
              <a:t>Only when interviewing younger youth</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Four general principles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Invite youth to be informative with comments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Encourage youth to talk with head nods and active listening</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Reinforce ground rules</a:t>
            </a:r>
          </a:p>
        </p:txBody>
      </p:sp>
    </p:spTree>
    <p:extLst>
      <p:ext uri="{BB962C8B-B14F-4D97-AF65-F5344CB8AC3E}">
        <p14:creationId xmlns:p14="http://schemas.microsoft.com/office/powerpoint/2010/main" val="3343897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6FB3-4924-ED4A-1B5C-8DA0BD4C4F62}"/>
              </a:ext>
            </a:extLst>
          </p:cNvPr>
          <p:cNvSpPr>
            <a:spLocks noGrp="1"/>
          </p:cNvSpPr>
          <p:nvPr>
            <p:ph type="title"/>
          </p:nvPr>
        </p:nvSpPr>
        <p:spPr/>
        <p:txBody>
          <a:bodyPr/>
          <a:lstStyle/>
          <a:p>
            <a:r>
              <a:rPr lang="en-US" dirty="0"/>
              <a:t>Interview Phases</a:t>
            </a:r>
          </a:p>
        </p:txBody>
      </p:sp>
      <p:sp>
        <p:nvSpPr>
          <p:cNvPr id="3" name="Content Placeholder 2">
            <a:extLst>
              <a:ext uri="{FF2B5EF4-FFF2-40B4-BE49-F238E27FC236}">
                <a16:creationId xmlns:a16="http://schemas.microsoft.com/office/drawing/2014/main" id="{9BADBF0C-335C-D1D3-898E-8E2929E38C1B}"/>
              </a:ext>
            </a:extLst>
          </p:cNvPr>
          <p:cNvSpPr>
            <a:spLocks noGrp="1"/>
          </p:cNvSpPr>
          <p:nvPr>
            <p:ph sz="quarter" idx="4"/>
          </p:nvPr>
        </p:nvSpPr>
        <p:spPr>
          <a:xfrm>
            <a:off x="457200" y="1219200"/>
            <a:ext cx="8686800" cy="4906963"/>
          </a:xfrm>
        </p:spPr>
        <p:txBody>
          <a:bodyPr/>
          <a:lstStyle/>
          <a:p>
            <a:r>
              <a:rPr lang="en-US" sz="2400" b="1" dirty="0"/>
              <a:t>Phase 5: Elicit a Free Narrative</a:t>
            </a:r>
          </a:p>
          <a:p>
            <a:pPr marL="457200" indent="-457200">
              <a:buFont typeface="Arial" panose="020B0604020202020204" pitchFamily="34" charset="0"/>
              <a:buChar char="•"/>
            </a:pPr>
            <a:r>
              <a:rPr lang="en-US" sz="2400" dirty="0"/>
              <a:t>Raising the Topic</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Start with the least suggestive prompt that avoids mention of abuse or particular individuals</a:t>
            </a:r>
          </a:p>
          <a:p>
            <a:endParaRPr lang="en-US" sz="2400" dirty="0"/>
          </a:p>
          <a:p>
            <a:pPr marL="457200" indent="-457200">
              <a:buFont typeface="Arial" panose="020B0604020202020204" pitchFamily="34" charset="0"/>
              <a:buChar char="•"/>
            </a:pPr>
            <a:r>
              <a:rPr lang="en-US" sz="2400" dirty="0"/>
              <a:t>If this doesn't work, be more specific—but avoid mentioning specific behavior or projecting adult interpretation onto the allegation</a:t>
            </a:r>
          </a:p>
        </p:txBody>
      </p:sp>
    </p:spTree>
    <p:extLst>
      <p:ext uri="{BB962C8B-B14F-4D97-AF65-F5344CB8AC3E}">
        <p14:creationId xmlns:p14="http://schemas.microsoft.com/office/powerpoint/2010/main" val="2521868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6FB3-4924-ED4A-1B5C-8DA0BD4C4F62}"/>
              </a:ext>
            </a:extLst>
          </p:cNvPr>
          <p:cNvSpPr>
            <a:spLocks noGrp="1"/>
          </p:cNvSpPr>
          <p:nvPr>
            <p:ph type="title"/>
          </p:nvPr>
        </p:nvSpPr>
        <p:spPr/>
        <p:txBody>
          <a:bodyPr/>
          <a:lstStyle/>
          <a:p>
            <a:r>
              <a:rPr lang="en-US" dirty="0"/>
              <a:t>Interview Phases</a:t>
            </a:r>
          </a:p>
        </p:txBody>
      </p:sp>
      <p:sp>
        <p:nvSpPr>
          <p:cNvPr id="3" name="Content Placeholder 2">
            <a:extLst>
              <a:ext uri="{FF2B5EF4-FFF2-40B4-BE49-F238E27FC236}">
                <a16:creationId xmlns:a16="http://schemas.microsoft.com/office/drawing/2014/main" id="{9BADBF0C-335C-D1D3-898E-8E2929E38C1B}"/>
              </a:ext>
            </a:extLst>
          </p:cNvPr>
          <p:cNvSpPr>
            <a:spLocks noGrp="1"/>
          </p:cNvSpPr>
          <p:nvPr>
            <p:ph sz="quarter" idx="4"/>
          </p:nvPr>
        </p:nvSpPr>
        <p:spPr>
          <a:xfrm>
            <a:off x="457200" y="1219200"/>
            <a:ext cx="8686800" cy="4906963"/>
          </a:xfrm>
        </p:spPr>
        <p:txBody>
          <a:bodyPr/>
          <a:lstStyle/>
          <a:p>
            <a:r>
              <a:rPr lang="en-US" sz="2400" b="1" dirty="0"/>
              <a:t>Phase 5: Elicit a Free Narrative</a:t>
            </a:r>
          </a:p>
          <a:p>
            <a:pPr marL="457200" indent="-457200">
              <a:buFont typeface="Arial" panose="020B0604020202020204" pitchFamily="34" charset="0"/>
              <a:buChar char="•"/>
            </a:pPr>
            <a:r>
              <a:rPr lang="en-US" sz="2400" dirty="0"/>
              <a:t>Ask youth to provide a narrative description of the event</a:t>
            </a:r>
          </a:p>
          <a:p>
            <a:r>
              <a:rPr lang="en-US" sz="2400" dirty="0"/>
              <a:t>	- Research shows children's responses to 	open-ended prompts are longer and more 	detailed than responses to focused questions</a:t>
            </a:r>
          </a:p>
          <a:p>
            <a:r>
              <a:rPr lang="en-US" sz="2400" dirty="0"/>
              <a:t>	- Don't feel the need to prompt—silence is a 	powerful tool</a:t>
            </a:r>
          </a:p>
          <a:p>
            <a:r>
              <a:rPr lang="en-US" sz="2400" dirty="0"/>
              <a:t>	- Don't interrupt to ask questions—revisit the 	question later in the interview </a:t>
            </a:r>
          </a:p>
        </p:txBody>
      </p:sp>
    </p:spTree>
    <p:extLst>
      <p:ext uri="{BB962C8B-B14F-4D97-AF65-F5344CB8AC3E}">
        <p14:creationId xmlns:p14="http://schemas.microsoft.com/office/powerpoint/2010/main" val="1509135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6FB3-4924-ED4A-1B5C-8DA0BD4C4F62}"/>
              </a:ext>
            </a:extLst>
          </p:cNvPr>
          <p:cNvSpPr>
            <a:spLocks noGrp="1"/>
          </p:cNvSpPr>
          <p:nvPr>
            <p:ph type="title"/>
          </p:nvPr>
        </p:nvSpPr>
        <p:spPr/>
        <p:txBody>
          <a:bodyPr/>
          <a:lstStyle/>
          <a:p>
            <a:r>
              <a:rPr lang="en-US" dirty="0"/>
              <a:t>Interview Phases</a:t>
            </a:r>
          </a:p>
        </p:txBody>
      </p:sp>
      <p:sp>
        <p:nvSpPr>
          <p:cNvPr id="3" name="Content Placeholder 2">
            <a:extLst>
              <a:ext uri="{FF2B5EF4-FFF2-40B4-BE49-F238E27FC236}">
                <a16:creationId xmlns:a16="http://schemas.microsoft.com/office/drawing/2014/main" id="{9BADBF0C-335C-D1D3-898E-8E2929E38C1B}"/>
              </a:ext>
            </a:extLst>
          </p:cNvPr>
          <p:cNvSpPr>
            <a:spLocks noGrp="1"/>
          </p:cNvSpPr>
          <p:nvPr>
            <p:ph sz="quarter" idx="4"/>
          </p:nvPr>
        </p:nvSpPr>
        <p:spPr>
          <a:xfrm>
            <a:off x="457200" y="1219200"/>
            <a:ext cx="8686800" cy="888835"/>
          </a:xfrm>
        </p:spPr>
        <p:txBody>
          <a:bodyPr/>
          <a:lstStyle/>
          <a:p>
            <a:r>
              <a:rPr lang="en-US" sz="2400" b="1" dirty="0"/>
              <a:t>Phase 5: Elicit a Free Narrative</a:t>
            </a:r>
          </a:p>
        </p:txBody>
      </p:sp>
      <p:pic>
        <p:nvPicPr>
          <p:cNvPr id="7170" name="Picture 2" descr="Two stick figures communicate by talking into tin cans attached by a string.">
            <a:extLst>
              <a:ext uri="{FF2B5EF4-FFF2-40B4-BE49-F238E27FC236}">
                <a16:creationId xmlns:a16="http://schemas.microsoft.com/office/drawing/2014/main" id="{2C466971-22CB-5F07-165C-80E57EE9C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98168"/>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6E608DD8-EF7B-B9CB-875B-096AC3AAA5E6}"/>
              </a:ext>
            </a:extLst>
          </p:cNvPr>
          <p:cNvSpPr txBox="1">
            <a:spLocks/>
          </p:cNvSpPr>
          <p:nvPr/>
        </p:nvSpPr>
        <p:spPr bwMode="auto">
          <a:xfrm>
            <a:off x="3962400" y="1752600"/>
            <a:ext cx="5181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fontAlgn="base">
              <a:lnSpc>
                <a:spcPct val="100000"/>
              </a:lnSpc>
              <a:spcBef>
                <a:spcPts val="0"/>
              </a:spcBef>
              <a:spcAft>
                <a:spcPts val="0"/>
              </a:spcAft>
              <a:buFontTx/>
              <a:buNone/>
              <a:defRPr sz="2800" kern="1200">
                <a:solidFill>
                  <a:srgbClr val="5F574F"/>
                </a:solidFill>
                <a:latin typeface="Verdana" pitchFamily="34" charset="0"/>
                <a:ea typeface="Verdana" pitchFamily="34" charset="0"/>
                <a:cs typeface="Verdana" pitchFamily="34" charset="0"/>
              </a:defRPr>
            </a:lvl1pPr>
            <a:lvl2pPr marL="742950" indent="-285750" algn="l" rtl="0" fontAlgn="base">
              <a:lnSpc>
                <a:spcPct val="100000"/>
              </a:lnSpc>
              <a:spcBef>
                <a:spcPts val="0"/>
              </a:spcBef>
              <a:spcAft>
                <a:spcPts val="0"/>
              </a:spcAft>
              <a:buFont typeface="Arial" pitchFamily="34" charset="0"/>
              <a:buChar char="–"/>
              <a:defRPr sz="2800" kern="1200">
                <a:solidFill>
                  <a:srgbClr val="5F574F"/>
                </a:solidFill>
                <a:latin typeface="Verdana" pitchFamily="34" charset="0"/>
                <a:ea typeface="Verdana" pitchFamily="34" charset="0"/>
                <a:cs typeface="Verdana" pitchFamily="34" charset="0"/>
              </a:defRPr>
            </a:lvl2pPr>
            <a:lvl3pPr marL="914400" indent="-457200" algn="l" rtl="0" fontAlgn="base">
              <a:lnSpc>
                <a:spcPct val="100000"/>
              </a:lnSpc>
              <a:spcBef>
                <a:spcPts val="0"/>
              </a:spcBef>
              <a:spcAft>
                <a:spcPts val="0"/>
              </a:spcAft>
              <a:buFont typeface="Arial" pitchFamily="34" charset="0"/>
              <a:buChar char="•"/>
              <a:defRPr sz="2800" kern="1200">
                <a:solidFill>
                  <a:srgbClr val="5F574F"/>
                </a:solidFill>
                <a:latin typeface="Verdana" pitchFamily="34" charset="0"/>
                <a:ea typeface="Verdana" pitchFamily="34" charset="0"/>
                <a:cs typeface="Verdana" pitchFamily="34" charset="0"/>
              </a:defRPr>
            </a:lvl3pPr>
            <a:lvl4pPr marL="1371600" indent="-457200" algn="l" rtl="0" fontAlgn="base">
              <a:lnSpc>
                <a:spcPct val="100000"/>
              </a:lnSpc>
              <a:spcBef>
                <a:spcPts val="0"/>
              </a:spcBef>
              <a:spcAft>
                <a:spcPts val="0"/>
              </a:spcAft>
              <a:buFont typeface="Arial" pitchFamily="34" charset="0"/>
              <a:buChar char="–"/>
              <a:defRPr sz="2800" kern="1200">
                <a:solidFill>
                  <a:srgbClr val="5F574F"/>
                </a:solidFill>
                <a:latin typeface="Verdana" pitchFamily="34" charset="0"/>
                <a:ea typeface="Verdana" pitchFamily="34" charset="0"/>
                <a:cs typeface="Verdana" pitchFamily="34" charset="0"/>
              </a:defRPr>
            </a:lvl4pPr>
            <a:lvl5pPr marL="2057400" indent="-228600" algn="l" rtl="0" fontAlgn="base">
              <a:lnSpc>
                <a:spcPct val="100000"/>
              </a:lnSpc>
              <a:spcBef>
                <a:spcPts val="0"/>
              </a:spcBef>
              <a:spcAft>
                <a:spcPts val="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sz="2400" dirty="0"/>
              <a:t>Ask youth to repeat comment if you have trouble hearing them</a:t>
            </a:r>
          </a:p>
          <a:p>
            <a:r>
              <a:rPr lang="en-US" sz="2400" b="1" dirty="0"/>
              <a:t>	</a:t>
            </a:r>
            <a:r>
              <a:rPr lang="en-US" sz="24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  Do not try to guess 	what they said</a:t>
            </a:r>
          </a:p>
          <a:p>
            <a:r>
              <a:rPr lang="en-US" sz="24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 </a:t>
            </a:r>
            <a:r>
              <a:rPr lang="en-US" sz="2400" dirty="0"/>
              <a:t>Be tolerant of pauses in the conversation</a:t>
            </a:r>
          </a:p>
          <a:p>
            <a:r>
              <a:rPr lang="en-US" sz="2400" b="1" dirty="0"/>
              <a:t>	</a:t>
            </a:r>
            <a:r>
              <a:rPr lang="en-US" sz="24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 Appropriate to look 	away to give youth time 	to continue</a:t>
            </a:r>
            <a:endParaRPr lang="en-US" sz="2400" b="1" dirty="0"/>
          </a:p>
        </p:txBody>
      </p:sp>
    </p:spTree>
    <p:extLst>
      <p:ext uri="{BB962C8B-B14F-4D97-AF65-F5344CB8AC3E}">
        <p14:creationId xmlns:p14="http://schemas.microsoft.com/office/powerpoint/2010/main" val="13939029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CC226-8B22-A08A-78D0-90B98576018B}"/>
              </a:ext>
            </a:extLst>
          </p:cNvPr>
          <p:cNvSpPr>
            <a:spLocks noGrp="1"/>
          </p:cNvSpPr>
          <p:nvPr>
            <p:ph type="title"/>
          </p:nvPr>
        </p:nvSpPr>
        <p:spPr/>
        <p:txBody>
          <a:bodyPr/>
          <a:lstStyle/>
          <a:p>
            <a:r>
              <a:rPr lang="en-US" dirty="0"/>
              <a:t>Interview Phases</a:t>
            </a:r>
          </a:p>
        </p:txBody>
      </p:sp>
      <p:sp>
        <p:nvSpPr>
          <p:cNvPr id="3" name="Content Placeholder 2">
            <a:extLst>
              <a:ext uri="{FF2B5EF4-FFF2-40B4-BE49-F238E27FC236}">
                <a16:creationId xmlns:a16="http://schemas.microsoft.com/office/drawing/2014/main" id="{3995EBE6-7B31-01AF-9395-CA385E48F740}"/>
              </a:ext>
            </a:extLst>
          </p:cNvPr>
          <p:cNvSpPr>
            <a:spLocks noGrp="1"/>
          </p:cNvSpPr>
          <p:nvPr>
            <p:ph sz="quarter" idx="4"/>
          </p:nvPr>
        </p:nvSpPr>
        <p:spPr/>
        <p:txBody>
          <a:bodyPr/>
          <a:lstStyle/>
          <a:p>
            <a:r>
              <a:rPr lang="en-US" b="1" dirty="0"/>
              <a:t>Phase 6: Question and Clarify</a:t>
            </a:r>
          </a:p>
          <a:p>
            <a:r>
              <a:rPr lang="en-US" sz="2000" dirty="0"/>
              <a:t>• Avoid jumping between topics </a:t>
            </a:r>
          </a:p>
          <a:p>
            <a:r>
              <a:rPr lang="en-US" sz="2000" dirty="0"/>
              <a:t>• Clarifying </a:t>
            </a:r>
          </a:p>
          <a:p>
            <a:r>
              <a:rPr lang="en-US" sz="2000" dirty="0"/>
              <a:t>	</a:t>
            </a:r>
            <a:r>
              <a:rPr lang="en-US" sz="18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 </a:t>
            </a:r>
            <a:r>
              <a:rPr lang="en-US" sz="2000" dirty="0"/>
              <a:t> Description of events </a:t>
            </a:r>
          </a:p>
          <a:p>
            <a:r>
              <a:rPr lang="en-US" sz="2000" dirty="0"/>
              <a:t>	</a:t>
            </a:r>
            <a:r>
              <a:rPr lang="en-US" sz="18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 </a:t>
            </a:r>
            <a:r>
              <a:rPr lang="en-US" sz="2000" dirty="0"/>
              <a:t> Identity of perpetrators </a:t>
            </a:r>
          </a:p>
          <a:p>
            <a:r>
              <a:rPr lang="en-US" sz="2000" dirty="0"/>
              <a:t>	</a:t>
            </a:r>
            <a:r>
              <a:rPr lang="en-US" sz="18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 </a:t>
            </a:r>
            <a:r>
              <a:rPr lang="en-US" sz="2000" dirty="0"/>
              <a:t>Whether allegations involve single or multiple events 	</a:t>
            </a:r>
            <a:r>
              <a:rPr lang="en-US" sz="18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 </a:t>
            </a:r>
            <a:r>
              <a:rPr lang="en-US" sz="2000" dirty="0"/>
              <a:t> Presence and identities of witnesses </a:t>
            </a:r>
          </a:p>
          <a:p>
            <a:r>
              <a:rPr lang="en-US" sz="2000" dirty="0"/>
              <a:t>	</a:t>
            </a:r>
            <a:r>
              <a:rPr lang="en-US" sz="18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 </a:t>
            </a:r>
            <a:r>
              <a:rPr lang="en-US" sz="2000" dirty="0"/>
              <a:t> Whether similar events have happened to other 	youth 	</a:t>
            </a:r>
          </a:p>
          <a:p>
            <a:r>
              <a:rPr lang="en-US" sz="2000" dirty="0"/>
              <a:t>	</a:t>
            </a:r>
            <a:r>
              <a:rPr lang="en-US" sz="18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 </a:t>
            </a:r>
            <a:r>
              <a:rPr lang="en-US" sz="2000" dirty="0"/>
              <a:t> Whether the youth told anyone about the event(s) </a:t>
            </a:r>
          </a:p>
          <a:p>
            <a:r>
              <a:rPr lang="en-US" sz="2000" dirty="0"/>
              <a:t>	</a:t>
            </a:r>
            <a:r>
              <a:rPr lang="en-US" sz="18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 </a:t>
            </a:r>
            <a:r>
              <a:rPr lang="en-US" sz="2000" dirty="0"/>
              <a:t> The time frame and location/venue PREA </a:t>
            </a:r>
          </a:p>
          <a:p>
            <a:r>
              <a:rPr lang="en-US" sz="2000" dirty="0"/>
              <a:t>	</a:t>
            </a:r>
            <a:r>
              <a:rPr lang="en-US" sz="1800" kern="1200" dirty="0">
                <a:solidFill>
                  <a:srgbClr val="5F574F"/>
                </a:solidFill>
                <a:effectLst/>
                <a:latin typeface="Verdana" panose="020B0604030504040204" pitchFamily="34" charset="0"/>
                <a:ea typeface="Verdana" panose="020B0604030504040204" pitchFamily="34" charset="0"/>
                <a:cs typeface="Verdana" panose="020B0604030504040204" pitchFamily="34" charset="0"/>
              </a:rPr>
              <a:t> • </a:t>
            </a:r>
            <a:r>
              <a:rPr lang="en-US" sz="2000" dirty="0"/>
              <a:t> Alternative explanations for the allegations </a:t>
            </a:r>
          </a:p>
        </p:txBody>
      </p:sp>
    </p:spTree>
    <p:extLst>
      <p:ext uri="{BB962C8B-B14F-4D97-AF65-F5344CB8AC3E}">
        <p14:creationId xmlns:p14="http://schemas.microsoft.com/office/powerpoint/2010/main" val="1226050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CC226-8B22-A08A-78D0-90B98576018B}"/>
              </a:ext>
            </a:extLst>
          </p:cNvPr>
          <p:cNvSpPr>
            <a:spLocks noGrp="1"/>
          </p:cNvSpPr>
          <p:nvPr>
            <p:ph type="title"/>
          </p:nvPr>
        </p:nvSpPr>
        <p:spPr/>
        <p:txBody>
          <a:bodyPr/>
          <a:lstStyle/>
          <a:p>
            <a:r>
              <a:rPr lang="en-US" dirty="0"/>
              <a:t>Interview Phases</a:t>
            </a:r>
          </a:p>
        </p:txBody>
      </p:sp>
      <p:sp>
        <p:nvSpPr>
          <p:cNvPr id="3" name="Content Placeholder 2">
            <a:extLst>
              <a:ext uri="{FF2B5EF4-FFF2-40B4-BE49-F238E27FC236}">
                <a16:creationId xmlns:a16="http://schemas.microsoft.com/office/drawing/2014/main" id="{3995EBE6-7B31-01AF-9395-CA385E48F740}"/>
              </a:ext>
            </a:extLst>
          </p:cNvPr>
          <p:cNvSpPr>
            <a:spLocks noGrp="1"/>
          </p:cNvSpPr>
          <p:nvPr>
            <p:ph sz="quarter" idx="4"/>
          </p:nvPr>
        </p:nvSpPr>
        <p:spPr/>
        <p:txBody>
          <a:bodyPr/>
          <a:lstStyle/>
          <a:p>
            <a:r>
              <a:rPr lang="en-US" b="1" dirty="0"/>
              <a:t>Phase 6: Question and Clarify</a:t>
            </a:r>
          </a:p>
          <a:p>
            <a:r>
              <a:rPr lang="en-US" sz="2000" dirty="0"/>
              <a:t>• Avoid leading questions </a:t>
            </a:r>
          </a:p>
          <a:p>
            <a:endParaRPr lang="en-US" sz="2000" dirty="0"/>
          </a:p>
          <a:p>
            <a:r>
              <a:rPr lang="en-US" sz="2000" dirty="0"/>
              <a:t>• Be sure that the statements made are unambiguous </a:t>
            </a:r>
          </a:p>
          <a:p>
            <a:endParaRPr lang="en-US" sz="2000" dirty="0"/>
          </a:p>
          <a:p>
            <a:r>
              <a:rPr lang="en-US" sz="2000" dirty="0"/>
              <a:t>• If youth refers to a person, ensure to clarify exactly who they are talking about </a:t>
            </a:r>
          </a:p>
          <a:p>
            <a:endParaRPr lang="en-US" sz="2000" dirty="0"/>
          </a:p>
          <a:p>
            <a:r>
              <a:rPr lang="en-US" sz="2000" dirty="0"/>
              <a:t>• If youth uses slang to refer to a body part, be sure to clarify </a:t>
            </a:r>
          </a:p>
          <a:p>
            <a:endParaRPr lang="en-US" sz="2000" dirty="0"/>
          </a:p>
          <a:p>
            <a:r>
              <a:rPr lang="en-US" sz="2000" dirty="0"/>
              <a:t>• Ask questions like "Is there anything else" or "Did I forget anything" before moving to a different topic</a:t>
            </a:r>
          </a:p>
        </p:txBody>
      </p:sp>
    </p:spTree>
    <p:extLst>
      <p:ext uri="{BB962C8B-B14F-4D97-AF65-F5344CB8AC3E}">
        <p14:creationId xmlns:p14="http://schemas.microsoft.com/office/powerpoint/2010/main" val="1054854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CC226-8B22-A08A-78D0-90B98576018B}"/>
              </a:ext>
            </a:extLst>
          </p:cNvPr>
          <p:cNvSpPr>
            <a:spLocks noGrp="1"/>
          </p:cNvSpPr>
          <p:nvPr>
            <p:ph type="title"/>
          </p:nvPr>
        </p:nvSpPr>
        <p:spPr/>
        <p:txBody>
          <a:bodyPr/>
          <a:lstStyle/>
          <a:p>
            <a:r>
              <a:rPr lang="en-US" dirty="0"/>
              <a:t>Interview Phases</a:t>
            </a:r>
          </a:p>
        </p:txBody>
      </p:sp>
      <p:sp>
        <p:nvSpPr>
          <p:cNvPr id="3" name="Content Placeholder 2">
            <a:extLst>
              <a:ext uri="{FF2B5EF4-FFF2-40B4-BE49-F238E27FC236}">
                <a16:creationId xmlns:a16="http://schemas.microsoft.com/office/drawing/2014/main" id="{3995EBE6-7B31-01AF-9395-CA385E48F740}"/>
              </a:ext>
            </a:extLst>
          </p:cNvPr>
          <p:cNvSpPr>
            <a:spLocks noGrp="1"/>
          </p:cNvSpPr>
          <p:nvPr>
            <p:ph sz="quarter" idx="4"/>
          </p:nvPr>
        </p:nvSpPr>
        <p:spPr/>
        <p:txBody>
          <a:bodyPr/>
          <a:lstStyle/>
          <a:p>
            <a:r>
              <a:rPr lang="en-US" b="1" dirty="0"/>
              <a:t>Phase 7: Close the Interview</a:t>
            </a:r>
          </a:p>
          <a:p>
            <a:r>
              <a:rPr lang="en-US" sz="2400" dirty="0"/>
              <a:t>• Ask if the youth has any questions </a:t>
            </a:r>
          </a:p>
          <a:p>
            <a:endParaRPr lang="en-US" sz="2400" dirty="0"/>
          </a:p>
          <a:p>
            <a:r>
              <a:rPr lang="en-US" sz="2400" dirty="0"/>
              <a:t>• Avoid making promises </a:t>
            </a:r>
          </a:p>
          <a:p>
            <a:endParaRPr lang="en-US" sz="2400" dirty="0"/>
          </a:p>
          <a:p>
            <a:r>
              <a:rPr lang="en-US" sz="2400" dirty="0"/>
              <a:t>• Chat about neutral topics for a while in order to  end on a relaxed note </a:t>
            </a:r>
          </a:p>
          <a:p>
            <a:endParaRPr lang="en-US" sz="2400" dirty="0"/>
          </a:p>
          <a:p>
            <a:r>
              <a:rPr lang="en-US" sz="2400" dirty="0"/>
              <a:t>• Thank the youth for coming—but avoid thanking  the youth for disclosing abuse </a:t>
            </a:r>
          </a:p>
        </p:txBody>
      </p:sp>
    </p:spTree>
    <p:extLst>
      <p:ext uri="{BB962C8B-B14F-4D97-AF65-F5344CB8AC3E}">
        <p14:creationId xmlns:p14="http://schemas.microsoft.com/office/powerpoint/2010/main" val="17709126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CC226-8B22-A08A-78D0-90B98576018B}"/>
              </a:ext>
            </a:extLst>
          </p:cNvPr>
          <p:cNvSpPr>
            <a:spLocks noGrp="1"/>
          </p:cNvSpPr>
          <p:nvPr>
            <p:ph type="title"/>
          </p:nvPr>
        </p:nvSpPr>
        <p:spPr/>
        <p:txBody>
          <a:bodyPr/>
          <a:lstStyle/>
          <a:p>
            <a:r>
              <a:rPr lang="en-US" dirty="0"/>
              <a:t>Interviewing </a:t>
            </a:r>
          </a:p>
        </p:txBody>
      </p:sp>
      <p:sp>
        <p:nvSpPr>
          <p:cNvPr id="3" name="Content Placeholder 2">
            <a:extLst>
              <a:ext uri="{FF2B5EF4-FFF2-40B4-BE49-F238E27FC236}">
                <a16:creationId xmlns:a16="http://schemas.microsoft.com/office/drawing/2014/main" id="{3995EBE6-7B31-01AF-9395-CA385E48F740}"/>
              </a:ext>
            </a:extLst>
          </p:cNvPr>
          <p:cNvSpPr>
            <a:spLocks noGrp="1"/>
          </p:cNvSpPr>
          <p:nvPr>
            <p:ph sz="quarter" idx="4"/>
          </p:nvPr>
        </p:nvSpPr>
        <p:spPr/>
        <p:txBody>
          <a:bodyPr/>
          <a:lstStyle/>
          <a:p>
            <a:r>
              <a:rPr lang="en-US" b="1" dirty="0"/>
              <a:t>Common Behavior</a:t>
            </a:r>
          </a:p>
          <a:p>
            <a:r>
              <a:rPr lang="en-US" sz="2400" dirty="0"/>
              <a:t>Expect the following behavior during an interview: </a:t>
            </a:r>
          </a:p>
          <a:p>
            <a:r>
              <a:rPr lang="en-US" sz="2400" dirty="0"/>
              <a:t>• crying, </a:t>
            </a:r>
          </a:p>
          <a:p>
            <a:r>
              <a:rPr lang="en-US" sz="2400" dirty="0"/>
              <a:t>• fidgeting, </a:t>
            </a:r>
          </a:p>
          <a:p>
            <a:r>
              <a:rPr lang="en-US" sz="2400" dirty="0"/>
              <a:t>• becoming hyperactive, </a:t>
            </a:r>
          </a:p>
          <a:p>
            <a:r>
              <a:rPr lang="en-US" sz="2400" dirty="0"/>
              <a:t>• becoming angry, </a:t>
            </a:r>
          </a:p>
          <a:p>
            <a:r>
              <a:rPr lang="en-US" sz="2400" dirty="0"/>
              <a:t>• attempts to escape by changing the topic or </a:t>
            </a:r>
          </a:p>
          <a:p>
            <a:r>
              <a:rPr lang="en-US" sz="2400" dirty="0"/>
              <a:t>  going to the bathroom, </a:t>
            </a:r>
          </a:p>
          <a:p>
            <a:r>
              <a:rPr lang="en-US" sz="2400" dirty="0"/>
              <a:t>  withdrawal, </a:t>
            </a:r>
          </a:p>
          <a:p>
            <a:r>
              <a:rPr lang="en-US" sz="2400" dirty="0"/>
              <a:t>• become aggressive, or </a:t>
            </a:r>
          </a:p>
          <a:p>
            <a:r>
              <a:rPr lang="en-US" sz="2400" dirty="0"/>
              <a:t>• use avoidance or distracting tactics.</a:t>
            </a:r>
          </a:p>
        </p:txBody>
      </p:sp>
    </p:spTree>
    <p:extLst>
      <p:ext uri="{BB962C8B-B14F-4D97-AF65-F5344CB8AC3E}">
        <p14:creationId xmlns:p14="http://schemas.microsoft.com/office/powerpoint/2010/main" val="39780331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CC226-8B22-A08A-78D0-90B98576018B}"/>
              </a:ext>
            </a:extLst>
          </p:cNvPr>
          <p:cNvSpPr>
            <a:spLocks noGrp="1"/>
          </p:cNvSpPr>
          <p:nvPr>
            <p:ph type="title"/>
          </p:nvPr>
        </p:nvSpPr>
        <p:spPr/>
        <p:txBody>
          <a:bodyPr/>
          <a:lstStyle/>
          <a:p>
            <a:r>
              <a:rPr lang="en-US" dirty="0"/>
              <a:t>Interviewing </a:t>
            </a:r>
          </a:p>
        </p:txBody>
      </p:sp>
      <p:sp>
        <p:nvSpPr>
          <p:cNvPr id="3" name="Content Placeholder 2">
            <a:extLst>
              <a:ext uri="{FF2B5EF4-FFF2-40B4-BE49-F238E27FC236}">
                <a16:creationId xmlns:a16="http://schemas.microsoft.com/office/drawing/2014/main" id="{3995EBE6-7B31-01AF-9395-CA385E48F740}"/>
              </a:ext>
            </a:extLst>
          </p:cNvPr>
          <p:cNvSpPr>
            <a:spLocks noGrp="1"/>
          </p:cNvSpPr>
          <p:nvPr>
            <p:ph sz="quarter" idx="4"/>
          </p:nvPr>
        </p:nvSpPr>
        <p:spPr/>
        <p:txBody>
          <a:bodyPr/>
          <a:lstStyle/>
          <a:p>
            <a:r>
              <a:rPr lang="en-US" b="1" dirty="0"/>
              <a:t>Common Behavior</a:t>
            </a:r>
          </a:p>
          <a:p>
            <a:r>
              <a:rPr lang="en-US" sz="2400" dirty="0"/>
              <a:t>Be aware what a youth is going through during  these sorts of interviews. </a:t>
            </a:r>
          </a:p>
          <a:p>
            <a:pPr marL="342900" indent="-342900">
              <a:buFontTx/>
              <a:buChar char="-"/>
            </a:pPr>
            <a:r>
              <a:rPr lang="en-US" sz="2400" dirty="0"/>
              <a:t>Guilt, self-blame, betrayal </a:t>
            </a:r>
          </a:p>
          <a:p>
            <a:pPr marL="342900" indent="-342900">
              <a:buFontTx/>
              <a:buChar char="-"/>
            </a:pPr>
            <a:endParaRPr lang="en-US" sz="2400" dirty="0"/>
          </a:p>
          <a:p>
            <a:r>
              <a:rPr lang="en-US" sz="2400" dirty="0"/>
              <a:t>	Choose your language carefully. Are you 	using language that will enhance feelings of 	shame? "Couldn't you have stopped the 	abuse?“ "Why did you let it go this far?"</a:t>
            </a:r>
          </a:p>
        </p:txBody>
      </p:sp>
    </p:spTree>
    <p:extLst>
      <p:ext uri="{BB962C8B-B14F-4D97-AF65-F5344CB8AC3E}">
        <p14:creationId xmlns:p14="http://schemas.microsoft.com/office/powerpoint/2010/main" val="818704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CC226-8B22-A08A-78D0-90B98576018B}"/>
              </a:ext>
            </a:extLst>
          </p:cNvPr>
          <p:cNvSpPr>
            <a:spLocks noGrp="1"/>
          </p:cNvSpPr>
          <p:nvPr>
            <p:ph type="title"/>
          </p:nvPr>
        </p:nvSpPr>
        <p:spPr/>
        <p:txBody>
          <a:bodyPr/>
          <a:lstStyle/>
          <a:p>
            <a:r>
              <a:rPr lang="en-US" dirty="0"/>
              <a:t>Final Thoughts on Youth </a:t>
            </a:r>
          </a:p>
        </p:txBody>
      </p:sp>
      <p:sp>
        <p:nvSpPr>
          <p:cNvPr id="3" name="Content Placeholder 2">
            <a:extLst>
              <a:ext uri="{FF2B5EF4-FFF2-40B4-BE49-F238E27FC236}">
                <a16:creationId xmlns:a16="http://schemas.microsoft.com/office/drawing/2014/main" id="{3995EBE6-7B31-01AF-9395-CA385E48F740}"/>
              </a:ext>
            </a:extLst>
          </p:cNvPr>
          <p:cNvSpPr>
            <a:spLocks noGrp="1"/>
          </p:cNvSpPr>
          <p:nvPr>
            <p:ph sz="quarter" idx="4"/>
          </p:nvPr>
        </p:nvSpPr>
        <p:spPr>
          <a:xfrm>
            <a:off x="457200" y="1219200"/>
            <a:ext cx="8534400" cy="4906963"/>
          </a:xfrm>
        </p:spPr>
        <p:txBody>
          <a:bodyPr/>
          <a:lstStyle/>
          <a:p>
            <a:r>
              <a:rPr lang="en-US" b="1" dirty="0"/>
              <a:t>Be aware of teens’ perception of the interviewer.</a:t>
            </a:r>
          </a:p>
          <a:p>
            <a:endParaRPr lang="en-US" sz="2400" dirty="0"/>
          </a:p>
          <a:p>
            <a:r>
              <a:rPr lang="en-US" sz="2000" dirty="0"/>
              <a:t>• Peer relationships are their first priority </a:t>
            </a:r>
          </a:p>
          <a:p>
            <a:endParaRPr lang="en-US" sz="2000" dirty="0"/>
          </a:p>
          <a:p>
            <a:r>
              <a:rPr lang="en-US" sz="2000" dirty="0"/>
              <a:t>• Watch for non-verbal communication.</a:t>
            </a:r>
          </a:p>
          <a:p>
            <a:r>
              <a:rPr lang="en-US" sz="2000" dirty="0"/>
              <a:t>       -Adolescents are not typically concrete thinkers</a:t>
            </a:r>
          </a:p>
          <a:p>
            <a:r>
              <a:rPr lang="en-US" sz="2000" dirty="0"/>
              <a:t>       - The inability to communicate does not = lie.</a:t>
            </a:r>
          </a:p>
          <a:p>
            <a:r>
              <a:rPr lang="en-US" sz="2000" dirty="0"/>
              <a:t>• Be aware of prior victimizations. </a:t>
            </a:r>
          </a:p>
          <a:p>
            <a:endParaRPr lang="en-US" sz="2000" dirty="0"/>
          </a:p>
          <a:p>
            <a:r>
              <a:rPr lang="en-US" sz="2000" dirty="0"/>
              <a:t>• Juveniles have little knowledge of their rights. </a:t>
            </a:r>
          </a:p>
          <a:p>
            <a:endParaRPr lang="en-US" sz="2000" dirty="0"/>
          </a:p>
          <a:p>
            <a:r>
              <a:rPr lang="en-US" sz="2000" dirty="0"/>
              <a:t>• Intimacy and sexuality is a major part of the development.</a:t>
            </a:r>
          </a:p>
        </p:txBody>
      </p:sp>
    </p:spTree>
    <p:extLst>
      <p:ext uri="{BB962C8B-B14F-4D97-AF65-F5344CB8AC3E}">
        <p14:creationId xmlns:p14="http://schemas.microsoft.com/office/powerpoint/2010/main" val="1055908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80963"/>
            <a:ext cx="8229600" cy="889000"/>
          </a:xfrm>
        </p:spPr>
        <p:txBody>
          <a:bodyPr/>
          <a:lstStyle/>
          <a:p>
            <a:r>
              <a:rPr lang="en-US" dirty="0"/>
              <a:t>Understanding Your Subjects</a:t>
            </a:r>
          </a:p>
        </p:txBody>
      </p:sp>
      <p:sp>
        <p:nvSpPr>
          <p:cNvPr id="12291" name="Rectangle 3"/>
          <p:cNvSpPr>
            <a:spLocks noGrp="1" noChangeArrowheads="1"/>
          </p:cNvSpPr>
          <p:nvPr>
            <p:ph sz="quarter" idx="4"/>
          </p:nvPr>
        </p:nvSpPr>
        <p:spPr>
          <a:xfrm>
            <a:off x="457200" y="1524000"/>
            <a:ext cx="6781800" cy="3657600"/>
          </a:xfrm>
        </p:spPr>
        <p:txBody>
          <a:bodyPr/>
          <a:lstStyle/>
          <a:p>
            <a:pPr>
              <a:lnSpc>
                <a:spcPct val="150000"/>
              </a:lnSpc>
              <a:spcBef>
                <a:spcPct val="0"/>
              </a:spcBef>
              <a:spcAft>
                <a:spcPct val="0"/>
              </a:spcAft>
            </a:pPr>
            <a:r>
              <a:rPr lang="en-US" sz="2400" dirty="0">
                <a:solidFill>
                  <a:schemeClr val="tx1"/>
                </a:solidFill>
              </a:rPr>
              <a:t>In order to be prepared to interview juvenile victims or suspects you must understand</a:t>
            </a:r>
          </a:p>
          <a:p>
            <a:pPr>
              <a:lnSpc>
                <a:spcPct val="150000"/>
              </a:lnSpc>
              <a:spcBef>
                <a:spcPct val="0"/>
              </a:spcBef>
              <a:spcAft>
                <a:spcPct val="0"/>
              </a:spcAft>
            </a:pPr>
            <a:r>
              <a:rPr lang="en-US" sz="2400" dirty="0">
                <a:solidFill>
                  <a:schemeClr val="tx1"/>
                </a:solidFill>
              </a:rPr>
              <a:t> • pathways </a:t>
            </a:r>
          </a:p>
          <a:p>
            <a:pPr>
              <a:lnSpc>
                <a:spcPct val="150000"/>
              </a:lnSpc>
              <a:spcBef>
                <a:spcPct val="0"/>
              </a:spcBef>
              <a:spcAft>
                <a:spcPct val="0"/>
              </a:spcAft>
            </a:pPr>
            <a:r>
              <a:rPr lang="en-US" sz="2400" dirty="0">
                <a:solidFill>
                  <a:schemeClr val="tx1"/>
                </a:solidFill>
              </a:rPr>
              <a:t> • thought processes </a:t>
            </a:r>
          </a:p>
          <a:p>
            <a:pPr>
              <a:lnSpc>
                <a:spcPct val="150000"/>
              </a:lnSpc>
              <a:spcBef>
                <a:spcPct val="0"/>
              </a:spcBef>
              <a:spcAft>
                <a:spcPct val="0"/>
              </a:spcAft>
            </a:pPr>
            <a:r>
              <a:rPr lang="en-US" sz="2400" dirty="0">
                <a:solidFill>
                  <a:schemeClr val="tx1"/>
                </a:solidFill>
              </a:rPr>
              <a:t> • level of cognitive maturity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dissolv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dissolve">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dissolve">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dissolve">
                                      <p:cBhvr>
                                        <p:cTn id="22"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88834"/>
          </a:xfrm>
        </p:spPr>
        <p:txBody>
          <a:bodyPr/>
          <a:lstStyle/>
          <a:p>
            <a:r>
              <a:rPr lang="en-US" dirty="0">
                <a:effectLst>
                  <a:outerShdw blurRad="38100" dist="38100" dir="2700000" algn="tl">
                    <a:srgbClr val="000000">
                      <a:alpha val="43137"/>
                    </a:srgbClr>
                  </a:outerShdw>
                </a:effectLst>
              </a:rPr>
              <a:t>Questions?</a:t>
            </a:r>
          </a:p>
        </p:txBody>
      </p:sp>
      <p:pic>
        <p:nvPicPr>
          <p:cNvPr id="6147" name="Picture 3" descr="C:\Users\mdodson\AppData\Local\Microsoft\Windows\Temporary Internet Files\Content.IE5\7NG2AQLV\MC900438842[1].jp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0620" b="-1"/>
          <a:stretch/>
        </p:blipFill>
        <p:spPr bwMode="auto">
          <a:xfrm>
            <a:off x="0" y="1210235"/>
            <a:ext cx="9144000" cy="56496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35266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229C-FE8A-4045-81CA-B10732602A94}"/>
              </a:ext>
            </a:extLst>
          </p:cNvPr>
          <p:cNvSpPr>
            <a:spLocks noGrp="1"/>
          </p:cNvSpPr>
          <p:nvPr>
            <p:ph type="title"/>
          </p:nvPr>
        </p:nvSpPr>
        <p:spPr/>
        <p:txBody>
          <a:bodyPr/>
          <a:lstStyle/>
          <a:p>
            <a:r>
              <a:rPr lang="en-US" dirty="0"/>
              <a:t>Video</a:t>
            </a:r>
          </a:p>
        </p:txBody>
      </p:sp>
      <p:pic>
        <p:nvPicPr>
          <p:cNvPr id="4" name="Online Media 3" title="Interrogation scene from Unbelievable | Netflix">
            <a:hlinkClick r:id="" action="ppaction://media"/>
            <a:extLst>
              <a:ext uri="{FF2B5EF4-FFF2-40B4-BE49-F238E27FC236}">
                <a16:creationId xmlns:a16="http://schemas.microsoft.com/office/drawing/2014/main" id="{55714B53-BDC7-FCA4-BB3C-199B294CBCE3}"/>
              </a:ext>
            </a:extLst>
          </p:cNvPr>
          <p:cNvPicPr>
            <a:picLocks noGrp="1" noRot="1" noChangeAspect="1"/>
          </p:cNvPicPr>
          <p:nvPr>
            <p:ph sz="quarter" idx="4"/>
            <a:videoFile r:link="rId1"/>
          </p:nvPr>
        </p:nvPicPr>
        <p:blipFill>
          <a:blip r:embed="rId4"/>
          <a:stretch>
            <a:fillRect/>
          </a:stretch>
        </p:blipFill>
        <p:spPr>
          <a:xfrm>
            <a:off x="457200" y="1347788"/>
            <a:ext cx="8229600" cy="4649787"/>
          </a:xfrm>
          <a:prstGeom prst="rect">
            <a:avLst/>
          </a:prstGeom>
        </p:spPr>
      </p:pic>
    </p:spTree>
    <p:extLst>
      <p:ext uri="{BB962C8B-B14F-4D97-AF65-F5344CB8AC3E}">
        <p14:creationId xmlns:p14="http://schemas.microsoft.com/office/powerpoint/2010/main" val="383351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80963"/>
            <a:ext cx="8229600" cy="889000"/>
          </a:xfrm>
        </p:spPr>
        <p:txBody>
          <a:bodyPr/>
          <a:lstStyle/>
          <a:p>
            <a:pPr algn="ctr"/>
            <a:r>
              <a:rPr lang="en-US" dirty="0"/>
              <a:t>Pathways</a:t>
            </a:r>
          </a:p>
        </p:txBody>
      </p:sp>
      <p:sp>
        <p:nvSpPr>
          <p:cNvPr id="44035" name="Rectangle 3"/>
          <p:cNvSpPr>
            <a:spLocks noGrp="1" noChangeArrowheads="1"/>
          </p:cNvSpPr>
          <p:nvPr>
            <p:ph sz="quarter" idx="4"/>
          </p:nvPr>
        </p:nvSpPr>
        <p:spPr>
          <a:xfrm>
            <a:off x="457200" y="1447800"/>
            <a:ext cx="8229600" cy="4906963"/>
          </a:xfrm>
        </p:spPr>
        <p:txBody>
          <a:bodyPr/>
          <a:lstStyle/>
          <a:p>
            <a:pPr>
              <a:lnSpc>
                <a:spcPct val="150000"/>
              </a:lnSpc>
              <a:spcBef>
                <a:spcPct val="0"/>
              </a:spcBef>
              <a:spcAft>
                <a:spcPct val="0"/>
              </a:spcAft>
            </a:pPr>
            <a:endParaRPr lang="en-US" sz="2200" dirty="0">
              <a:solidFill>
                <a:schemeClr val="tx1"/>
              </a:solidFill>
            </a:endParaRPr>
          </a:p>
          <a:p>
            <a:pPr>
              <a:lnSpc>
                <a:spcPct val="150000"/>
              </a:lnSpc>
              <a:spcBef>
                <a:spcPct val="0"/>
              </a:spcBef>
              <a:spcAft>
                <a:spcPct val="0"/>
              </a:spcAft>
            </a:pPr>
            <a:r>
              <a:rPr lang="en-US" sz="2200" dirty="0">
                <a:solidFill>
                  <a:schemeClr val="tx1"/>
                </a:solidFill>
              </a:rPr>
              <a:t>Many children come into the criminal justice system after having been physically, emotionally and/or sexually abused. </a:t>
            </a:r>
          </a:p>
          <a:p>
            <a:pPr>
              <a:lnSpc>
                <a:spcPct val="150000"/>
              </a:lnSpc>
              <a:spcBef>
                <a:spcPct val="0"/>
              </a:spcBef>
              <a:spcAft>
                <a:spcPct val="0"/>
              </a:spcAft>
            </a:pPr>
            <a:endParaRPr lang="en-US" sz="2200" dirty="0">
              <a:solidFill>
                <a:schemeClr val="tx1"/>
              </a:solidFill>
            </a:endParaRPr>
          </a:p>
          <a:p>
            <a:pPr>
              <a:lnSpc>
                <a:spcPct val="150000"/>
              </a:lnSpc>
              <a:spcBef>
                <a:spcPct val="0"/>
              </a:spcBef>
              <a:spcAft>
                <a:spcPct val="0"/>
              </a:spcAft>
            </a:pPr>
            <a:r>
              <a:rPr lang="en-US" sz="2200" dirty="0">
                <a:solidFill>
                  <a:schemeClr val="tx1"/>
                </a:solidFill>
              </a:rPr>
              <a:t>Children who have been sexually abused by a family member are often enveloped into a secret life ..they are good at keeping secrets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80963"/>
            <a:ext cx="8229600" cy="889000"/>
          </a:xfrm>
        </p:spPr>
        <p:txBody>
          <a:bodyPr/>
          <a:lstStyle/>
          <a:p>
            <a:pPr algn="ctr"/>
            <a:r>
              <a:rPr lang="en-US" dirty="0"/>
              <a:t>Pathways</a:t>
            </a:r>
          </a:p>
        </p:txBody>
      </p:sp>
      <p:sp>
        <p:nvSpPr>
          <p:cNvPr id="44035" name="Rectangle 3"/>
          <p:cNvSpPr>
            <a:spLocks noGrp="1" noChangeArrowheads="1"/>
          </p:cNvSpPr>
          <p:nvPr>
            <p:ph sz="quarter" idx="4"/>
          </p:nvPr>
        </p:nvSpPr>
        <p:spPr>
          <a:xfrm>
            <a:off x="457200" y="1447800"/>
            <a:ext cx="8229600" cy="4906963"/>
          </a:xfrm>
        </p:spPr>
        <p:txBody>
          <a:bodyPr/>
          <a:lstStyle/>
          <a:p>
            <a:pPr>
              <a:lnSpc>
                <a:spcPct val="150000"/>
              </a:lnSpc>
              <a:spcBef>
                <a:spcPct val="0"/>
              </a:spcBef>
              <a:spcAft>
                <a:spcPct val="0"/>
              </a:spcAft>
            </a:pPr>
            <a:r>
              <a:rPr lang="en-US" sz="2200" dirty="0">
                <a:solidFill>
                  <a:schemeClr val="tx1"/>
                </a:solidFill>
              </a:rPr>
              <a:t>Many of your youth are coming to you... </a:t>
            </a:r>
          </a:p>
          <a:p>
            <a:pPr>
              <a:lnSpc>
                <a:spcPct val="150000"/>
              </a:lnSpc>
              <a:spcBef>
                <a:spcPct val="0"/>
              </a:spcBef>
              <a:spcAft>
                <a:spcPct val="0"/>
              </a:spcAft>
            </a:pPr>
            <a:r>
              <a:rPr lang="en-US" sz="2200" dirty="0">
                <a:solidFill>
                  <a:schemeClr val="tx1"/>
                </a:solidFill>
              </a:rPr>
              <a:t>• From single-parent households without strong male role models </a:t>
            </a:r>
          </a:p>
          <a:p>
            <a:pPr>
              <a:lnSpc>
                <a:spcPct val="150000"/>
              </a:lnSpc>
              <a:spcBef>
                <a:spcPct val="0"/>
              </a:spcBef>
              <a:spcAft>
                <a:spcPct val="0"/>
              </a:spcAft>
            </a:pPr>
            <a:r>
              <a:rPr lang="en-US" sz="2200" dirty="0">
                <a:solidFill>
                  <a:schemeClr val="tx1"/>
                </a:solidFill>
              </a:rPr>
              <a:t>• Having been a witness to abuse and chemical use </a:t>
            </a:r>
          </a:p>
          <a:p>
            <a:pPr>
              <a:lnSpc>
                <a:spcPct val="150000"/>
              </a:lnSpc>
              <a:spcBef>
                <a:spcPct val="0"/>
              </a:spcBef>
              <a:spcAft>
                <a:spcPct val="0"/>
              </a:spcAft>
            </a:pPr>
            <a:r>
              <a:rPr lang="en-US" sz="2200" dirty="0">
                <a:solidFill>
                  <a:schemeClr val="tx1"/>
                </a:solidFill>
              </a:rPr>
              <a:t>• With coping mechanisms developed to survive in their environment. These may include: </a:t>
            </a:r>
          </a:p>
          <a:p>
            <a:pPr>
              <a:lnSpc>
                <a:spcPct val="150000"/>
              </a:lnSpc>
              <a:spcBef>
                <a:spcPct val="0"/>
              </a:spcBef>
              <a:spcAft>
                <a:spcPct val="0"/>
              </a:spcAft>
            </a:pPr>
            <a:r>
              <a:rPr lang="en-US" sz="2200" dirty="0">
                <a:solidFill>
                  <a:schemeClr val="tx1"/>
                </a:solidFill>
              </a:rPr>
              <a:t>• Lying </a:t>
            </a:r>
          </a:p>
          <a:p>
            <a:pPr>
              <a:lnSpc>
                <a:spcPct val="150000"/>
              </a:lnSpc>
              <a:spcBef>
                <a:spcPct val="0"/>
              </a:spcBef>
              <a:spcAft>
                <a:spcPct val="0"/>
              </a:spcAft>
            </a:pPr>
            <a:r>
              <a:rPr lang="en-US" sz="2200" dirty="0">
                <a:solidFill>
                  <a:schemeClr val="tx1"/>
                </a:solidFill>
              </a:rPr>
              <a:t>• Stealing  </a:t>
            </a:r>
          </a:p>
          <a:p>
            <a:pPr>
              <a:lnSpc>
                <a:spcPct val="150000"/>
              </a:lnSpc>
              <a:spcBef>
                <a:spcPct val="0"/>
              </a:spcBef>
              <a:spcAft>
                <a:spcPct val="0"/>
              </a:spcAft>
            </a:pPr>
            <a:r>
              <a:rPr lang="en-US" sz="2200" dirty="0">
                <a:solidFill>
                  <a:schemeClr val="tx1"/>
                </a:solidFill>
              </a:rPr>
              <a:t>• Manipulating</a:t>
            </a:r>
          </a:p>
        </p:txBody>
      </p:sp>
    </p:spTree>
    <p:extLst>
      <p:ext uri="{BB962C8B-B14F-4D97-AF65-F5344CB8AC3E}">
        <p14:creationId xmlns:p14="http://schemas.microsoft.com/office/powerpoint/2010/main" val="1255925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E275-2DE9-9C9B-8782-9EF6973D73CE}"/>
              </a:ext>
            </a:extLst>
          </p:cNvPr>
          <p:cNvSpPr>
            <a:spLocks noGrp="1"/>
          </p:cNvSpPr>
          <p:nvPr>
            <p:ph type="title"/>
          </p:nvPr>
        </p:nvSpPr>
        <p:spPr/>
        <p:txBody>
          <a:bodyPr/>
          <a:lstStyle/>
          <a:p>
            <a:r>
              <a:rPr lang="en-US" dirty="0"/>
              <a:t>Delayed Reporting</a:t>
            </a:r>
          </a:p>
        </p:txBody>
      </p:sp>
      <p:sp>
        <p:nvSpPr>
          <p:cNvPr id="3" name="Content Placeholder 2">
            <a:extLst>
              <a:ext uri="{FF2B5EF4-FFF2-40B4-BE49-F238E27FC236}">
                <a16:creationId xmlns:a16="http://schemas.microsoft.com/office/drawing/2014/main" id="{DA143D5F-7471-02DA-3C7D-2A3B6EDC377A}"/>
              </a:ext>
            </a:extLst>
          </p:cNvPr>
          <p:cNvSpPr>
            <a:spLocks noGrp="1"/>
          </p:cNvSpPr>
          <p:nvPr>
            <p:ph sz="quarter" idx="4"/>
          </p:nvPr>
        </p:nvSpPr>
        <p:spPr/>
        <p:txBody>
          <a:bodyPr/>
          <a:lstStyle/>
          <a:p>
            <a:endParaRPr lang="en-US" dirty="0"/>
          </a:p>
          <a:p>
            <a:r>
              <a:rPr lang="en-US" dirty="0"/>
              <a:t>There are many reasons these children may not report, including: </a:t>
            </a:r>
          </a:p>
          <a:p>
            <a:endParaRPr lang="en-US" dirty="0"/>
          </a:p>
          <a:p>
            <a:r>
              <a:rPr lang="en-US" dirty="0"/>
              <a:t>• They don't understand that it is wrong due to their histories of abuse.</a:t>
            </a:r>
          </a:p>
          <a:p>
            <a:r>
              <a:rPr lang="en-US" dirty="0"/>
              <a:t>• Fear of retaliation. </a:t>
            </a:r>
          </a:p>
          <a:p>
            <a:r>
              <a:rPr lang="en-US" dirty="0"/>
              <a:t>• Self-blame or guilt.</a:t>
            </a:r>
          </a:p>
          <a:p>
            <a:r>
              <a:rPr lang="en-US" dirty="0"/>
              <a:t>• Embarrassment. </a:t>
            </a:r>
          </a:p>
          <a:p>
            <a:r>
              <a:rPr lang="en-US" dirty="0"/>
              <a:t>• Lack of verbal capacity. </a:t>
            </a:r>
          </a:p>
          <a:p>
            <a:r>
              <a:rPr lang="en-US" dirty="0"/>
              <a:t>• Issue of obedience to adults</a:t>
            </a:r>
          </a:p>
        </p:txBody>
      </p:sp>
    </p:spTree>
    <p:extLst>
      <p:ext uri="{BB962C8B-B14F-4D97-AF65-F5344CB8AC3E}">
        <p14:creationId xmlns:p14="http://schemas.microsoft.com/office/powerpoint/2010/main" val="34482759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1.1.3052"/>
  <p:tag name="PPTVERSION" val="14"/>
  <p:tag name="TPOS" val="2"/>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4a85ba39-a6ca-4b1e-9ff7-65db9792812c">
      <Terms xmlns="http://schemas.microsoft.com/office/infopath/2007/PartnerControls"/>
    </TaxKeywordTaxHTField>
    <TaxCatchAll xmlns="4a85ba39-a6ca-4b1e-9ff7-65db9792812c" xsi:nil="true"/>
    <SharedWithUsers xmlns="4a85ba39-a6ca-4b1e-9ff7-65db9792812c">
      <UserInfo>
        <DisplayName/>
        <AccountId xsi:nil="true"/>
        <AccountType/>
      </UserInfo>
    </SharedWithUsers>
    <lcf76f155ced4ddcb4097134ff3c332f xmlns="58751fd6-6d2b-4a48-8989-e915882ee7b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2DF5C5EA637B4CB6AA88CB267C6AB4" ma:contentTypeVersion="" ma:contentTypeDescription="Create a new document." ma:contentTypeScope="" ma:versionID="0b314acff752234c33d506523b0cecb2">
  <xsd:schema xmlns:xsd="http://www.w3.org/2001/XMLSchema" xmlns:xs="http://www.w3.org/2001/XMLSchema" xmlns:p="http://schemas.microsoft.com/office/2006/metadata/properties" xmlns:ns2="4a85ba39-a6ca-4b1e-9ff7-65db9792812c" xmlns:ns3="58751fd6-6d2b-4a48-8989-e915882ee7b3" targetNamespace="http://schemas.microsoft.com/office/2006/metadata/properties" ma:root="true" ma:fieldsID="5bae7a67e85bab38ef9424566613ac17" ns2:_="" ns3:_="">
    <xsd:import namespace="4a85ba39-a6ca-4b1e-9ff7-65db9792812c"/>
    <xsd:import namespace="58751fd6-6d2b-4a48-8989-e915882ee7b3"/>
    <xsd:element name="properties">
      <xsd:complexType>
        <xsd:sequence>
          <xsd:element name="documentManagement">
            <xsd:complexType>
              <xsd:all>
                <xsd:element ref="ns2:SharedWithUsers" minOccurs="0"/>
                <xsd:element ref="ns2:SharedWithDetails" minOccurs="0"/>
                <xsd:element ref="ns2:TaxKeywordTaxHTField" minOccurs="0"/>
                <xsd:element ref="ns2:TaxCatchAll"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85ba39-a6ca-4b1e-9ff7-65db9792812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KeywordTaxHTField" ma:index="11" nillable="true" ma:taxonomy="true" ma:internalName="TaxKeywordTaxHTField" ma:taxonomyFieldName="TaxKeyword" ma:displayName="Enterprise Keywords" ma:fieldId="{23f27201-bee3-471e-b2e7-b64fd8b7ca38}" ma:taxonomyMulti="true" ma:sspId="08bf5b8b-ed8d-4f72-8678-697285c04e62"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hidden="true" ma:list="{2ab98e52-3246-4d2a-9794-d0561adb32ff}" ma:internalName="TaxCatchAll" ma:showField="CatchAllData" ma:web="4a85ba39-a6ca-4b1e-9ff7-65db9792812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8751fd6-6d2b-4a48-8989-e915882ee7b3"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8bf5b8b-ed8d-4f72-8678-697285c04e62"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1B8D6A-108A-46F9-A618-CC89FA4760D9}">
  <ds:schemaRefs>
    <ds:schemaRef ds:uri="58751fd6-6d2b-4a48-8989-e915882ee7b3"/>
    <ds:schemaRef ds:uri="http://schemas.microsoft.com/office/2006/metadata/properties"/>
    <ds:schemaRef ds:uri="http://purl.org/dc/dcmitype/"/>
    <ds:schemaRef ds:uri="4a85ba39-a6ca-4b1e-9ff7-65db9792812c"/>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DFA614BD-D10C-469B-8BFF-BC538CE7DEE6}">
  <ds:schemaRefs>
    <ds:schemaRef ds:uri="http://schemas.microsoft.com/sharepoint/v3/contenttype/forms"/>
  </ds:schemaRefs>
</ds:datastoreItem>
</file>

<file path=customXml/itemProps3.xml><?xml version="1.0" encoding="utf-8"?>
<ds:datastoreItem xmlns:ds="http://schemas.openxmlformats.org/officeDocument/2006/customXml" ds:itemID="{B5C00061-AB77-44CC-BC54-B73369337C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85ba39-a6ca-4b1e-9ff7-65db9792812c"/>
    <ds:schemaRef ds:uri="58751fd6-6d2b-4a48-8989-e915882ee7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10903</TotalTime>
  <Words>7159</Words>
  <Application>Microsoft Office PowerPoint</Application>
  <PresentationFormat>On-screen Show (4:3)</PresentationFormat>
  <Paragraphs>534</Paragraphs>
  <Slides>50</Slides>
  <Notes>47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Times New Roman</vt:lpstr>
      <vt:lpstr>Verdana</vt:lpstr>
      <vt:lpstr>Office Theme</vt:lpstr>
      <vt:lpstr> Module 7: Interviewing Juvenile Sexual Abuse Victims </vt:lpstr>
      <vt:lpstr>Module 7: Objectives</vt:lpstr>
      <vt:lpstr>Goal of a Juvenile Forensic Interview</vt:lpstr>
      <vt:lpstr>Sex Is Complex</vt:lpstr>
      <vt:lpstr>Understanding Your Subjects</vt:lpstr>
      <vt:lpstr>Video</vt:lpstr>
      <vt:lpstr>Pathways</vt:lpstr>
      <vt:lpstr>Pathways</vt:lpstr>
      <vt:lpstr>Delayed Reporting</vt:lpstr>
      <vt:lpstr>Delayed Reporting</vt:lpstr>
      <vt:lpstr>Delayed Reporting</vt:lpstr>
      <vt:lpstr>Children With Past Victimization</vt:lpstr>
      <vt:lpstr>Forensic Interview</vt:lpstr>
      <vt:lpstr>Essential Interview Techniques</vt:lpstr>
      <vt:lpstr>Interviewing</vt:lpstr>
      <vt:lpstr>Interviewing</vt:lpstr>
      <vt:lpstr>Interviewing</vt:lpstr>
      <vt:lpstr>Interviewing</vt:lpstr>
      <vt:lpstr>Forensic Interview</vt:lpstr>
      <vt:lpstr>Forensic Interview</vt:lpstr>
      <vt:lpstr>Interview Phases</vt:lpstr>
      <vt:lpstr>Phase 1: Preparation</vt:lpstr>
      <vt:lpstr>Phase 1: Preparation</vt:lpstr>
      <vt:lpstr>Adolescent Development</vt:lpstr>
      <vt:lpstr>Adolescent Development</vt:lpstr>
      <vt:lpstr>Adolescent Development</vt:lpstr>
      <vt:lpstr>Adolescent Development</vt:lpstr>
      <vt:lpstr>Adolescent Development</vt:lpstr>
      <vt:lpstr>Adolescent Development</vt:lpstr>
      <vt:lpstr>Phase 1: Preparation</vt:lpstr>
      <vt:lpstr>Phase 1: Preparation</vt:lpstr>
      <vt:lpstr>Phase 1: Preparation</vt:lpstr>
      <vt:lpstr>Interview Phases</vt:lpstr>
      <vt:lpstr>Interview Phases</vt:lpstr>
      <vt:lpstr>Interview Phases</vt:lpstr>
      <vt:lpstr>Interview Phases</vt:lpstr>
      <vt:lpstr>Interview Phases</vt:lpstr>
      <vt:lpstr>Interview Phases</vt:lpstr>
      <vt:lpstr>Interview Phases</vt:lpstr>
      <vt:lpstr>Interview Phases</vt:lpstr>
      <vt:lpstr>Interview Phases</vt:lpstr>
      <vt:lpstr>Interview Phases</vt:lpstr>
      <vt:lpstr>Interview Phases</vt:lpstr>
      <vt:lpstr>Interview Phases</vt:lpstr>
      <vt:lpstr>Interview Phases</vt:lpstr>
      <vt:lpstr>Interview Phases</vt:lpstr>
      <vt:lpstr>Interviewing </vt:lpstr>
      <vt:lpstr>Interviewing </vt:lpstr>
      <vt:lpstr>Final Thoughts on Youth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County</dc:title>
  <dc:creator>Edited by Tricia Estacio</dc:creator>
  <cp:lastModifiedBy>La Cole Archuletta</cp:lastModifiedBy>
  <cp:revision>175</cp:revision>
  <cp:lastPrinted>2013-12-18T15:38:11Z</cp:lastPrinted>
  <dcterms:created xsi:type="dcterms:W3CDTF">1601-01-01T00:00:00Z</dcterms:created>
  <dcterms:modified xsi:type="dcterms:W3CDTF">2023-04-10T15:16:54Z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0x0101009B2DF5C5EA637B4CB6AA88CB267C6AB4</vt:lpwstr>
  </property>
  <property fmtid="{D5CDD505-2E9C-101B-9397-08002B2CF9AE}" pid="4" name="NCCDOffice">
    <vt:lpwstr>324;#Madison|3dd15d7c-466b-4f2e-a1e7-1efea7a709d1</vt:lpwstr>
  </property>
  <property fmtid="{D5CDD505-2E9C-101B-9397-08002B2CF9AE}" pid="5" name="ProjectFamily">
    <vt:lpwstr/>
  </property>
  <property fmtid="{D5CDD505-2E9C-101B-9397-08002B2CF9AE}" pid="6" name="TaxKeyword">
    <vt:lpwstr/>
  </property>
  <property fmtid="{D5CDD505-2E9C-101B-9397-08002B2CF9AE}" pid="7" name="Order">
    <vt:r8>126200</vt:r8>
  </property>
  <property fmtid="{D5CDD505-2E9C-101B-9397-08002B2CF9AE}" pid="8" name="xd_Signature">
    <vt:bool>false</vt:bool>
  </property>
  <property fmtid="{D5CDD505-2E9C-101B-9397-08002B2CF9AE}" pid="9" name="xd_ProgID">
    <vt:lpwstr/>
  </property>
  <property fmtid="{D5CDD505-2E9C-101B-9397-08002B2CF9AE}" pid="10" name="TemplateUrl">
    <vt:lpwstr/>
  </property>
  <property fmtid="{D5CDD505-2E9C-101B-9397-08002B2CF9AE}" pid="11" name="ComplianceAssetId">
    <vt:lpwstr/>
  </property>
  <property fmtid="{D5CDD505-2E9C-101B-9397-08002B2CF9AE}" pid="12" name="_ExtendedDescription">
    <vt:lpwstr/>
  </property>
  <property fmtid="{D5CDD505-2E9C-101B-9397-08002B2CF9AE}" pid="13" name="MediaServiceImageTags">
    <vt:lpwstr/>
  </property>
</Properties>
</file>