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h+QqtO8w877tJjyTOH/UYG+Dpv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92"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0060"/>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BN7OIjMztg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p196J_c31dA&amp;t=3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youtube.com/watch?v=XyX4klMU3X8&amp;feature=relate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144" name="Google Shape;144;p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0:notes"/>
          <p:cNvSpPr txBox="1">
            <a:spLocks noGrp="1"/>
          </p:cNvSpPr>
          <p:nvPr>
            <p:ph type="body" idx="1"/>
          </p:nvPr>
        </p:nvSpPr>
        <p:spPr>
          <a:xfrm>
            <a:off x="975360" y="4560570"/>
            <a:ext cx="536448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Activity. </a:t>
            </a:r>
            <a:r>
              <a:rPr lang="en-US" sz="1800">
                <a:latin typeface="Calibri"/>
                <a:ea typeface="Calibri"/>
                <a:cs typeface="Calibri"/>
                <a:sym typeface="Calibri"/>
              </a:rPr>
              <a:t>Break the class into the same groups of three people, and spread out around the room. Rotate the roles and have the trainees choose one of the two videos you’ve seen so far and use that as your scenario. Have the investigator interview the victim for 5 minutes and then receive feedback for 5 minutes.</a:t>
            </a:r>
            <a:endParaRPr>
              <a:latin typeface="Arial"/>
              <a:ea typeface="Arial"/>
              <a:cs typeface="Arial"/>
              <a:sym typeface="Arial"/>
            </a:endParaRPr>
          </a:p>
        </p:txBody>
      </p:sp>
      <p:sp>
        <p:nvSpPr>
          <p:cNvPr id="226" name="Google Shape;226;p1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2: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Block out the time.  We are all busy, do not make the victim responsible for your schedule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13</a:t>
            </a:fld>
            <a:endParaRPr sz="1300" b="0" i="0" u="none" strike="noStrike" cap="none">
              <a:solidFill>
                <a:schemeClr val="dk1"/>
              </a:solidFill>
              <a:latin typeface="Arial"/>
              <a:ea typeface="Arial"/>
              <a:cs typeface="Arial"/>
              <a:sym typeface="Arial"/>
            </a:endParaRPr>
          </a:p>
        </p:txBody>
      </p:sp>
      <p:sp>
        <p:nvSpPr>
          <p:cNvPr id="238" name="Google Shape;238;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Detail sexual discomfort</a:t>
            </a:r>
            <a:endParaRPr/>
          </a:p>
          <a:p>
            <a:pPr marL="0" lvl="0" indent="0" algn="l" rtl="0">
              <a:spcBef>
                <a:spcPts val="360"/>
              </a:spcBef>
              <a:spcAft>
                <a:spcPts val="0"/>
              </a:spcAft>
              <a:buNone/>
            </a:pPr>
            <a:r>
              <a:rPr lang="en-US">
                <a:latin typeface="Arial"/>
                <a:ea typeface="Arial"/>
                <a:cs typeface="Arial"/>
                <a:sym typeface="Arial"/>
              </a:rPr>
              <a:t>What puts Miranda into motion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245" name="Google Shape;245;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What can you use to verify if your suspect and victim have been a “pair” for quite some time</a:t>
            </a:r>
            <a:endParaRPr/>
          </a:p>
        </p:txBody>
      </p:sp>
      <p:sp>
        <p:nvSpPr>
          <p:cNvPr id="253" name="Google Shape;253;p1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15</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6: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What is the history of your victim?   Have you read their file, their psych history, family history.  May be more info available if the victim is female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What is the history of your victim?   Have you read her file, her psych history, family history.  </a:t>
            </a:r>
            <a:endParaRPr/>
          </a:p>
          <a:p>
            <a:pPr marL="0" lvl="0" indent="0" algn="l" rtl="0">
              <a:spcBef>
                <a:spcPts val="360"/>
              </a:spcBef>
              <a:spcAft>
                <a:spcPts val="0"/>
              </a:spcAft>
              <a:buNone/>
            </a:pPr>
            <a:endParaRPr>
              <a:latin typeface="Arial"/>
              <a:ea typeface="Arial"/>
              <a:cs typeface="Arial"/>
              <a:sym typeface="Arial"/>
            </a:endParaRPr>
          </a:p>
        </p:txBody>
      </p:sp>
      <p:sp>
        <p:nvSpPr>
          <p:cNvPr id="266" name="Google Shape;266;p1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17</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300" u="sng">
                <a:solidFill>
                  <a:schemeClr val="hlink"/>
                </a:solidFill>
                <a:hlinkClick r:id="rId3"/>
              </a:rPr>
              <a:t>http://www.youtube.com/watch?v=BN7OIjMztgo</a:t>
            </a:r>
            <a:r>
              <a:rPr lang="en-US" sz="1300"/>
              <a:t>    - Frank Mendoza</a:t>
            </a:r>
            <a:endParaRPr>
              <a:latin typeface="Arial"/>
              <a:ea typeface="Arial"/>
              <a:cs typeface="Arial"/>
              <a:sym typeface="Arial"/>
            </a:endParaRPr>
          </a:p>
        </p:txBody>
      </p:sp>
      <p:sp>
        <p:nvSpPr>
          <p:cNvPr id="273" name="Google Shape;273;p1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18</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1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Interview Mr Mendoza</a:t>
            </a:r>
            <a:endParaRPr/>
          </a:p>
        </p:txBody>
      </p:sp>
      <p:sp>
        <p:nvSpPr>
          <p:cNvPr id="280" name="Google Shape;280;p1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19</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50" name="Google Shape;150;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20</a:t>
            </a:fld>
            <a:endParaRPr sz="1300" b="0" i="0" u="none" strike="noStrike" cap="none">
              <a:solidFill>
                <a:schemeClr val="dk1"/>
              </a:solidFill>
              <a:latin typeface="Arial"/>
              <a:ea typeface="Arial"/>
              <a:cs typeface="Arial"/>
              <a:sym typeface="Arial"/>
            </a:endParaRPr>
          </a:p>
        </p:txBody>
      </p:sp>
      <p:sp>
        <p:nvSpPr>
          <p:cNvPr id="286" name="Google Shape;286;p2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2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Get a volunteer to show examples or take photos of a cluttered desk, looking at watch, other barriers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2300"/>
              <a:t>. Start </a:t>
            </a:r>
            <a:r>
              <a:rPr lang="en-US" sz="2300">
                <a:solidFill>
                  <a:srgbClr val="FF0000"/>
                </a:solidFill>
              </a:rPr>
              <a:t>with broad topics and be open to any directions the interview may go</a:t>
            </a:r>
            <a:endParaRPr/>
          </a:p>
          <a:p>
            <a:pPr marL="457200" lvl="1" indent="-146050" algn="l" rtl="0">
              <a:spcBef>
                <a:spcPts val="690"/>
              </a:spcBef>
              <a:spcAft>
                <a:spcPts val="0"/>
              </a:spcAft>
              <a:buClr>
                <a:schemeClr val="dk1"/>
              </a:buClr>
              <a:buSzPts val="2300"/>
              <a:buFont typeface="Arial"/>
              <a:buChar char="•"/>
            </a:pPr>
            <a:r>
              <a:rPr lang="en-US" sz="2300"/>
              <a:t>Give your victim, witness and suspects the opportunity to talk</a:t>
            </a:r>
            <a:endParaRPr/>
          </a:p>
          <a:p>
            <a:pPr marL="457200" lvl="1" indent="-146050" algn="l" rtl="0">
              <a:spcBef>
                <a:spcPts val="690"/>
              </a:spcBef>
              <a:spcAft>
                <a:spcPts val="0"/>
              </a:spcAft>
              <a:buClr>
                <a:srgbClr val="FF0000"/>
              </a:buClr>
              <a:buSzPts val="2300"/>
              <a:buFont typeface="Arial"/>
              <a:buChar char="•"/>
            </a:pPr>
            <a:r>
              <a:rPr lang="en-US" sz="2300">
                <a:solidFill>
                  <a:srgbClr val="FF0000"/>
                </a:solidFill>
              </a:rPr>
              <a:t>Women are generally more verbal than men and more able to describe details and emotions</a:t>
            </a:r>
            <a:endParaRPr/>
          </a:p>
          <a:p>
            <a:pPr marL="0" lvl="1" indent="0" algn="l" rtl="0">
              <a:spcBef>
                <a:spcPts val="690"/>
              </a:spcBef>
              <a:spcAft>
                <a:spcPts val="0"/>
              </a:spcAft>
              <a:buNone/>
            </a:pPr>
            <a:endParaRPr sz="2300" b="1">
              <a:solidFill>
                <a:srgbClr val="FF0000"/>
              </a:solidFill>
            </a:endParaRPr>
          </a:p>
          <a:p>
            <a:pPr marL="0" lvl="1" indent="0" algn="l" rtl="0">
              <a:spcBef>
                <a:spcPts val="690"/>
              </a:spcBef>
              <a:spcAft>
                <a:spcPts val="0"/>
              </a:spcAft>
              <a:buNone/>
            </a:pPr>
            <a:r>
              <a:rPr lang="en-US" sz="2300" b="1">
                <a:solidFill>
                  <a:srgbClr val="FF0000"/>
                </a:solidFill>
              </a:rPr>
              <a:t>B. Narrow the conversation with guided questions that focus on previous answers</a:t>
            </a:r>
            <a:endParaRPr/>
          </a:p>
          <a:p>
            <a:pPr marL="457200" lvl="1" indent="-146050" algn="l" rtl="0">
              <a:spcBef>
                <a:spcPts val="690"/>
              </a:spcBef>
              <a:spcAft>
                <a:spcPts val="0"/>
              </a:spcAft>
              <a:buClr>
                <a:srgbClr val="FF0000"/>
              </a:buClr>
              <a:buSzPts val="2300"/>
              <a:buFont typeface="Arial"/>
              <a:buChar char="•"/>
            </a:pPr>
            <a:r>
              <a:rPr lang="en-US" sz="2300" b="1">
                <a:solidFill>
                  <a:srgbClr val="FF0000"/>
                </a:solidFill>
              </a:rPr>
              <a:t>Do not use closed-ended or leading questions</a:t>
            </a:r>
            <a:endParaRPr/>
          </a:p>
          <a:p>
            <a:pPr marL="0" lvl="0" indent="0" algn="l" rtl="0">
              <a:spcBef>
                <a:spcPts val="360"/>
              </a:spcBef>
              <a:spcAft>
                <a:spcPts val="0"/>
              </a:spcAft>
              <a:buNone/>
            </a:pPr>
            <a:endParaRPr/>
          </a:p>
        </p:txBody>
      </p:sp>
      <p:sp>
        <p:nvSpPr>
          <p:cNvPr id="294" name="Google Shape;294;p2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21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00" name="Google Shape;300;p2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2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800">
                <a:latin typeface="Calibri"/>
                <a:ea typeface="Calibri"/>
                <a:cs typeface="Calibri"/>
                <a:sym typeface="Calibri"/>
              </a:rPr>
              <a:t>Activity. Break the class into new groups of three. Have them spread out around the room. Assign one person the role of victim, one the role of investigator, and one the role of critiquing. Interview the female victim of staff sexual misconduct portrayed in the video watched in the First Response and Evidence Collection module (see slide 23) with the goal of getting the victim to feel comfortable and tell you what happened. Then spend 5 minutes giving feedback.</a:t>
            </a:r>
            <a:endParaRPr>
              <a:latin typeface="Arial"/>
              <a:ea typeface="Arial"/>
              <a:cs typeface="Arial"/>
              <a:sym typeface="Arial"/>
            </a:endParaRPr>
          </a:p>
        </p:txBody>
      </p:sp>
      <p:sp>
        <p:nvSpPr>
          <p:cNvPr id="307" name="Google Shape;307;p2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23</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2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https://www.youtube.com/watch?v=p196J_c31dA&amp;t=3s</a:t>
            </a:r>
            <a:endParaRPr sz="1800" u="sng">
              <a:solidFill>
                <a:srgbClr val="0000FF"/>
              </a:solidFill>
              <a:latin typeface="Calibri"/>
              <a:ea typeface="Calibri"/>
              <a:cs typeface="Calibri"/>
              <a:sym typeface="Calibri"/>
            </a:endParaRPr>
          </a:p>
          <a:p>
            <a:pPr marL="0" lvl="0" indent="0" algn="l" rtl="0">
              <a:spcBef>
                <a:spcPts val="540"/>
              </a:spcBef>
              <a:spcAft>
                <a:spcPts val="0"/>
              </a:spcAft>
              <a:buNone/>
            </a:pPr>
            <a:endParaRPr sz="1800" u="sng">
              <a:solidFill>
                <a:srgbClr val="0000FF"/>
              </a:solidFill>
              <a:latin typeface="Calibri"/>
              <a:ea typeface="Calibri"/>
              <a:cs typeface="Calibri"/>
              <a:sym typeface="Calibri"/>
            </a:endParaRPr>
          </a:p>
          <a:p>
            <a:pPr marL="0" marR="0" lvl="0" indent="0" algn="l" rtl="0">
              <a:spcBef>
                <a:spcPts val="0"/>
              </a:spcBef>
              <a:spcAft>
                <a:spcPts val="0"/>
              </a:spcAft>
              <a:buNone/>
            </a:pPr>
            <a:r>
              <a:rPr lang="en-US" sz="1800">
                <a:latin typeface="Calibri"/>
                <a:ea typeface="Calibri"/>
                <a:cs typeface="Calibri"/>
                <a:sym typeface="Calibri"/>
              </a:rPr>
              <a:t>Note that even though this interview does not occur within the correctional setting, many of the assumptions and biases the investigators show are universal and can still be useful for training.</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Calibri"/>
                <a:ea typeface="Calibri"/>
                <a:cs typeface="Calibri"/>
                <a:sym typeface="Calibri"/>
              </a:rPr>
              <a:t> </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Calibri"/>
                <a:ea typeface="Calibri"/>
                <a:cs typeface="Calibri"/>
                <a:sym typeface="Calibri"/>
              </a:rPr>
              <a:t>If there is time, ask participants to identify problems with how this interview is conducted, referring back to what they have learned so far.</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Calibri"/>
                <a:ea typeface="Calibri"/>
                <a:cs typeface="Calibri"/>
                <a:sym typeface="Calibri"/>
              </a:rPr>
              <a:t> </a:t>
            </a:r>
            <a:endParaRPr sz="1800">
              <a:latin typeface="Times New Roman"/>
              <a:ea typeface="Times New Roman"/>
              <a:cs typeface="Times New Roman"/>
              <a:sym typeface="Times New Roman"/>
            </a:endParaRPr>
          </a:p>
          <a:p>
            <a:pPr marL="0" lvl="0" indent="0" algn="l" rtl="0">
              <a:spcBef>
                <a:spcPts val="540"/>
              </a:spcBef>
              <a:spcAft>
                <a:spcPts val="0"/>
              </a:spcAft>
              <a:buNone/>
            </a:pPr>
            <a:r>
              <a:rPr lang="en-US" sz="1800">
                <a:latin typeface="Calibri"/>
                <a:ea typeface="Calibri"/>
                <a:cs typeface="Calibri"/>
                <a:sym typeface="Calibri"/>
              </a:rPr>
              <a:t>This video can also be a good segue into the next section on gender and communication.</a:t>
            </a:r>
            <a:endParaRPr>
              <a:latin typeface="Arial"/>
              <a:ea typeface="Arial"/>
              <a:cs typeface="Arial"/>
              <a:sym typeface="Arial"/>
            </a:endParaRPr>
          </a:p>
        </p:txBody>
      </p:sp>
      <p:sp>
        <p:nvSpPr>
          <p:cNvPr id="314" name="Google Shape;314;p2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24</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2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27" name="Google Shape;327;p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33" name="Google Shape;333;p2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40" name="Google Shape;340;p2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9: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47" name="Google Shape;347;p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How important is investigating prison rape?</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How comfortable are you with talking to a male about oral sex?</a:t>
            </a:r>
            <a:endParaRPr/>
          </a:p>
          <a:p>
            <a:pPr marL="0" lvl="0" indent="0" algn="l" rtl="0">
              <a:spcBef>
                <a:spcPts val="360"/>
              </a:spcBef>
              <a:spcAft>
                <a:spcPts val="0"/>
              </a:spcAft>
              <a:buNone/>
            </a:pPr>
            <a:r>
              <a:rPr lang="en-US">
                <a:latin typeface="Arial"/>
                <a:ea typeface="Arial"/>
                <a:cs typeface="Arial"/>
                <a:sym typeface="Arial"/>
              </a:rPr>
              <a:t>How comfortable are you with talking to a female about oral sex?</a:t>
            </a:r>
            <a:endParaRPr/>
          </a:p>
        </p:txBody>
      </p:sp>
      <p:sp>
        <p:nvSpPr>
          <p:cNvPr id="161" name="Google Shape;161;p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3</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53" name="Google Shape;353;p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0" name="Google Shape;360;p3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Farmer v Brennan</a:t>
            </a:r>
            <a:endParaRPr/>
          </a:p>
          <a:p>
            <a:pPr marL="0" lvl="0" indent="0" algn="l" rtl="0">
              <a:spcBef>
                <a:spcPts val="360"/>
              </a:spcBef>
              <a:spcAft>
                <a:spcPts val="0"/>
              </a:spcAft>
              <a:buNone/>
            </a:pPr>
            <a:r>
              <a:rPr lang="en-US"/>
              <a:t>Offender was transgendered and told staff he would be a victim with no real outstanding reason and they did not move him and he was assaulted </a:t>
            </a:r>
            <a:endParaRPr/>
          </a:p>
          <a:p>
            <a:pPr marL="0" lvl="0" indent="0" algn="l" rtl="0">
              <a:spcBef>
                <a:spcPts val="360"/>
              </a:spcBef>
              <a:spcAft>
                <a:spcPts val="0"/>
              </a:spcAft>
              <a:buNone/>
            </a:pPr>
            <a:endParaRPr/>
          </a:p>
        </p:txBody>
      </p:sp>
      <p:sp>
        <p:nvSpPr>
          <p:cNvPr id="361" name="Google Shape;361;p31: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67" name="Google Shape;367;p3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Google Shape;373;p3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u="sng">
                <a:solidFill>
                  <a:schemeClr val="hlink"/>
                </a:solidFill>
                <a:hlinkClick r:id="rId3"/>
              </a:rPr>
              <a:t>http://www.youtube.com/watch?v=XyX4klMU3X8&amp;feature=related</a:t>
            </a:r>
            <a:r>
              <a:rPr lang="en-US" u="sng"/>
              <a:t> </a:t>
            </a:r>
            <a:endParaRPr/>
          </a:p>
        </p:txBody>
      </p:sp>
      <p:sp>
        <p:nvSpPr>
          <p:cNvPr id="374" name="Google Shape;374;p3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34:notes"/>
          <p:cNvSpPr txBox="1">
            <a:spLocks noGrp="1"/>
          </p:cNvSpPr>
          <p:nvPr>
            <p:ph type="body" idx="1"/>
          </p:nvPr>
        </p:nvSpPr>
        <p:spPr>
          <a:xfrm>
            <a:off x="975360" y="4560570"/>
            <a:ext cx="536448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400" b="1">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35:notes"/>
          <p:cNvSpPr txBox="1">
            <a:spLocks noGrp="1"/>
          </p:cNvSpPr>
          <p:nvPr>
            <p:ph type="body" idx="1"/>
          </p:nvPr>
        </p:nvSpPr>
        <p:spPr>
          <a:xfrm>
            <a:off x="975360" y="4560570"/>
            <a:ext cx="536448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400" b="1">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36:notes"/>
          <p:cNvSpPr txBox="1">
            <a:spLocks noGrp="1"/>
          </p:cNvSpPr>
          <p:nvPr>
            <p:ph type="body" idx="1"/>
          </p:nvPr>
        </p:nvSpPr>
        <p:spPr>
          <a:xfrm>
            <a:off x="406400" y="4400550"/>
            <a:ext cx="6583680" cy="288370"/>
          </a:xfrm>
          <a:prstGeom prst="rect">
            <a:avLst/>
          </a:prstGeom>
          <a:noFill/>
          <a:ln>
            <a:noFill/>
          </a:ln>
        </p:spPr>
        <p:txBody>
          <a:bodyPr spcFirstLastPara="1" wrap="square" lIns="96650" tIns="48325" rIns="96650" bIns="48325" anchor="t" anchorCtr="0">
            <a:sp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37:notes"/>
          <p:cNvSpPr txBox="1">
            <a:spLocks noGrp="1"/>
          </p:cNvSpPr>
          <p:nvPr>
            <p:ph type="body" idx="1"/>
          </p:nvPr>
        </p:nvSpPr>
        <p:spPr>
          <a:xfrm>
            <a:off x="975360" y="4560570"/>
            <a:ext cx="5364480" cy="947069"/>
          </a:xfrm>
          <a:prstGeom prst="rect">
            <a:avLst/>
          </a:prstGeom>
          <a:noFill/>
          <a:ln>
            <a:noFill/>
          </a:ln>
        </p:spPr>
        <p:txBody>
          <a:bodyPr spcFirstLastPara="1" wrap="square" lIns="96650" tIns="48325" rIns="96650" bIns="48325" anchor="t" anchorCtr="0">
            <a:spAutoFit/>
          </a:bodyPr>
          <a:lstStyle/>
          <a:p>
            <a:pPr marL="0" lvl="0" indent="0" algn="l" rtl="0">
              <a:spcBef>
                <a:spcPts val="0"/>
              </a:spcBef>
              <a:spcAft>
                <a:spcPts val="0"/>
              </a:spcAft>
              <a:buNone/>
            </a:pPr>
            <a:r>
              <a:rPr lang="en-US">
                <a:latin typeface="Arial"/>
                <a:ea typeface="Arial"/>
                <a:cs typeface="Arial"/>
                <a:sym typeface="Arial"/>
              </a:rPr>
              <a:t>Make sure you have gotten victim’s mental health diagnosis so you are prepared</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endParaRPr>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4" name="Google Shape;404;p38:notes"/>
          <p:cNvSpPr txBox="1">
            <a:spLocks noGrp="1"/>
          </p:cNvSpPr>
          <p:nvPr>
            <p:ph type="body" idx="1"/>
          </p:nvPr>
        </p:nvSpPr>
        <p:spPr>
          <a:xfrm>
            <a:off x="975360" y="4560570"/>
            <a:ext cx="536448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t>39</a:t>
            </a:fld>
            <a:endParaRPr sz="1300">
              <a:solidFill>
                <a:schemeClr val="dk1"/>
              </a:solidFill>
              <a:latin typeface="Arial"/>
              <a:ea typeface="Arial"/>
              <a:cs typeface="Arial"/>
              <a:sym typeface="Arial"/>
            </a:endParaRPr>
          </a:p>
        </p:txBody>
      </p:sp>
      <p:sp>
        <p:nvSpPr>
          <p:cNvPr id="410" name="Google Shape;410;p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3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Outline the interview of rape witness</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Do you interrogate staff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p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You are in a group of peers and friends, is there anyone that would like to join me up front to discuss the more recent consensual, intimate relation they have had in the past week</a:t>
            </a:r>
            <a:endParaRPr/>
          </a:p>
          <a:p>
            <a:pPr marL="0" lvl="0" indent="0" algn="l" rtl="0">
              <a:spcBef>
                <a:spcPts val="360"/>
              </a:spcBef>
              <a:spcAft>
                <a:spcPts val="0"/>
              </a:spcAft>
              <a:buNone/>
            </a:pPr>
            <a:endParaRPr>
              <a:latin typeface="Arial"/>
              <a:ea typeface="Arial"/>
              <a:cs typeface="Arial"/>
              <a:sym typeface="Arial"/>
            </a:endParaRPr>
          </a:p>
          <a:p>
            <a:pPr marL="0" lvl="0" indent="0" algn="l" rtl="0">
              <a:spcBef>
                <a:spcPts val="360"/>
              </a:spcBef>
              <a:spcAft>
                <a:spcPts val="0"/>
              </a:spcAft>
              <a:buNone/>
            </a:pPr>
            <a:r>
              <a:rPr lang="en-US">
                <a:latin typeface="Arial"/>
                <a:ea typeface="Arial"/>
                <a:cs typeface="Arial"/>
                <a:sym typeface="Arial"/>
              </a:rPr>
              <a:t>Normally the students start to giggle and squirm and I quickly tell them it is not mandatory but the point is we as a group are uncomfortable discussing our consensual intimate relations but we expect sexual assault victims to feel comfortable with what is often times very humiliating and terrifying events, and they may have never met us nor do they have a reason to trust us</a:t>
            </a:r>
            <a:endParaRPr/>
          </a:p>
        </p:txBody>
      </p:sp>
      <p:sp>
        <p:nvSpPr>
          <p:cNvPr id="168" name="Google Shape;168;p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4</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7" name="Google Shape;417;p4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800">
                <a:latin typeface="Calibri"/>
                <a:ea typeface="Calibri"/>
                <a:cs typeface="Calibri"/>
                <a:sym typeface="Calibri"/>
              </a:rPr>
              <a:t>Break the class into the most recent groups of three people. Have them spread out around the room. This time, ask trainees to select a suspect, an investigator, and an observer. Use the scenario depicted in the video of the female offender who became involved with a Captain (First Response and Evidence Collection, Slide 23), and interrogate him. Make use of the notes you took in the victim interview for the same scenario. The two trainees who are not doing the interviewing should take notes and give honest and constructive feedback to the interviewer, based on the information discussed in this module.</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a:latin typeface="Calibri"/>
                <a:ea typeface="Calibri"/>
                <a:cs typeface="Calibri"/>
                <a:sym typeface="Calibri"/>
              </a:rPr>
              <a:t> </a:t>
            </a:r>
            <a:endParaRPr sz="1800">
              <a:latin typeface="Times New Roman"/>
              <a:ea typeface="Times New Roman"/>
              <a:cs typeface="Times New Roman"/>
              <a:sym typeface="Times New Roman"/>
            </a:endParaRPr>
          </a:p>
          <a:p>
            <a:pPr marL="0" lvl="0" indent="0" algn="l" rtl="0">
              <a:spcBef>
                <a:spcPts val="540"/>
              </a:spcBef>
              <a:spcAft>
                <a:spcPts val="0"/>
              </a:spcAft>
              <a:buNone/>
            </a:pPr>
            <a:r>
              <a:rPr lang="en-US" sz="1800">
                <a:latin typeface="Calibri"/>
                <a:ea typeface="Calibri"/>
                <a:cs typeface="Calibri"/>
                <a:sym typeface="Calibri"/>
              </a:rPr>
              <a:t>Interview for 5 minutes and then receive feedback for 5 minutes.</a:t>
            </a:r>
            <a:endParaRPr/>
          </a:p>
        </p:txBody>
      </p:sp>
      <p:sp>
        <p:nvSpPr>
          <p:cNvPr id="418" name="Google Shape;418;p4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5" name="Google Shape;425;p41: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Make sure you have researched your suspects history before you interview them.  Both inside and outside the prison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1" name="Google Shape;431;p42: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Make sure you research the suspects history both inside and outside the prison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3: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t>43</a:t>
            </a:fld>
            <a:endParaRPr sz="1300">
              <a:solidFill>
                <a:schemeClr val="dk1"/>
              </a:solidFill>
              <a:latin typeface="Arial"/>
              <a:ea typeface="Arial"/>
              <a:cs typeface="Arial"/>
              <a:sym typeface="Arial"/>
            </a:endParaRPr>
          </a:p>
        </p:txBody>
      </p:sp>
      <p:sp>
        <p:nvSpPr>
          <p:cNvPr id="437" name="Google Shape;437;p4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43: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It becomes hard to tell the same line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t>44</a:t>
            </a:fld>
            <a:endParaRPr sz="1300">
              <a:solidFill>
                <a:schemeClr val="dk1"/>
              </a:solidFill>
              <a:latin typeface="Arial"/>
              <a:ea typeface="Arial"/>
              <a:cs typeface="Arial"/>
              <a:sym typeface="Arial"/>
            </a:endParaRPr>
          </a:p>
        </p:txBody>
      </p:sp>
      <p:sp>
        <p:nvSpPr>
          <p:cNvPr id="444" name="Google Shape;444;p4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5" name="Google Shape;445;p4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Why are you motivated to talk to me</a:t>
            </a:r>
            <a:endParaRPr/>
          </a:p>
          <a:p>
            <a:pPr marL="0" lvl="0" indent="0" algn="l" rtl="0">
              <a:spcBef>
                <a:spcPts val="360"/>
              </a:spcBef>
              <a:spcAft>
                <a:spcPts val="0"/>
              </a:spcAft>
              <a:buNone/>
            </a:pPr>
            <a:r>
              <a:rPr lang="en-US">
                <a:latin typeface="Arial"/>
                <a:ea typeface="Arial"/>
                <a:cs typeface="Arial"/>
                <a:sym typeface="Arial"/>
              </a:rPr>
              <a:t>Religious reasons, constant liar</a:t>
            </a:r>
            <a:endParaRPr/>
          </a:p>
          <a:p>
            <a:pPr marL="0" lvl="0" indent="0" algn="l" rtl="0">
              <a:spcBef>
                <a:spcPts val="360"/>
              </a:spcBef>
              <a:spcAft>
                <a:spcPts val="0"/>
              </a:spcAft>
              <a:buNone/>
            </a:pPr>
            <a:r>
              <a:rPr lang="en-US">
                <a:latin typeface="Arial"/>
                <a:ea typeface="Arial"/>
                <a:cs typeface="Arial"/>
                <a:sym typeface="Arial"/>
              </a:rPr>
              <a:t>Knows they are caught</a:t>
            </a:r>
            <a:endParaRPr/>
          </a:p>
          <a:p>
            <a:pPr marL="0" lvl="0" indent="0" algn="l" rtl="0">
              <a:spcBef>
                <a:spcPts val="360"/>
              </a:spcBef>
              <a:spcAft>
                <a:spcPts val="0"/>
              </a:spcAft>
              <a:buNone/>
            </a:pPr>
            <a:r>
              <a:rPr lang="en-US">
                <a:latin typeface="Arial"/>
                <a:ea typeface="Arial"/>
                <a:cs typeface="Arial"/>
                <a:sym typeface="Arial"/>
              </a:rPr>
              <a:t>Wants to pump you for info and see how stupid you are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51" name="Google Shape;451;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57" name="Google Shape;457;p4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63" name="Google Shape;463;p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t>48</a:t>
            </a:fld>
            <a:endParaRPr sz="1300">
              <a:solidFill>
                <a:schemeClr val="dk1"/>
              </a:solidFill>
              <a:latin typeface="Arial"/>
              <a:ea typeface="Arial"/>
              <a:cs typeface="Arial"/>
              <a:sym typeface="Arial"/>
            </a:endParaRPr>
          </a:p>
        </p:txBody>
      </p:sp>
      <p:sp>
        <p:nvSpPr>
          <p:cNvPr id="469" name="Google Shape;469;p48:notes"/>
          <p:cNvSpPr txBox="1">
            <a:spLocks noGrp="1"/>
          </p:cNvSpPr>
          <p:nvPr>
            <p:ph type="body" idx="1"/>
          </p:nvPr>
        </p:nvSpPr>
        <p:spPr>
          <a:xfrm>
            <a:off x="975360" y="4560570"/>
            <a:ext cx="5364480" cy="4320540"/>
          </a:xfrm>
          <a:prstGeom prst="rect">
            <a:avLst/>
          </a:prstGeom>
          <a:noFill/>
          <a:ln>
            <a:noFill/>
          </a:ln>
        </p:spPr>
        <p:txBody>
          <a:bodyPr spcFirstLastPara="1" wrap="square" lIns="95650" tIns="46975" rIns="95650" bIns="46975" anchor="t" anchorCtr="0">
            <a:noAutofit/>
          </a:bodyPr>
          <a:lstStyle/>
          <a:p>
            <a:pPr marL="0" lvl="0" indent="0" algn="l" rtl="0">
              <a:spcBef>
                <a:spcPts val="0"/>
              </a:spcBef>
              <a:spcAft>
                <a:spcPts val="0"/>
              </a:spcAft>
              <a:buNone/>
            </a:pPr>
            <a:r>
              <a:rPr lang="en-US">
                <a:latin typeface="Arial"/>
                <a:ea typeface="Arial"/>
                <a:cs typeface="Arial"/>
                <a:sym typeface="Arial"/>
              </a:rPr>
              <a:t>You need to be able to think about these things during the interrogating</a:t>
            </a:r>
            <a:endParaRPr/>
          </a:p>
        </p:txBody>
      </p:sp>
      <p:sp>
        <p:nvSpPr>
          <p:cNvPr id="470" name="Google Shape;470;p48:notes"/>
          <p:cNvSpPr>
            <a:spLocks noGrp="1" noRot="1" noChangeAspect="1"/>
          </p:cNvSpPr>
          <p:nvPr>
            <p:ph type="sldImg" idx="2"/>
          </p:nvPr>
        </p:nvSpPr>
        <p:spPr>
          <a:xfrm>
            <a:off x="1266825" y="727075"/>
            <a:ext cx="4781550" cy="3586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6" name="Google Shape;476;p4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Instructor must know the rules of a federal search warrant needs for covert audio at any time</a:t>
            </a:r>
            <a:endParaRPr/>
          </a:p>
          <a:p>
            <a:pPr marL="0" lvl="0" indent="0" algn="l" rtl="0">
              <a:spcBef>
                <a:spcPts val="360"/>
              </a:spcBef>
              <a:spcAft>
                <a:spcPts val="0"/>
              </a:spcAft>
              <a:buNone/>
            </a:pPr>
            <a:r>
              <a:rPr lang="en-US">
                <a:latin typeface="Arial"/>
                <a:ea typeface="Arial"/>
                <a:cs typeface="Arial"/>
                <a:sym typeface="Arial"/>
              </a:rPr>
              <a:t>If audio is used there must be signage that notifies people of it</a:t>
            </a:r>
            <a:endParaRPr/>
          </a:p>
          <a:p>
            <a:pPr marL="0" lvl="0" indent="0" algn="l" rtl="0">
              <a:spcBef>
                <a:spcPts val="360"/>
              </a:spcBef>
              <a:spcAft>
                <a:spcPts val="0"/>
              </a:spcAft>
              <a:buNone/>
            </a:pPr>
            <a:r>
              <a:rPr lang="en-US">
                <a:latin typeface="Arial"/>
                <a:ea typeface="Arial"/>
                <a:cs typeface="Arial"/>
                <a:sym typeface="Arial"/>
              </a:rPr>
              <a:t>Covert audio is ok</a:t>
            </a:r>
            <a:endParaRPr/>
          </a:p>
        </p:txBody>
      </p:sp>
      <p:sp>
        <p:nvSpPr>
          <p:cNvPr id="477" name="Google Shape;477;p4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t>49</a:t>
            </a:fld>
            <a:endParaRPr sz="13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5: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Everyone has biases</a:t>
            </a:r>
            <a:endParaRPr/>
          </a:p>
          <a:p>
            <a:pPr marL="0" lvl="0" indent="0" algn="l" rtl="0">
              <a:spcBef>
                <a:spcPts val="360"/>
              </a:spcBef>
              <a:spcAft>
                <a:spcPts val="0"/>
              </a:spcAft>
              <a:buNone/>
            </a:pPr>
            <a:r>
              <a:rPr lang="en-US">
                <a:latin typeface="Arial"/>
                <a:ea typeface="Arial"/>
                <a:cs typeface="Arial"/>
                <a:sym typeface="Arial"/>
              </a:rPr>
              <a:t>2.  Training reduces bias  </a:t>
            </a:r>
            <a:endParaRPr/>
          </a:p>
          <a:p>
            <a:pPr marL="0" lvl="0" indent="0" algn="l" rtl="0">
              <a:spcBef>
                <a:spcPts val="360"/>
              </a:spcBef>
              <a:spcAft>
                <a:spcPts val="0"/>
              </a:spcAft>
              <a:buNone/>
            </a:pPr>
            <a:r>
              <a:rPr lang="en-US">
                <a:latin typeface="Arial"/>
                <a:ea typeface="Arial"/>
                <a:cs typeface="Arial"/>
                <a:sym typeface="Arial"/>
              </a:rPr>
              <a:t>3.  We tend to focus on what threatens our beliefs</a:t>
            </a:r>
            <a:endParaRPr/>
          </a:p>
          <a:p>
            <a:pPr marL="0" lvl="0" indent="0" algn="l" rtl="0">
              <a:spcBef>
                <a:spcPts val="360"/>
              </a:spcBef>
              <a:spcAft>
                <a:spcPts val="0"/>
              </a:spcAft>
              <a:buNone/>
            </a:pPr>
            <a:endParaRPr>
              <a:latin typeface="Arial"/>
              <a:ea typeface="Arial"/>
              <a:cs typeface="Arial"/>
              <a:sym typeface="Arial"/>
            </a:endParaRPr>
          </a:p>
        </p:txBody>
      </p:sp>
      <p:sp>
        <p:nvSpPr>
          <p:cNvPr id="176" name="Google Shape;176;p5: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5</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5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50: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latin typeface="Arial"/>
                <a:ea typeface="Arial"/>
                <a:cs typeface="Arial"/>
                <a:sym typeface="Arial"/>
              </a:rPr>
              <a:t>What will staff do if they find you trying to set up a camera?</a:t>
            </a:r>
            <a:endParaRPr/>
          </a:p>
        </p:txBody>
      </p:sp>
      <p:sp>
        <p:nvSpPr>
          <p:cNvPr id="484" name="Google Shape;484;p5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Arial"/>
                <a:ea typeface="Arial"/>
                <a:cs typeface="Arial"/>
                <a:sym typeface="Arial"/>
              </a:rPr>
              <a:t>50</a:t>
            </a:fld>
            <a:endParaRPr sz="1300">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90" name="Google Shape;490;p5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96" name="Google Shape;496;p5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3: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02" name="Google Shape;502;p5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4: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08" name="Google Shape;508;p5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55: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15" name="Google Shape;515;p5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90" name="Google Shape;190;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731520" y="4560570"/>
            <a:ext cx="5852160" cy="432054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97" name="Google Shape;197;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800">
                <a:latin typeface="Calibri"/>
                <a:ea typeface="Calibri"/>
                <a:cs typeface="Calibri"/>
                <a:sym typeface="Calibri"/>
              </a:rPr>
              <a:t>Activity. Break the class into groups of three. Have them spread out around the room. Ask them to select a victim, an investigator, and an observer. Choose one of the videos you’ve seen so far (in either the First Response Module or in this module) and use that as your scenario. Have the investigator interview the victim for 5 minutes and then receive feedback for 5 minutes.</a:t>
            </a:r>
            <a:endParaRPr>
              <a:latin typeface="Arial"/>
              <a:ea typeface="Arial"/>
              <a:cs typeface="Arial"/>
              <a:sym typeface="Arial"/>
            </a:endParaRPr>
          </a:p>
        </p:txBody>
      </p:sp>
      <p:sp>
        <p:nvSpPr>
          <p:cNvPr id="204" name="Google Shape;204;p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8</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9: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latin typeface="Arial"/>
              <a:ea typeface="Arial"/>
              <a:cs typeface="Arial"/>
              <a:sym typeface="Arial"/>
            </a:endParaRPr>
          </a:p>
        </p:txBody>
      </p:sp>
      <p:sp>
        <p:nvSpPr>
          <p:cNvPr id="211" name="Google Shape;211;p9: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Arial"/>
                <a:ea typeface="Arial"/>
                <a:cs typeface="Arial"/>
                <a:sym typeface="Arial"/>
              </a:rPr>
              <a:t>9</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pic>
        <p:nvPicPr>
          <p:cNvPr id="16" name="Google Shape;16;p57" descr="C:\Users\mikel\Desktop\PREA-logoRGBhirez-020312.jpg"/>
          <p:cNvPicPr preferRelativeResize="0"/>
          <p:nvPr/>
        </p:nvPicPr>
        <p:blipFill rotWithShape="1">
          <a:blip r:embed="rId2">
            <a:alphaModFix/>
          </a:blip>
          <a:srcRect/>
          <a:stretch/>
        </p:blipFill>
        <p:spPr>
          <a:xfrm>
            <a:off x="742950" y="438150"/>
            <a:ext cx="1695450" cy="1695450"/>
          </a:xfrm>
          <a:prstGeom prst="rect">
            <a:avLst/>
          </a:prstGeom>
          <a:noFill/>
          <a:ln>
            <a:noFill/>
          </a:ln>
        </p:spPr>
      </p:pic>
      <p:sp>
        <p:nvSpPr>
          <p:cNvPr id="17" name="Google Shape;17;p57"/>
          <p:cNvSpPr txBox="1"/>
          <p:nvPr/>
        </p:nvSpPr>
        <p:spPr>
          <a:xfrm>
            <a:off x="1371600" y="3886200"/>
            <a:ext cx="6400800" cy="1676400"/>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endParaRPr sz="3200" b="0" i="0" u="none" strike="noStrike" cap="none">
              <a:solidFill>
                <a:schemeClr val="dk1"/>
              </a:solidFill>
              <a:latin typeface="Verdana"/>
              <a:ea typeface="Verdana"/>
              <a:cs typeface="Verdana"/>
              <a:sym typeface="Verdana"/>
            </a:endParaRPr>
          </a:p>
        </p:txBody>
      </p:sp>
      <p:sp>
        <p:nvSpPr>
          <p:cNvPr id="18" name="Google Shape;18;p57"/>
          <p:cNvSpPr txBox="1"/>
          <p:nvPr/>
        </p:nvSpPr>
        <p:spPr>
          <a:xfrm>
            <a:off x="0" y="2743200"/>
            <a:ext cx="9144000" cy="41148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19" name="Google Shape;19;p57"/>
          <p:cNvSpPr txBox="1">
            <a:spLocks noGrp="1"/>
          </p:cNvSpPr>
          <p:nvPr>
            <p:ph type="ctrTitle"/>
          </p:nvPr>
        </p:nvSpPr>
        <p:spPr>
          <a:xfrm>
            <a:off x="1676400" y="3657600"/>
            <a:ext cx="6350000" cy="2133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000">
                <a:solidFill>
                  <a:schemeClr val="lt1"/>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0" name="Google Shape;20;p57" descr="Description: Moss Group Letterhead"/>
          <p:cNvPicPr preferRelativeResize="0"/>
          <p:nvPr/>
        </p:nvPicPr>
        <p:blipFill rotWithShape="1">
          <a:blip r:embed="rId3">
            <a:alphaModFix/>
          </a:blip>
          <a:srcRect l="6459" t="12070" r="14811" b="11498"/>
          <a:stretch/>
        </p:blipFill>
        <p:spPr>
          <a:xfrm>
            <a:off x="4800600" y="1447800"/>
            <a:ext cx="3741738" cy="533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6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3" name="Google Shape;73;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6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5" name="Google Shape;85;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1" name="Google Shape;91;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8" name="Google Shape;98;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9" name="Google Shape;99;p7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0" name="Google Shape;100;p7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1" name="Google Shape;10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Google Shape;105;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8"/>
        <p:cNvGrpSpPr/>
        <p:nvPr/>
      </p:nvGrpSpPr>
      <p:grpSpPr>
        <a:xfrm>
          <a:off x="0" y="0"/>
          <a:ext cx="0" cy="0"/>
          <a:chOff x="0" y="0"/>
          <a:chExt cx="0" cy="0"/>
        </a:xfrm>
      </p:grpSpPr>
      <p:sp>
        <p:nvSpPr>
          <p:cNvPr id="109" name="Google Shape;109;p7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7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1" name="Google Shape;111;p7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2" name="Google Shape;112;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5"/>
        <p:cNvGrpSpPr/>
        <p:nvPr/>
      </p:nvGrpSpPr>
      <p:grpSpPr>
        <a:xfrm>
          <a:off x="0" y="0"/>
          <a:ext cx="0" cy="0"/>
          <a:chOff x="0" y="0"/>
          <a:chExt cx="0" cy="0"/>
        </a:xfrm>
      </p:grpSpPr>
      <p:sp>
        <p:nvSpPr>
          <p:cNvPr id="116" name="Google Shape;116;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73"/>
          <p:cNvSpPr>
            <a:spLocks noGrp="1"/>
          </p:cNvSpPr>
          <p:nvPr>
            <p:ph type="pic" idx="2"/>
          </p:nvPr>
        </p:nvSpPr>
        <p:spPr>
          <a:xfrm>
            <a:off x="1792288" y="612775"/>
            <a:ext cx="5486400" cy="4114800"/>
          </a:xfrm>
          <a:prstGeom prst="rect">
            <a:avLst/>
          </a:prstGeom>
          <a:noFill/>
          <a:ln>
            <a:noFill/>
          </a:ln>
        </p:spPr>
      </p:sp>
      <p:sp>
        <p:nvSpPr>
          <p:cNvPr id="118" name="Google Shape;118;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9" name="Google Shape;11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4" name="Google Shape;124;p7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7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7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1"/>
        <p:cNvGrpSpPr/>
        <p:nvPr/>
      </p:nvGrpSpPr>
      <p:grpSpPr>
        <a:xfrm>
          <a:off x="0" y="0"/>
          <a:ext cx="0" cy="0"/>
          <a:chOff x="0" y="0"/>
          <a:chExt cx="0" cy="0"/>
        </a:xfrm>
      </p:grpSpPr>
      <p:sp>
        <p:nvSpPr>
          <p:cNvPr id="22" name="Google Shape;22;p58"/>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sp>
        <p:nvSpPr>
          <p:cNvPr id="23" name="Google Shape;23;p58"/>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58"/>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 name="Google Shape;25;p58"/>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26" name="Google Shape;26;p58"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27" name="Google Shape;27;p58"/>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34"/>
        <p:cNvGrpSpPr/>
        <p:nvPr/>
      </p:nvGrpSpPr>
      <p:grpSpPr>
        <a:xfrm>
          <a:off x="0" y="0"/>
          <a:ext cx="0" cy="0"/>
          <a:chOff x="0" y="0"/>
          <a:chExt cx="0" cy="0"/>
        </a:xfrm>
      </p:grpSpPr>
      <p:sp>
        <p:nvSpPr>
          <p:cNvPr id="135" name="Google Shape;135;p76"/>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pic>
        <p:nvPicPr>
          <p:cNvPr id="136" name="Google Shape;136;p76"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137" name="Google Shape;137;p7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1pPr>
            <a:lvl2pPr marL="914400" lvl="1"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spcBef>
                <a:spcPts val="360"/>
              </a:spcBef>
              <a:spcAft>
                <a:spcPts val="0"/>
              </a:spcAft>
              <a:buClr>
                <a:srgbClr val="5F574F"/>
              </a:buClr>
              <a:buSzPts val="1800"/>
              <a:buChar char="»"/>
              <a:defRPr sz="1800">
                <a:solidFill>
                  <a:srgbClr val="5F574F"/>
                </a:solidFill>
                <a:latin typeface="Verdana"/>
                <a:ea typeface="Verdana"/>
                <a:cs typeface="Verdana"/>
                <a:sym typeface="Verdana"/>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8" name="Google Shape;138;p76"/>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9" name="Google Shape;139;p76"/>
          <p:cNvSpPr txBox="1">
            <a:spLocks noGrp="1"/>
          </p:cNvSpPr>
          <p:nvPr>
            <p:ph type="body" idx="2"/>
          </p:nvPr>
        </p:nvSpPr>
        <p:spPr>
          <a:xfrm>
            <a:off x="4654550" y="1600200"/>
            <a:ext cx="4041775" cy="6858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CA7700"/>
              </a:buClr>
              <a:buSzPts val="2400"/>
              <a:buNone/>
              <a:defRPr sz="24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0" name="Google Shape;140;p76"/>
          <p:cNvSpPr txBox="1">
            <a:spLocks noGrp="1"/>
          </p:cNvSpPr>
          <p:nvPr>
            <p:ph type="body" idx="3"/>
          </p:nvPr>
        </p:nvSpPr>
        <p:spPr>
          <a:xfrm>
            <a:off x="4648199" y="2286000"/>
            <a:ext cx="4048125" cy="3840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1800"/>
              <a:buFont typeface="Verdana"/>
              <a:buNone/>
              <a:defRPr sz="1800">
                <a:solidFill>
                  <a:srgbClr val="5F574F"/>
                </a:solidFill>
                <a:latin typeface="Verdana"/>
                <a:ea typeface="Verdana"/>
                <a:cs typeface="Verdana"/>
                <a:sym typeface="Verdana"/>
              </a:defRPr>
            </a:lvl1pPr>
            <a:lvl2pPr marL="914400" lvl="1"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2pPr>
            <a:lvl3pPr marL="1371600" lvl="2"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3pPr>
            <a:lvl4pPr marL="1828800" lvl="3" indent="-342900" algn="l">
              <a:lnSpc>
                <a:spcPct val="100000"/>
              </a:lnSpc>
              <a:spcBef>
                <a:spcPts val="0"/>
              </a:spcBef>
              <a:spcAft>
                <a:spcPts val="0"/>
              </a:spcAft>
              <a:buClr>
                <a:srgbClr val="5F574F"/>
              </a:buClr>
              <a:buSzPts val="1800"/>
              <a:buChar char="–"/>
              <a:defRPr sz="1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Amount of Content">
  <p:cSld name="Large Amount of Content">
    <p:spTree>
      <p:nvGrpSpPr>
        <p:cNvPr id="1" name="Shape 28"/>
        <p:cNvGrpSpPr/>
        <p:nvPr/>
      </p:nvGrpSpPr>
      <p:grpSpPr>
        <a:xfrm>
          <a:off x="0" y="0"/>
          <a:ext cx="0" cy="0"/>
          <a:chOff x="0" y="0"/>
          <a:chExt cx="0" cy="0"/>
        </a:xfrm>
      </p:grpSpPr>
      <p:sp>
        <p:nvSpPr>
          <p:cNvPr id="29" name="Google Shape;29;p59"/>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30" name="Google Shape;30;p59"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1" name="Google Shape;31;p59"/>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l">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9"/>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800"/>
              <a:buFont typeface="Verdana"/>
              <a:buNone/>
              <a:defRPr sz="2800">
                <a:solidFill>
                  <a:srgbClr val="5F574F"/>
                </a:solidFill>
                <a:latin typeface="Verdana"/>
                <a:ea typeface="Verdana"/>
                <a:cs typeface="Verdana"/>
                <a:sym typeface="Verdana"/>
              </a:defRPr>
            </a:lvl1pPr>
            <a:lvl2pPr marL="914400" lvl="1"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2pPr>
            <a:lvl3pPr marL="1371600" lvl="2"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3pPr>
            <a:lvl4pPr marL="1828800" lvl="3" indent="-406400" algn="l">
              <a:lnSpc>
                <a:spcPct val="100000"/>
              </a:lnSpc>
              <a:spcBef>
                <a:spcPts val="0"/>
              </a:spcBef>
              <a:spcAft>
                <a:spcPts val="0"/>
              </a:spcAft>
              <a:buClr>
                <a:srgbClr val="5F574F"/>
              </a:buClr>
              <a:buSzPts val="2800"/>
              <a:buChar char="–"/>
              <a:defRPr sz="28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 name="Google Shape;33;p59"/>
          <p:cNvSpPr txBox="1">
            <a:spLocks noGrp="1"/>
          </p:cNvSpPr>
          <p:nvPr>
            <p:ph type="ftr" idx="11"/>
          </p:nvPr>
        </p:nvSpPr>
        <p:spPr>
          <a:xfrm>
            <a:off x="457200" y="6391275"/>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sp>
        <p:nvSpPr>
          <p:cNvPr id="35" name="Google Shape;35;p60"/>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36" name="Google Shape;36;p60"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37" name="Google Shape;37;p60"/>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3200" b="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0"/>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0"/>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5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0"/>
        <p:cNvGrpSpPr/>
        <p:nvPr/>
      </p:nvGrpSpPr>
      <p:grpSpPr>
        <a:xfrm>
          <a:off x="0" y="0"/>
          <a:ext cx="0" cy="0"/>
          <a:chOff x="0" y="0"/>
          <a:chExt cx="0" cy="0"/>
        </a:xfrm>
      </p:grpSpPr>
      <p:sp>
        <p:nvSpPr>
          <p:cNvPr id="41" name="Google Shape;41;p61"/>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42" name="Google Shape;42;p61"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3" name="Google Shape;43;p61"/>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61"/>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1"/>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46"/>
        <p:cNvGrpSpPr/>
        <p:nvPr/>
      </p:nvGrpSpPr>
      <p:grpSpPr>
        <a:xfrm>
          <a:off x="0" y="0"/>
          <a:ext cx="0" cy="0"/>
          <a:chOff x="0" y="0"/>
          <a:chExt cx="0" cy="0"/>
        </a:xfrm>
      </p:grpSpPr>
      <p:sp>
        <p:nvSpPr>
          <p:cNvPr id="47" name="Google Shape;47;p62"/>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48" name="Google Shape;48;p62"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49" name="Google Shape;49;p62"/>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62"/>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62"/>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2"/>
        <p:cNvGrpSpPr/>
        <p:nvPr/>
      </p:nvGrpSpPr>
      <p:grpSpPr>
        <a:xfrm>
          <a:off x="0" y="0"/>
          <a:ext cx="0" cy="0"/>
          <a:chOff x="0" y="0"/>
          <a:chExt cx="0" cy="0"/>
        </a:xfrm>
      </p:grpSpPr>
      <p:sp>
        <p:nvSpPr>
          <p:cNvPr id="53" name="Google Shape;53;p63"/>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b="0" i="0" u="none" strike="noStrike" cap="none">
                <a:solidFill>
                  <a:schemeClr val="lt1"/>
                </a:solidFill>
                <a:latin typeface="Verdana"/>
                <a:ea typeface="Verdana"/>
                <a:cs typeface="Verdana"/>
                <a:sym typeface="Verdana"/>
              </a:rPr>
              <a:t>   </a:t>
            </a:r>
            <a:endParaRPr/>
          </a:p>
        </p:txBody>
      </p:sp>
      <p:pic>
        <p:nvPicPr>
          <p:cNvPr id="54" name="Google Shape;54;p63"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55" name="Google Shape;55;p6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63"/>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63"/>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8"/>
        <p:cNvGrpSpPr/>
        <p:nvPr/>
      </p:nvGrpSpPr>
      <p:grpSpPr>
        <a:xfrm>
          <a:off x="0" y="0"/>
          <a:ext cx="0" cy="0"/>
          <a:chOff x="0" y="0"/>
          <a:chExt cx="0" cy="0"/>
        </a:xfrm>
      </p:grpSpPr>
      <p:sp>
        <p:nvSpPr>
          <p:cNvPr id="59" name="Google Shape;59;p64"/>
          <p:cNvSpPr txBox="1"/>
          <p:nvPr/>
        </p:nvSpPr>
        <p:spPr>
          <a:xfrm>
            <a:off x="0" y="0"/>
            <a:ext cx="9144000" cy="1219200"/>
          </a:xfrm>
          <a:prstGeom prst="rect">
            <a:avLst/>
          </a:prstGeom>
          <a:solidFill>
            <a:srgbClr val="CA7700"/>
          </a:solid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lt1"/>
              </a:buClr>
              <a:buSzPts val="2700"/>
              <a:buFont typeface="Verdana"/>
              <a:buNone/>
            </a:pPr>
            <a:r>
              <a:rPr lang="en-US" sz="2700">
                <a:solidFill>
                  <a:schemeClr val="lt1"/>
                </a:solidFill>
                <a:latin typeface="Verdana"/>
                <a:ea typeface="Verdana"/>
                <a:cs typeface="Verdana"/>
                <a:sym typeface="Verdana"/>
              </a:rPr>
              <a:t>   </a:t>
            </a:r>
            <a:endParaRPr/>
          </a:p>
        </p:txBody>
      </p:sp>
      <p:sp>
        <p:nvSpPr>
          <p:cNvPr id="60" name="Google Shape;60;p64"/>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lvl1pPr lvl="0" algn="ctr">
              <a:lnSpc>
                <a:spcPct val="78125"/>
              </a:lnSpc>
              <a:spcBef>
                <a:spcPts val="0"/>
              </a:spcBef>
              <a:spcAft>
                <a:spcPts val="0"/>
              </a:spcAft>
              <a:buSzPts val="1400"/>
              <a:buNone/>
              <a:defRPr sz="3200">
                <a:solidFill>
                  <a:srgbClr val="FFFFFF"/>
                </a:solidFill>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64"/>
          <p:cNvSpPr txBox="1">
            <a:spLocks noGrp="1"/>
          </p:cNvSpPr>
          <p:nvPr>
            <p:ph type="body" idx="1"/>
          </p:nvPr>
        </p:nvSpPr>
        <p:spPr>
          <a:xfrm>
            <a:off x="457200" y="1324519"/>
            <a:ext cx="8229599" cy="430840"/>
          </a:xfrm>
          <a:prstGeom prst="rect">
            <a:avLst/>
          </a:prstGeom>
          <a:noFill/>
          <a:ln>
            <a:noFill/>
          </a:ln>
        </p:spPr>
        <p:txBody>
          <a:bodyPr spcFirstLastPara="1" wrap="square" lIns="91425" tIns="45700" rIns="91425" bIns="45700" anchor="b" anchorCtr="0">
            <a:noAutofit/>
          </a:bodyPr>
          <a:lstStyle>
            <a:lvl1pPr marL="457200" lvl="0" indent="-228600" algn="l">
              <a:spcBef>
                <a:spcPts val="520"/>
              </a:spcBef>
              <a:spcAft>
                <a:spcPts val="0"/>
              </a:spcAft>
              <a:buClr>
                <a:srgbClr val="CA7700"/>
              </a:buClr>
              <a:buSzPts val="2600"/>
              <a:buNone/>
              <a:defRPr sz="2600" b="1">
                <a:solidFill>
                  <a:srgbClr val="CA7700"/>
                </a:solidFill>
                <a:latin typeface="Verdana"/>
                <a:ea typeface="Verdana"/>
                <a:cs typeface="Verdana"/>
                <a:sym typeface="Verdana"/>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2" name="Google Shape;62;p64"/>
          <p:cNvSpPr txBox="1">
            <a:spLocks noGrp="1"/>
          </p:cNvSpPr>
          <p:nvPr>
            <p:ph type="body" idx="2"/>
          </p:nvPr>
        </p:nvSpPr>
        <p:spPr>
          <a:xfrm>
            <a:off x="457200" y="1755360"/>
            <a:ext cx="8229599" cy="38834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5F574F"/>
              </a:buClr>
              <a:buSzPts val="2400"/>
              <a:buFont typeface="Verdana"/>
              <a:buNone/>
              <a:defRPr sz="2400">
                <a:solidFill>
                  <a:srgbClr val="5F574F"/>
                </a:solidFill>
                <a:latin typeface="Verdana"/>
                <a:ea typeface="Verdana"/>
                <a:cs typeface="Verdana"/>
                <a:sym typeface="Verdana"/>
              </a:defRPr>
            </a:lvl1pPr>
            <a:lvl2pPr marL="914400" lvl="1"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2pPr>
            <a:lvl3pPr marL="1371600" lvl="2"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3pPr>
            <a:lvl4pPr marL="1828800" lvl="3" indent="-381000" algn="l">
              <a:lnSpc>
                <a:spcPct val="100000"/>
              </a:lnSpc>
              <a:spcBef>
                <a:spcPts val="0"/>
              </a:spcBef>
              <a:spcAft>
                <a:spcPts val="0"/>
              </a:spcAft>
              <a:buClr>
                <a:srgbClr val="5F574F"/>
              </a:buClr>
              <a:buSzPts val="2400"/>
              <a:buChar char="–"/>
              <a:defRPr sz="2400">
                <a:solidFill>
                  <a:srgbClr val="5F574F"/>
                </a:solidFill>
                <a:latin typeface="Verdana"/>
                <a:ea typeface="Verdana"/>
                <a:cs typeface="Verdana"/>
                <a:sym typeface="Verdana"/>
              </a:defRPr>
            </a:lvl4pPr>
            <a:lvl5pPr marL="2286000" lvl="4" indent="-342900" algn="l">
              <a:lnSpc>
                <a:spcPct val="100000"/>
              </a:lnSpc>
              <a:spcBef>
                <a:spcPts val="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63" name="Google Shape;63;p64" descr="C:\Users\mikel\Desktop\logo.png"/>
          <p:cNvPicPr preferRelativeResize="0"/>
          <p:nvPr/>
        </p:nvPicPr>
        <p:blipFill rotWithShape="1">
          <a:blip r:embed="rId2">
            <a:alphaModFix/>
          </a:blip>
          <a:srcRect/>
          <a:stretch/>
        </p:blipFill>
        <p:spPr>
          <a:xfrm>
            <a:off x="8001000" y="5638800"/>
            <a:ext cx="979488" cy="979488"/>
          </a:xfrm>
          <a:prstGeom prst="rect">
            <a:avLst/>
          </a:prstGeom>
          <a:noFill/>
          <a:ln>
            <a:noFill/>
          </a:ln>
        </p:spPr>
      </p:pic>
      <p:sp>
        <p:nvSpPr>
          <p:cNvPr id="64" name="Google Shape;64;p64"/>
          <p:cNvSpPr txBox="1">
            <a:spLocks noGrp="1"/>
          </p:cNvSpPr>
          <p:nvPr>
            <p:ph type="ftr" idx="11"/>
          </p:nvPr>
        </p:nvSpPr>
        <p:spPr>
          <a:xfrm>
            <a:off x="457200" y="6390482"/>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bjs.gov/index.cfm?ty=pbdetail&amp;iid=4654"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0" y="3352800"/>
            <a:ext cx="9144000" cy="2133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br>
              <a:rPr lang="en-US" sz="3600"/>
            </a:br>
            <a:r>
              <a:rPr lang="en-US" sz="3600"/>
              <a:t>Module 7:</a:t>
            </a:r>
            <a:br>
              <a:rPr lang="en-US" sz="3600"/>
            </a:br>
            <a:r>
              <a:rPr lang="en-US" sz="3600"/>
              <a:t>Interviewing Victims of Sexual Abuse</a:t>
            </a:r>
            <a:br>
              <a:rPr lang="en-US" sz="3200"/>
            </a:br>
            <a:endParaRPr sz="3600"/>
          </a:p>
        </p:txBody>
      </p:sp>
      <p:sp>
        <p:nvSpPr>
          <p:cNvPr id="147" name="Google Shape;147;p1"/>
          <p:cNvSpPr txBox="1"/>
          <p:nvPr/>
        </p:nvSpPr>
        <p:spPr>
          <a:xfrm>
            <a:off x="685800" y="5791200"/>
            <a:ext cx="77724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1" i="1" u="none" strike="noStrike" cap="none">
                <a:solidFill>
                  <a:schemeClr val="dk1"/>
                </a:solidFill>
                <a:latin typeface="Verdana"/>
                <a:ea typeface="Verdana"/>
                <a:cs typeface="Verdana"/>
                <a:sym typeface="Verdana"/>
              </a:rPr>
              <a:t>Notice of Federal Funding Disclaimer</a:t>
            </a:r>
            <a:r>
              <a:rPr lang="en-US" sz="800" b="0" i="1" u="none" strike="noStrike" cap="none">
                <a:solidFill>
                  <a:schemeClr val="dk1"/>
                </a:solidFill>
                <a:latin typeface="Verdana"/>
                <a:ea typeface="Verdana"/>
                <a:cs typeface="Verdana"/>
                <a:sym typeface="Verdana"/>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Impact Justice (IJ), which administers the National PREA Resource Center through a cooperative agreement with the Bureau of Justice Assistance.</a:t>
            </a:r>
            <a:r>
              <a:rPr lang="en-US" sz="800" b="0" i="0" u="none" strike="noStrike" cap="none">
                <a:solidFill>
                  <a:schemeClr val="dk1"/>
                </a:solidFill>
                <a:latin typeface="Verdana"/>
                <a:ea typeface="Verdana"/>
                <a:cs typeface="Verdana"/>
                <a:sym typeface="Verdana"/>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Vulnerable Offenders May Be…</a:t>
            </a:r>
            <a:endParaRPr/>
          </a:p>
        </p:txBody>
      </p:sp>
      <p:sp>
        <p:nvSpPr>
          <p:cNvPr id="221" name="Google Shape;221;p10"/>
          <p:cNvSpPr txBox="1">
            <a:spLocks noGrp="1"/>
          </p:cNvSpPr>
          <p:nvPr>
            <p:ph type="body" idx="1"/>
          </p:nvPr>
        </p:nvSpPr>
        <p:spPr>
          <a:xfrm>
            <a:off x="457200" y="1447800"/>
            <a:ext cx="4038600" cy="490696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Developmentally Disabled or Delayed</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Physically Impaired</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Hearing Impaired</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Mentally Ill</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Lesbian, Gay, Bisexual, Transgendered or Intersex</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Previously Victimized</a:t>
            </a:r>
            <a:endParaRPr/>
          </a:p>
          <a:p>
            <a:pPr marL="0" lvl="0" indent="0" algn="l" rtl="0">
              <a:lnSpc>
                <a:spcPct val="150000"/>
              </a:lnSpc>
              <a:spcBef>
                <a:spcPts val="0"/>
              </a:spcBef>
              <a:spcAft>
                <a:spcPts val="0"/>
              </a:spcAft>
              <a:buClr>
                <a:srgbClr val="5F574F"/>
              </a:buClr>
              <a:buSzPts val="2000"/>
              <a:buNone/>
            </a:pPr>
            <a:endParaRPr sz="2000">
              <a:solidFill>
                <a:schemeClr val="dk1"/>
              </a:solidFill>
            </a:endParaRPr>
          </a:p>
          <a:p>
            <a:pPr marL="0" lvl="0" indent="0" algn="l" rtl="0">
              <a:lnSpc>
                <a:spcPct val="150000"/>
              </a:lnSpc>
              <a:spcBef>
                <a:spcPts val="0"/>
              </a:spcBef>
              <a:spcAft>
                <a:spcPts val="0"/>
              </a:spcAft>
              <a:buClr>
                <a:srgbClr val="5F574F"/>
              </a:buClr>
              <a:buSzPts val="2000"/>
              <a:buNone/>
            </a:pPr>
            <a:endParaRPr sz="2000">
              <a:solidFill>
                <a:schemeClr val="dk1"/>
              </a:solidFill>
            </a:endParaRPr>
          </a:p>
        </p:txBody>
      </p:sp>
      <p:sp>
        <p:nvSpPr>
          <p:cNvPr id="222" name="Google Shape;222;p10"/>
          <p:cNvSpPr txBox="1"/>
          <p:nvPr/>
        </p:nvSpPr>
        <p:spPr>
          <a:xfrm>
            <a:off x="4648200" y="1447800"/>
            <a:ext cx="4038600" cy="4906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 Juveniles/Young</a:t>
            </a:r>
            <a:endParaRPr/>
          </a:p>
          <a:p>
            <a:pPr marL="342900" marR="0" lvl="0" indent="-3429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 Elderly</a:t>
            </a:r>
            <a:endParaRPr/>
          </a:p>
          <a:p>
            <a:pPr marL="457200" marR="0" lvl="0" indent="-4572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Limited Language Ability</a:t>
            </a:r>
            <a:endParaRPr/>
          </a:p>
          <a:p>
            <a:pPr marL="457200" marR="0" lvl="0" indent="-4572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Isolated</a:t>
            </a:r>
            <a:endParaRPr/>
          </a:p>
          <a:p>
            <a:pPr marL="457200" marR="0" lvl="0" indent="-4572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New to the system</a:t>
            </a:r>
            <a:endParaRPr/>
          </a:p>
          <a:p>
            <a:pPr marL="457200" marR="0" lvl="0" indent="-4572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Untreated Addicts</a:t>
            </a:r>
            <a:endParaRPr/>
          </a:p>
          <a:p>
            <a:pPr marL="457200" marR="0" lvl="0" indent="-457200" algn="l" rtl="0">
              <a:lnSpc>
                <a:spcPct val="150000"/>
              </a:lnSpc>
              <a:spcBef>
                <a:spcPts val="0"/>
              </a:spcBef>
              <a:spcAft>
                <a:spcPts val="0"/>
              </a:spcAft>
              <a:buClr>
                <a:schemeClr val="dk1"/>
              </a:buClr>
              <a:buSzPts val="2000"/>
              <a:buFont typeface="Arial"/>
              <a:buChar char="•"/>
            </a:pPr>
            <a:r>
              <a:rPr lang="en-US" sz="2000" b="0" i="0" u="none" strike="noStrike" cap="none">
                <a:solidFill>
                  <a:schemeClr val="dk1"/>
                </a:solidFill>
                <a:latin typeface="Verdana"/>
                <a:ea typeface="Verdana"/>
                <a:cs typeface="Verdana"/>
                <a:sym typeface="Verdana"/>
              </a:rPr>
              <a:t>Uneducated</a:t>
            </a:r>
            <a:endParaRPr/>
          </a:p>
          <a:p>
            <a:pPr marL="0" marR="0" lvl="0" indent="0" algn="l" rtl="0">
              <a:lnSpc>
                <a:spcPct val="100000"/>
              </a:lnSpc>
              <a:spcBef>
                <a:spcPts val="0"/>
              </a:spcBef>
              <a:spcAft>
                <a:spcPts val="0"/>
              </a:spcAft>
              <a:buClr>
                <a:srgbClr val="5F574F"/>
              </a:buClr>
              <a:buSzPts val="2000"/>
              <a:buFont typeface="Verdana"/>
              <a:buNone/>
            </a:pPr>
            <a:endParaRPr sz="20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5F574F"/>
              </a:buClr>
              <a:buSzPts val="2000"/>
              <a:buFont typeface="Verdana"/>
              <a:buNone/>
            </a:pPr>
            <a:endParaRPr sz="2000" b="0" i="0" u="none" strike="noStrike" cap="none">
              <a:solidFill>
                <a:schemeClr val="dk1"/>
              </a:solidFill>
              <a:latin typeface="Verdana"/>
              <a:ea typeface="Verdana"/>
              <a:cs typeface="Verdana"/>
              <a:sym typeface="Verdana"/>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p:tgtEl>
                                          <p:spTgt spid="2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1">
                                            <p:txEl>
                                              <p:pRg st="1" end="1"/>
                                            </p:txEl>
                                          </p:spTgt>
                                        </p:tgtEl>
                                        <p:attrNameLst>
                                          <p:attrName>style.visibility</p:attrName>
                                        </p:attrNameLst>
                                      </p:cBhvr>
                                      <p:to>
                                        <p:strVal val="visible"/>
                                      </p:to>
                                    </p:set>
                                    <p:anim calcmode="lin" valueType="num">
                                      <p:cBhvr additive="base">
                                        <p:cTn id="12" dur="500"/>
                                        <p:tgtEl>
                                          <p:spTgt spid="2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1">
                                            <p:txEl>
                                              <p:pRg st="2" end="2"/>
                                            </p:txEl>
                                          </p:spTgt>
                                        </p:tgtEl>
                                        <p:attrNameLst>
                                          <p:attrName>style.visibility</p:attrName>
                                        </p:attrNameLst>
                                      </p:cBhvr>
                                      <p:to>
                                        <p:strVal val="visible"/>
                                      </p:to>
                                    </p:set>
                                    <p:anim calcmode="lin" valueType="num">
                                      <p:cBhvr additive="base">
                                        <p:cTn id="17" dur="500"/>
                                        <p:tgtEl>
                                          <p:spTgt spid="2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21">
                                            <p:txEl>
                                              <p:pRg st="3" end="3"/>
                                            </p:txEl>
                                          </p:spTgt>
                                        </p:tgtEl>
                                        <p:attrNameLst>
                                          <p:attrName>style.visibility</p:attrName>
                                        </p:attrNameLst>
                                      </p:cBhvr>
                                      <p:to>
                                        <p:strVal val="visible"/>
                                      </p:to>
                                    </p:set>
                                    <p:anim calcmode="lin" valueType="num">
                                      <p:cBhvr additive="base">
                                        <p:cTn id="22" dur="500"/>
                                        <p:tgtEl>
                                          <p:spTgt spid="2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1">
                                            <p:txEl>
                                              <p:pRg st="4" end="4"/>
                                            </p:txEl>
                                          </p:spTgt>
                                        </p:tgtEl>
                                        <p:attrNameLst>
                                          <p:attrName>style.visibility</p:attrName>
                                        </p:attrNameLst>
                                      </p:cBhvr>
                                      <p:to>
                                        <p:strVal val="visible"/>
                                      </p:to>
                                    </p:set>
                                    <p:anim calcmode="lin" valueType="num">
                                      <p:cBhvr additive="base">
                                        <p:cTn id="27" dur="500"/>
                                        <p:tgtEl>
                                          <p:spTgt spid="2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1">
                                            <p:txEl>
                                              <p:pRg st="5" end="5"/>
                                            </p:txEl>
                                          </p:spTgt>
                                        </p:tgtEl>
                                        <p:attrNameLst>
                                          <p:attrName>style.visibility</p:attrName>
                                        </p:attrNameLst>
                                      </p:cBhvr>
                                      <p:to>
                                        <p:strVal val="visible"/>
                                      </p:to>
                                    </p:set>
                                    <p:anim calcmode="lin" valueType="num">
                                      <p:cBhvr additive="base">
                                        <p:cTn id="32" dur="500"/>
                                        <p:tgtEl>
                                          <p:spTgt spid="2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1">
                                            <p:txEl>
                                              <p:pRg st="6" end="6"/>
                                            </p:txEl>
                                          </p:spTgt>
                                        </p:tgtEl>
                                        <p:attrNameLst>
                                          <p:attrName>style.visibility</p:attrName>
                                        </p:attrNameLst>
                                      </p:cBhvr>
                                      <p:to>
                                        <p:strVal val="visible"/>
                                      </p:to>
                                    </p:set>
                                    <p:anim calcmode="lin" valueType="num">
                                      <p:cBhvr additive="base">
                                        <p:cTn id="37" dur="500"/>
                                        <p:tgtEl>
                                          <p:spTgt spid="2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1">
                                            <p:txEl>
                                              <p:pRg st="7" end="7"/>
                                            </p:txEl>
                                          </p:spTgt>
                                        </p:tgtEl>
                                        <p:attrNameLst>
                                          <p:attrName>style.visibility</p:attrName>
                                        </p:attrNameLst>
                                      </p:cBhvr>
                                      <p:to>
                                        <p:strVal val="visible"/>
                                      </p:to>
                                    </p:set>
                                    <p:anim calcmode="lin" valueType="num">
                                      <p:cBhvr additive="base">
                                        <p:cTn id="42" dur="500"/>
                                        <p:tgtEl>
                                          <p:spTgt spid="22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1"/>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endParaRPr/>
          </a:p>
        </p:txBody>
      </p:sp>
      <p:sp>
        <p:nvSpPr>
          <p:cNvPr id="229" name="Google Shape;229;p11"/>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chemeClr val="dk1"/>
              </a:buClr>
              <a:buSzPts val="4400"/>
              <a:buFont typeface="Noto Sans Symbols"/>
              <a:buNone/>
            </a:pPr>
            <a:r>
              <a:rPr lang="en-US" sz="4400">
                <a:solidFill>
                  <a:schemeClr val="dk1"/>
                </a:solidFill>
              </a:rPr>
              <a:t>Interviewing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None/>
            </a:pPr>
            <a:r>
              <a:rPr lang="en-US" sz="3600"/>
              <a:t>Interviewing Tips</a:t>
            </a:r>
            <a:endParaRPr/>
          </a:p>
        </p:txBody>
      </p:sp>
      <p:sp>
        <p:nvSpPr>
          <p:cNvPr id="235" name="Google Shape;235;p12"/>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Be prepared</a:t>
            </a:r>
            <a:endParaRPr/>
          </a:p>
          <a:p>
            <a:pPr marL="688975" lvl="0" indent="-403225" algn="l" rtl="0">
              <a:lnSpc>
                <a:spcPct val="150000"/>
              </a:lnSpc>
              <a:spcBef>
                <a:spcPts val="0"/>
              </a:spcBef>
              <a:spcAft>
                <a:spcPts val="0"/>
              </a:spcAft>
              <a:buClr>
                <a:schemeClr val="dk1"/>
              </a:buClr>
              <a:buSzPts val="2400"/>
              <a:buFont typeface="Arial"/>
              <a:buChar char="•"/>
            </a:pPr>
            <a:r>
              <a:rPr lang="en-US" sz="2400">
                <a:solidFill>
                  <a:schemeClr val="dk1"/>
                </a:solidFill>
              </a:rPr>
              <a:t>Take a moment to set up a rapport with the interviewee</a:t>
            </a:r>
            <a:endParaRPr/>
          </a:p>
          <a:p>
            <a:pPr marL="688975" lvl="0" indent="-403225" algn="l" rtl="0">
              <a:lnSpc>
                <a:spcPct val="150000"/>
              </a:lnSpc>
              <a:spcBef>
                <a:spcPts val="0"/>
              </a:spcBef>
              <a:spcAft>
                <a:spcPts val="0"/>
              </a:spcAft>
              <a:buClr>
                <a:schemeClr val="dk1"/>
              </a:buClr>
              <a:buSzPts val="2400"/>
              <a:buFont typeface="Arial"/>
              <a:buChar char="•"/>
            </a:pPr>
            <a:r>
              <a:rPr lang="en-US" sz="2400">
                <a:solidFill>
                  <a:schemeClr val="dk1"/>
                </a:solidFill>
              </a:rPr>
              <a:t>Be aware of the spectrum of victim responses in sexual abuse cases</a:t>
            </a:r>
            <a:endParaRPr/>
          </a:p>
          <a:p>
            <a:pPr marL="688975" lvl="0" indent="-403225" algn="l" rtl="0">
              <a:lnSpc>
                <a:spcPct val="150000"/>
              </a:lnSpc>
              <a:spcBef>
                <a:spcPts val="0"/>
              </a:spcBef>
              <a:spcAft>
                <a:spcPts val="0"/>
              </a:spcAft>
              <a:buClr>
                <a:schemeClr val="dk1"/>
              </a:buClr>
              <a:buSzPts val="2400"/>
              <a:buFont typeface="Arial"/>
              <a:buChar char="•"/>
            </a:pPr>
            <a:r>
              <a:rPr lang="en-US" sz="2400">
                <a:solidFill>
                  <a:schemeClr val="dk1"/>
                </a:solidFill>
              </a:rPr>
              <a:t>Remain neutral and unbiased</a:t>
            </a:r>
            <a:endParaRPr/>
          </a:p>
          <a:p>
            <a:pPr marL="457200" lvl="1" indent="0" algn="l" rtl="0">
              <a:lnSpc>
                <a:spcPct val="100000"/>
              </a:lnSpc>
              <a:spcBef>
                <a:spcPts val="0"/>
              </a:spcBef>
              <a:spcAft>
                <a:spcPts val="0"/>
              </a:spcAft>
              <a:buClr>
                <a:srgbClr val="5F574F"/>
              </a:buClr>
              <a:buSzPts val="2400"/>
              <a:buNone/>
            </a:pPr>
            <a:endParaRPr sz="24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None/>
            </a:pPr>
            <a:r>
              <a:rPr lang="en-US" sz="3600"/>
              <a:t>Interviewing Tips</a:t>
            </a:r>
            <a:endParaRPr/>
          </a:p>
        </p:txBody>
      </p:sp>
      <p:sp>
        <p:nvSpPr>
          <p:cNvPr id="242" name="Google Shape;242;p13"/>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600"/>
              <a:buNone/>
            </a:pPr>
            <a:r>
              <a:rPr lang="en-US" sz="2600">
                <a:solidFill>
                  <a:schemeClr val="dk1"/>
                </a:solidFill>
              </a:rPr>
              <a:t>Do I need an interpreter?</a:t>
            </a:r>
            <a:endParaRPr/>
          </a:p>
          <a:p>
            <a:pPr marL="457200" lvl="0" indent="-457200" algn="l" rtl="0">
              <a:lnSpc>
                <a:spcPct val="150000"/>
              </a:lnSpc>
              <a:spcBef>
                <a:spcPts val="0"/>
              </a:spcBef>
              <a:spcAft>
                <a:spcPts val="0"/>
              </a:spcAft>
              <a:buClr>
                <a:schemeClr val="dk1"/>
              </a:buClr>
              <a:buSzPts val="2600"/>
              <a:buFont typeface="Arial"/>
              <a:buChar char="•"/>
            </a:pPr>
            <a:r>
              <a:rPr lang="en-US" sz="2600">
                <a:solidFill>
                  <a:schemeClr val="dk1"/>
                </a:solidFill>
              </a:rPr>
              <a:t>In-person vs. phone</a:t>
            </a:r>
            <a:endParaRPr/>
          </a:p>
          <a:p>
            <a:pPr marL="457200" lvl="0" indent="-457200" algn="l" rtl="0">
              <a:lnSpc>
                <a:spcPct val="150000"/>
              </a:lnSpc>
              <a:spcBef>
                <a:spcPts val="0"/>
              </a:spcBef>
              <a:spcAft>
                <a:spcPts val="0"/>
              </a:spcAft>
              <a:buClr>
                <a:schemeClr val="dk1"/>
              </a:buClr>
              <a:buSzPts val="2600"/>
              <a:buFont typeface="Arial"/>
              <a:buChar char="•"/>
            </a:pPr>
            <a:r>
              <a:rPr lang="en-US" sz="2600">
                <a:solidFill>
                  <a:schemeClr val="dk1"/>
                </a:solidFill>
              </a:rPr>
              <a:t>Preparing the interpreter</a:t>
            </a:r>
            <a:endParaRPr/>
          </a:p>
          <a:p>
            <a:pPr marL="457200" lvl="0" indent="-457200" algn="l" rtl="0">
              <a:lnSpc>
                <a:spcPct val="150000"/>
              </a:lnSpc>
              <a:spcBef>
                <a:spcPts val="0"/>
              </a:spcBef>
              <a:spcAft>
                <a:spcPts val="0"/>
              </a:spcAft>
              <a:buClr>
                <a:schemeClr val="dk1"/>
              </a:buClr>
              <a:buSzPts val="2600"/>
              <a:buFont typeface="Arial"/>
              <a:buChar char="•"/>
            </a:pPr>
            <a:r>
              <a:rPr lang="en-US" sz="2600">
                <a:solidFill>
                  <a:schemeClr val="dk1"/>
                </a:solidFill>
              </a:rPr>
              <a:t>Never use inmates or facility staff</a:t>
            </a:r>
            <a:endParaRPr/>
          </a:p>
          <a:p>
            <a:pPr marL="457200" lvl="0" indent="-457200" algn="l" rtl="0">
              <a:lnSpc>
                <a:spcPct val="150000"/>
              </a:lnSpc>
              <a:spcBef>
                <a:spcPts val="0"/>
              </a:spcBef>
              <a:spcAft>
                <a:spcPts val="0"/>
              </a:spcAft>
              <a:buClr>
                <a:schemeClr val="dk1"/>
              </a:buClr>
              <a:buSzPts val="2600"/>
              <a:buFont typeface="Arial"/>
              <a:buChar char="•"/>
            </a:pPr>
            <a:r>
              <a:rPr lang="en-US" sz="2600">
                <a:solidFill>
                  <a:schemeClr val="dk1"/>
                </a:solidFill>
              </a:rPr>
              <a:t>If using an interpreter, be aware that it may take time for the offender to trust and feel okay about the interpreter’s presence </a:t>
            </a:r>
            <a:endParaRPr/>
          </a:p>
          <a:p>
            <a:pPr marL="342900" lvl="0" indent="-190500" algn="l" rtl="0">
              <a:lnSpc>
                <a:spcPct val="150000"/>
              </a:lnSpc>
              <a:spcBef>
                <a:spcPts val="0"/>
              </a:spcBef>
              <a:spcAft>
                <a:spcPts val="0"/>
              </a:spcAft>
              <a:buClr>
                <a:srgbClr val="5F574F"/>
              </a:buClr>
              <a:buSzPts val="2400"/>
              <a:buFont typeface="Arial"/>
              <a:buNone/>
            </a:pP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None/>
            </a:pPr>
            <a:r>
              <a:rPr lang="en-US" sz="3600"/>
              <a:t>Interviewing Tips</a:t>
            </a:r>
            <a:endParaRPr/>
          </a:p>
        </p:txBody>
      </p:sp>
      <p:sp>
        <p:nvSpPr>
          <p:cNvPr id="248" name="Google Shape;248;p14"/>
          <p:cNvSpPr txBox="1">
            <a:spLocks noGrp="1"/>
          </p:cNvSpPr>
          <p:nvPr>
            <p:ph type="body" idx="1"/>
          </p:nvPr>
        </p:nvSpPr>
        <p:spPr>
          <a:xfrm>
            <a:off x="457200" y="1323975"/>
            <a:ext cx="8229600" cy="431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Active Listening: How to?</a:t>
            </a:r>
            <a:endParaRPr/>
          </a:p>
        </p:txBody>
      </p:sp>
      <p:sp>
        <p:nvSpPr>
          <p:cNvPr id="249" name="Google Shape;249;p14"/>
          <p:cNvSpPr txBox="1">
            <a:spLocks noGrp="1"/>
          </p:cNvSpPr>
          <p:nvPr>
            <p:ph type="body" idx="2"/>
          </p:nvPr>
        </p:nvSpPr>
        <p:spPr>
          <a:xfrm>
            <a:off x="457200" y="1755775"/>
            <a:ext cx="8229600" cy="43402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Face the speaker and make eye contact</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Listen to what they are saying; </a:t>
            </a:r>
            <a:r>
              <a:rPr lang="en-US" sz="2000" b="1">
                <a:solidFill>
                  <a:schemeClr val="dk1"/>
                </a:solidFill>
              </a:rPr>
              <a:t>do not interrupt</a:t>
            </a:r>
            <a:endParaRPr sz="2000">
              <a:solidFill>
                <a:schemeClr val="dk1"/>
              </a:solidFill>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While listening, occasionally nod or say “yes” or “I see” to acknowledge that you are listening.  </a:t>
            </a:r>
            <a:endParaRPr/>
          </a:p>
          <a:p>
            <a:pPr marL="342900" lvl="0" indent="-342900" algn="l" rtl="0">
              <a:lnSpc>
                <a:spcPct val="150000"/>
              </a:lnSpc>
              <a:spcBef>
                <a:spcPts val="0"/>
              </a:spcBef>
              <a:spcAft>
                <a:spcPts val="0"/>
              </a:spcAft>
              <a:buClr>
                <a:schemeClr val="dk1"/>
              </a:buClr>
              <a:buSzPts val="2000"/>
              <a:buFont typeface="Arial"/>
              <a:buChar char="•"/>
            </a:pPr>
            <a:r>
              <a:rPr lang="en-US" sz="2000">
                <a:solidFill>
                  <a:schemeClr val="dk1"/>
                </a:solidFill>
              </a:rPr>
              <a:t>When the speaker has finished talking, repeat back what you heard or observed.  </a:t>
            </a:r>
            <a:endParaRPr/>
          </a:p>
          <a:p>
            <a:pPr marL="1085850" lvl="1" indent="-342900" algn="l" rtl="0">
              <a:lnSpc>
                <a:spcPct val="150000"/>
              </a:lnSpc>
              <a:spcBef>
                <a:spcPts val="0"/>
              </a:spcBef>
              <a:spcAft>
                <a:spcPts val="0"/>
              </a:spcAft>
              <a:buClr>
                <a:schemeClr val="dk1"/>
              </a:buClr>
              <a:buSzPts val="2000"/>
              <a:buFont typeface="Arial"/>
              <a:buChar char="•"/>
            </a:pPr>
            <a:r>
              <a:rPr lang="en-US" sz="2000">
                <a:solidFill>
                  <a:schemeClr val="dk1"/>
                </a:solidFill>
              </a:rPr>
              <a:t>I hear that you are fearful. What is it that makes your afraid?</a:t>
            </a:r>
            <a:endParaRPr/>
          </a:p>
          <a:p>
            <a:pPr marL="1085850" lvl="1" indent="-342900" algn="l" rtl="0">
              <a:lnSpc>
                <a:spcPct val="150000"/>
              </a:lnSpc>
              <a:spcBef>
                <a:spcPts val="0"/>
              </a:spcBef>
              <a:spcAft>
                <a:spcPts val="0"/>
              </a:spcAft>
              <a:buClr>
                <a:schemeClr val="dk1"/>
              </a:buClr>
              <a:buSzPts val="2000"/>
              <a:buFont typeface="Arial"/>
              <a:buChar char="•"/>
            </a:pPr>
            <a:r>
              <a:rPr lang="en-US" sz="2000">
                <a:solidFill>
                  <a:schemeClr val="dk1"/>
                </a:solidFill>
              </a:rPr>
              <a:t>I see that you are angry at Officer Smith.  </a:t>
            </a:r>
            <a:endParaRPr/>
          </a:p>
          <a:p>
            <a:pPr marL="1085850" lvl="1" indent="-215900" algn="l" rtl="0">
              <a:lnSpc>
                <a:spcPct val="150000"/>
              </a:lnSpc>
              <a:spcBef>
                <a:spcPts val="0"/>
              </a:spcBef>
              <a:spcAft>
                <a:spcPts val="0"/>
              </a:spcAft>
              <a:buClr>
                <a:srgbClr val="5F574F"/>
              </a:buClr>
              <a:buSzPts val="2000"/>
              <a:buFont typeface="Arial"/>
              <a:buNone/>
            </a:pPr>
            <a:endParaRPr sz="2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69444"/>
              </a:lnSpc>
              <a:spcBef>
                <a:spcPts val="0"/>
              </a:spcBef>
              <a:spcAft>
                <a:spcPts val="0"/>
              </a:spcAft>
              <a:buNone/>
            </a:pPr>
            <a:r>
              <a:rPr lang="en-US" sz="3600"/>
              <a:t>Interviewing Tips</a:t>
            </a:r>
            <a:endParaRPr/>
          </a:p>
        </p:txBody>
      </p:sp>
      <p:sp>
        <p:nvSpPr>
          <p:cNvPr id="256" name="Google Shape;256;p15"/>
          <p:cNvSpPr txBox="1">
            <a:spLocks noGrp="1"/>
          </p:cNvSpPr>
          <p:nvPr>
            <p:ph type="body" idx="1"/>
          </p:nvPr>
        </p:nvSpPr>
        <p:spPr>
          <a:xfrm>
            <a:off x="457200" y="15240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800"/>
              <a:buNone/>
            </a:pPr>
            <a:r>
              <a:rPr lang="en-US">
                <a:solidFill>
                  <a:schemeClr val="dk1"/>
                </a:solidFill>
              </a:rPr>
              <a:t>Identify ways to cross reference and verify</a:t>
            </a:r>
            <a:endParaRPr/>
          </a:p>
          <a:p>
            <a:pPr marL="742950" lvl="1" indent="-285750" algn="l" rtl="0">
              <a:lnSpc>
                <a:spcPct val="150000"/>
              </a:lnSpc>
              <a:spcBef>
                <a:spcPts val="0"/>
              </a:spcBef>
              <a:spcAft>
                <a:spcPts val="0"/>
              </a:spcAft>
              <a:buClr>
                <a:schemeClr val="dk1"/>
              </a:buClr>
              <a:buSzPts val="2800"/>
              <a:buFont typeface="Arial"/>
              <a:buChar char="•"/>
            </a:pPr>
            <a:r>
              <a:rPr lang="en-US">
                <a:solidFill>
                  <a:schemeClr val="dk1"/>
                </a:solidFill>
              </a:rPr>
              <a:t>What if they have been a “pair” in the past?</a:t>
            </a:r>
            <a:endParaRPr/>
          </a:p>
          <a:p>
            <a:pPr marL="0" lvl="0" indent="0" algn="l" rtl="0">
              <a:lnSpc>
                <a:spcPct val="150000"/>
              </a:lnSpc>
              <a:spcBef>
                <a:spcPts val="0"/>
              </a:spcBef>
              <a:spcAft>
                <a:spcPts val="0"/>
              </a:spcAft>
              <a:buClr>
                <a:schemeClr val="dk1"/>
              </a:buClr>
              <a:buSzPts val="2800"/>
              <a:buNone/>
            </a:pPr>
            <a:r>
              <a:rPr lang="en-US">
                <a:solidFill>
                  <a:schemeClr val="dk1"/>
                </a:solidFill>
              </a:rPr>
              <a:t>Try to be empathetic to your victim</a:t>
            </a:r>
            <a:endParaRPr/>
          </a:p>
          <a:p>
            <a:pPr marL="742950" lvl="1" indent="-285750" algn="l" rtl="0">
              <a:lnSpc>
                <a:spcPct val="150000"/>
              </a:lnSpc>
              <a:spcBef>
                <a:spcPts val="0"/>
              </a:spcBef>
              <a:spcAft>
                <a:spcPts val="0"/>
              </a:spcAft>
              <a:buClr>
                <a:schemeClr val="dk1"/>
              </a:buClr>
              <a:buSzPts val="2800"/>
              <a:buFont typeface="Arial"/>
              <a:buChar char="•"/>
            </a:pPr>
            <a:r>
              <a:rPr lang="en-US">
                <a:solidFill>
                  <a:schemeClr val="dk1"/>
                </a:solidFill>
              </a:rPr>
              <a:t>Do not patronize or sympathize</a:t>
            </a:r>
            <a:endParaRPr/>
          </a:p>
          <a:p>
            <a:pPr marL="0" lvl="0" indent="0" algn="l" rtl="0">
              <a:lnSpc>
                <a:spcPct val="100000"/>
              </a:lnSpc>
              <a:spcBef>
                <a:spcPts val="0"/>
              </a:spcBef>
              <a:spcAft>
                <a:spcPts val="0"/>
              </a:spcAft>
              <a:buClr>
                <a:srgbClr val="5F574F"/>
              </a:buClr>
              <a:buSzPts val="2800"/>
              <a:buNone/>
            </a:pP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Interviewing Techniques</a:t>
            </a:r>
            <a:endParaRPr/>
          </a:p>
        </p:txBody>
      </p:sp>
      <p:sp>
        <p:nvSpPr>
          <p:cNvPr id="262" name="Google Shape;262;p16"/>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Be prepared</a:t>
            </a:r>
            <a:endParaRPr/>
          </a:p>
          <a:p>
            <a:pPr marL="800100" lvl="1" indent="-342900" algn="l" rtl="0">
              <a:lnSpc>
                <a:spcPct val="150000"/>
              </a:lnSpc>
              <a:spcBef>
                <a:spcPts val="0"/>
              </a:spcBef>
              <a:spcAft>
                <a:spcPts val="0"/>
              </a:spcAft>
              <a:buClr>
                <a:schemeClr val="dk1"/>
              </a:buClr>
              <a:buSzPts val="2400"/>
              <a:buFont typeface="Arial"/>
              <a:buChar char="•"/>
            </a:pPr>
            <a:r>
              <a:rPr lang="en-US" sz="2400">
                <a:solidFill>
                  <a:schemeClr val="dk1"/>
                </a:solidFill>
              </a:rPr>
              <a:t>Review all the available information regarding the case</a:t>
            </a:r>
            <a:endParaRPr/>
          </a:p>
          <a:p>
            <a:pPr marL="800100" lvl="1" indent="-342900" algn="l" rtl="0">
              <a:lnSpc>
                <a:spcPct val="150000"/>
              </a:lnSpc>
              <a:spcBef>
                <a:spcPts val="0"/>
              </a:spcBef>
              <a:spcAft>
                <a:spcPts val="0"/>
              </a:spcAft>
              <a:buClr>
                <a:schemeClr val="dk1"/>
              </a:buClr>
              <a:buSzPts val="2400"/>
              <a:buFont typeface="Arial"/>
              <a:buChar char="•"/>
            </a:pPr>
            <a:r>
              <a:rPr lang="en-US" sz="2400">
                <a:solidFill>
                  <a:schemeClr val="dk1"/>
                </a:solidFill>
              </a:rPr>
              <a:t>Identify all areas in which you want to try to get answers</a:t>
            </a:r>
            <a:endParaRPr/>
          </a:p>
          <a:p>
            <a:pPr marL="800100" lvl="1" indent="-342900" algn="l" rtl="0">
              <a:lnSpc>
                <a:spcPct val="150000"/>
              </a:lnSpc>
              <a:spcBef>
                <a:spcPts val="0"/>
              </a:spcBef>
              <a:spcAft>
                <a:spcPts val="0"/>
              </a:spcAft>
              <a:buClr>
                <a:schemeClr val="dk1"/>
              </a:buClr>
              <a:buSzPts val="2400"/>
              <a:buFont typeface="Arial"/>
              <a:buChar char="•"/>
            </a:pPr>
            <a:r>
              <a:rPr lang="en-US" sz="2400">
                <a:solidFill>
                  <a:schemeClr val="dk1"/>
                </a:solidFill>
              </a:rPr>
              <a:t>Identify areas of common ground before questioning</a:t>
            </a:r>
            <a:endParaRPr/>
          </a:p>
          <a:p>
            <a:pPr marL="800100" lvl="1" indent="-342900" algn="l" rtl="0">
              <a:lnSpc>
                <a:spcPct val="150000"/>
              </a:lnSpc>
              <a:spcBef>
                <a:spcPts val="0"/>
              </a:spcBef>
              <a:spcAft>
                <a:spcPts val="0"/>
              </a:spcAft>
              <a:buClr>
                <a:schemeClr val="dk1"/>
              </a:buClr>
              <a:buSzPts val="2400"/>
              <a:buFont typeface="Arial"/>
              <a:buChar char="•"/>
            </a:pPr>
            <a:r>
              <a:rPr lang="en-US" sz="2400">
                <a:solidFill>
                  <a:schemeClr val="dk1"/>
                </a:solidFill>
              </a:rPr>
              <a:t>Set aside an unlimited amount of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Interviewing Techniques</a:t>
            </a:r>
            <a:endParaRPr/>
          </a:p>
        </p:txBody>
      </p:sp>
      <p:sp>
        <p:nvSpPr>
          <p:cNvPr id="269" name="Google Shape;269;p17"/>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403225" lvl="1" indent="-284163" algn="l" rtl="0">
              <a:lnSpc>
                <a:spcPct val="150000"/>
              </a:lnSpc>
              <a:spcBef>
                <a:spcPts val="0"/>
              </a:spcBef>
              <a:spcAft>
                <a:spcPts val="0"/>
              </a:spcAft>
              <a:buClr>
                <a:schemeClr val="dk1"/>
              </a:buClr>
              <a:buSzPts val="2200"/>
              <a:buFont typeface="Arial"/>
              <a:buChar char="•"/>
            </a:pPr>
            <a:r>
              <a:rPr lang="en-US" sz="2200">
                <a:solidFill>
                  <a:schemeClr val="dk1"/>
                </a:solidFill>
              </a:rPr>
              <a:t>Learn about the victim (past victimization/trauma, personality, etc.)</a:t>
            </a:r>
            <a:endParaRPr/>
          </a:p>
          <a:p>
            <a:pPr marL="403225" lvl="1" indent="-284163" algn="l" rtl="0">
              <a:lnSpc>
                <a:spcPct val="150000"/>
              </a:lnSpc>
              <a:spcBef>
                <a:spcPts val="0"/>
              </a:spcBef>
              <a:spcAft>
                <a:spcPts val="0"/>
              </a:spcAft>
              <a:buClr>
                <a:schemeClr val="dk1"/>
              </a:buClr>
              <a:buSzPts val="2200"/>
              <a:buFont typeface="Arial"/>
              <a:buChar char="•"/>
            </a:pPr>
            <a:r>
              <a:rPr lang="en-US" sz="2200">
                <a:solidFill>
                  <a:schemeClr val="dk1"/>
                </a:solidFill>
              </a:rPr>
              <a:t>Learn about the suspect (any conflicts of interest, if you resemble the suspect in age/ race/ size/ mannerisms.)</a:t>
            </a:r>
            <a:endParaRPr/>
          </a:p>
          <a:p>
            <a:pPr marL="403225" lvl="1" indent="-284163" algn="l" rtl="0">
              <a:lnSpc>
                <a:spcPct val="150000"/>
              </a:lnSpc>
              <a:spcBef>
                <a:spcPts val="0"/>
              </a:spcBef>
              <a:spcAft>
                <a:spcPts val="0"/>
              </a:spcAft>
              <a:buClr>
                <a:schemeClr val="dk1"/>
              </a:buClr>
              <a:buSzPts val="2200"/>
              <a:buFont typeface="Arial"/>
              <a:buChar char="•"/>
            </a:pPr>
            <a:r>
              <a:rPr lang="en-US" sz="2200">
                <a:solidFill>
                  <a:schemeClr val="dk1"/>
                </a:solidFill>
              </a:rPr>
              <a:t>Be aware of your body language (avoid distracting behaviors, do not interrupt, stay calm.)</a:t>
            </a:r>
            <a:endParaRPr/>
          </a:p>
          <a:p>
            <a:pPr marL="403225" lvl="1" indent="-284163" algn="l" rtl="0">
              <a:lnSpc>
                <a:spcPct val="150000"/>
              </a:lnSpc>
              <a:spcBef>
                <a:spcPts val="0"/>
              </a:spcBef>
              <a:spcAft>
                <a:spcPts val="0"/>
              </a:spcAft>
              <a:buClr>
                <a:schemeClr val="dk1"/>
              </a:buClr>
              <a:buSzPts val="2200"/>
              <a:buFont typeface="Arial"/>
              <a:buChar char="•"/>
            </a:pPr>
            <a:r>
              <a:rPr lang="en-US" sz="2200">
                <a:solidFill>
                  <a:schemeClr val="dk1"/>
                </a:solidFill>
              </a:rPr>
              <a:t>Be aware of interviewee’s body language.</a:t>
            </a:r>
            <a:endParaRPr/>
          </a:p>
          <a:p>
            <a:pPr marL="742950" lvl="1" indent="-146050" algn="l" rtl="0">
              <a:lnSpc>
                <a:spcPct val="100000"/>
              </a:lnSpc>
              <a:spcBef>
                <a:spcPts val="0"/>
              </a:spcBef>
              <a:spcAft>
                <a:spcPts val="0"/>
              </a:spcAft>
              <a:buClr>
                <a:srgbClr val="5F574F"/>
              </a:buClr>
              <a:buSzPts val="2200"/>
              <a:buFont typeface="Arial"/>
              <a:buNone/>
            </a:pPr>
            <a:endParaRPr sz="2200">
              <a:solidFill>
                <a:schemeClr val="dk1"/>
              </a:solidFill>
            </a:endParaRPr>
          </a:p>
          <a:p>
            <a:pPr marL="457200" lvl="0" indent="-317500" algn="l" rtl="0">
              <a:lnSpc>
                <a:spcPct val="100000"/>
              </a:lnSpc>
              <a:spcBef>
                <a:spcPts val="0"/>
              </a:spcBef>
              <a:spcAft>
                <a:spcPts val="0"/>
              </a:spcAft>
              <a:buClr>
                <a:srgbClr val="5F574F"/>
              </a:buClr>
              <a:buSzPts val="2200"/>
              <a:buFont typeface="Arial"/>
              <a:buNone/>
            </a:pPr>
            <a:endParaRPr sz="2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Video</a:t>
            </a:r>
            <a:endParaRPr/>
          </a:p>
        </p:txBody>
      </p:sp>
      <p:pic>
        <p:nvPicPr>
          <p:cNvPr id="276" name="Google Shape;276;p18" descr="https://encrypted-tbn0.gstatic.com/images?q=tbn:ANd9GcTjqWOl478CYjpR3XlXT5kV4qbuhUnPdH8EY--c6Ots89AfJYAltQ"/>
          <p:cNvPicPr preferRelativeResize="0"/>
          <p:nvPr/>
        </p:nvPicPr>
        <p:blipFill rotWithShape="1">
          <a:blip r:embed="rId3">
            <a:alphaModFix/>
          </a:blip>
          <a:srcRect/>
          <a:stretch/>
        </p:blipFill>
        <p:spPr>
          <a:xfrm>
            <a:off x="2590800" y="2286000"/>
            <a:ext cx="3200400" cy="263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Interview </a:t>
            </a:r>
            <a:endParaRPr/>
          </a:p>
        </p:txBody>
      </p:sp>
      <p:sp>
        <p:nvSpPr>
          <p:cNvPr id="283" name="Google Shape;283;p19"/>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What do I want to know before I interview?</a:t>
            </a:r>
            <a:endParaRPr/>
          </a:p>
          <a:p>
            <a:pPr marL="457200" lvl="0" indent="-279400" algn="l" rtl="0">
              <a:lnSpc>
                <a:spcPct val="100000"/>
              </a:lnSpc>
              <a:spcBef>
                <a:spcPts val="0"/>
              </a:spcBef>
              <a:spcAft>
                <a:spcPts val="0"/>
              </a:spcAft>
              <a:buClr>
                <a:srgbClr val="5F574F"/>
              </a:buClr>
              <a:buSzPts val="2800"/>
              <a:buFont typeface="Arial"/>
              <a:buNone/>
            </a:pPr>
            <a:endParaRPr>
              <a:solidFill>
                <a:schemeClr val="dk1"/>
              </a:solidFill>
            </a:endParaRPr>
          </a:p>
          <a:p>
            <a:pPr marL="457200" lvl="0" indent="-457200" algn="l" rtl="0">
              <a:lnSpc>
                <a:spcPct val="100000"/>
              </a:lnSpc>
              <a:spcBef>
                <a:spcPts val="0"/>
              </a:spcBef>
              <a:spcAft>
                <a:spcPts val="0"/>
              </a:spcAft>
              <a:buClr>
                <a:schemeClr val="dk1"/>
              </a:buClr>
              <a:buSzPts val="2800"/>
              <a:buFont typeface="Arial"/>
              <a:buChar char="•"/>
            </a:pPr>
            <a:r>
              <a:rPr lang="en-US">
                <a:solidFill>
                  <a:schemeClr val="dk1"/>
                </a:solidFill>
              </a:rPr>
              <a:t>“Tell me what happened”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 descr="C:\Users\mdodson\AppData\Local\Microsoft\Windows\Temporary Internet Files\Content.IE5\L3K8N2UL\MP900442488[1].jpg"/>
          <p:cNvPicPr preferRelativeResize="0"/>
          <p:nvPr/>
        </p:nvPicPr>
        <p:blipFill rotWithShape="1">
          <a:blip r:embed="rId3">
            <a:alphaModFix/>
          </a:blip>
          <a:srcRect l="3335" t="13869" r="12735" b="20915"/>
          <a:stretch/>
        </p:blipFill>
        <p:spPr>
          <a:xfrm>
            <a:off x="0" y="1246094"/>
            <a:ext cx="6203577" cy="5611906"/>
          </a:xfrm>
          <a:prstGeom prst="rect">
            <a:avLst/>
          </a:prstGeom>
          <a:noFill/>
          <a:ln>
            <a:noFill/>
          </a:ln>
        </p:spPr>
      </p:pic>
      <p:sp>
        <p:nvSpPr>
          <p:cNvPr id="153" name="Google Shape;153;p2"/>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sz="3200"/>
              <a:t>Module 7: Objectives</a:t>
            </a:r>
            <a:endParaRPr/>
          </a:p>
        </p:txBody>
      </p:sp>
      <p:sp>
        <p:nvSpPr>
          <p:cNvPr id="154" name="Google Shape;154;p2"/>
          <p:cNvSpPr txBox="1">
            <a:spLocks noGrp="1"/>
          </p:cNvSpPr>
          <p:nvPr>
            <p:ph type="body" idx="2"/>
          </p:nvPr>
        </p:nvSpPr>
        <p:spPr>
          <a:xfrm rot="-430974">
            <a:off x="989751" y="1850374"/>
            <a:ext cx="3831850" cy="388344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000"/>
              <a:buFont typeface="Calibri"/>
              <a:buAutoNum type="arabicPeriod"/>
            </a:pPr>
            <a:r>
              <a:rPr lang="en-US" sz="2000" i="1">
                <a:solidFill>
                  <a:schemeClr val="dk1"/>
                </a:solidFill>
              </a:rPr>
              <a:t>Learn techniques for interviewing and interrogating during investigations of sexual abuse in confinement settings.</a:t>
            </a:r>
            <a:endParaRPr sz="2000">
              <a:solidFill>
                <a:schemeClr val="dk1"/>
              </a:solidFill>
            </a:endParaRPr>
          </a:p>
          <a:p>
            <a:pPr marL="457200" lvl="0" indent="-330200" algn="l" rtl="0">
              <a:lnSpc>
                <a:spcPct val="100000"/>
              </a:lnSpc>
              <a:spcBef>
                <a:spcPts val="0"/>
              </a:spcBef>
              <a:spcAft>
                <a:spcPts val="0"/>
              </a:spcAft>
              <a:buClr>
                <a:srgbClr val="5F574F"/>
              </a:buClr>
              <a:buSzPts val="2000"/>
              <a:buFont typeface="Calibri"/>
              <a:buNone/>
            </a:pPr>
            <a:endParaRPr sz="2000" i="1">
              <a:solidFill>
                <a:schemeClr val="dk1"/>
              </a:solidFill>
            </a:endParaRPr>
          </a:p>
        </p:txBody>
      </p:sp>
      <p:pic>
        <p:nvPicPr>
          <p:cNvPr id="155" name="Google Shape;155;p2" descr="C:\Users\mdodson\AppData\Local\Microsoft\Windows\Temporary Internet Files\Content.IE5\L3K8N2UL\MP900442488[1].jpg"/>
          <p:cNvPicPr preferRelativeResize="0"/>
          <p:nvPr/>
        </p:nvPicPr>
        <p:blipFill rotWithShape="1">
          <a:blip r:embed="rId3">
            <a:alphaModFix/>
          </a:blip>
          <a:srcRect l="82140" t="25988" b="14853"/>
          <a:stretch/>
        </p:blipFill>
        <p:spPr>
          <a:xfrm>
            <a:off x="5827058" y="1246095"/>
            <a:ext cx="1300097" cy="5611906"/>
          </a:xfrm>
          <a:prstGeom prst="rect">
            <a:avLst/>
          </a:prstGeom>
          <a:noFill/>
          <a:ln>
            <a:noFill/>
          </a:ln>
        </p:spPr>
      </p:pic>
      <p:pic>
        <p:nvPicPr>
          <p:cNvPr id="156" name="Google Shape;156;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127155" y="1246095"/>
            <a:ext cx="1166161" cy="5611906"/>
          </a:xfrm>
          <a:prstGeom prst="rect">
            <a:avLst/>
          </a:prstGeom>
          <a:noFill/>
          <a:ln>
            <a:noFill/>
          </a:ln>
        </p:spPr>
      </p:pic>
      <p:pic>
        <p:nvPicPr>
          <p:cNvPr id="157" name="Google Shape;157;p2" descr="C:\Users\mdodson\AppData\Local\Microsoft\Windows\Temporary Internet Files\Content.IE5\L3K8N2UL\MP900442488[1].jpg"/>
          <p:cNvPicPr preferRelativeResize="0"/>
          <p:nvPr/>
        </p:nvPicPr>
        <p:blipFill rotWithShape="1">
          <a:blip r:embed="rId3">
            <a:alphaModFix/>
          </a:blip>
          <a:srcRect l="83980" t="25988" b="14853"/>
          <a:stretch/>
        </p:blipFill>
        <p:spPr>
          <a:xfrm>
            <a:off x="7982321" y="1246094"/>
            <a:ext cx="1166161" cy="56119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457200" y="80963"/>
            <a:ext cx="8229600" cy="889000"/>
          </a:xfrm>
          <a:prstGeom prst="rect">
            <a:avLst/>
          </a:prstGeom>
          <a:noFill/>
          <a:ln>
            <a:noFill/>
          </a:ln>
        </p:spPr>
        <p:txBody>
          <a:bodyPr spcFirstLastPara="1" wrap="square" lIns="90475" tIns="44450" rIns="90475" bIns="44450" anchor="ctr" anchorCtr="0">
            <a:noAutofit/>
          </a:bodyPr>
          <a:lstStyle/>
          <a:p>
            <a:pPr marL="0" lvl="0" indent="0" algn="ctr" rtl="0">
              <a:lnSpc>
                <a:spcPct val="78125"/>
              </a:lnSpc>
              <a:spcBef>
                <a:spcPts val="0"/>
              </a:spcBef>
              <a:spcAft>
                <a:spcPts val="0"/>
              </a:spcAft>
              <a:buNone/>
            </a:pPr>
            <a:r>
              <a:rPr lang="en-US"/>
              <a:t>Interviewing Techniques Setting</a:t>
            </a:r>
            <a:endParaRPr/>
          </a:p>
        </p:txBody>
      </p:sp>
      <p:sp>
        <p:nvSpPr>
          <p:cNvPr id="290" name="Google Shape;290;p20"/>
          <p:cNvSpPr txBox="1">
            <a:spLocks noGrp="1"/>
          </p:cNvSpPr>
          <p:nvPr>
            <p:ph type="body" idx="1"/>
          </p:nvPr>
        </p:nvSpPr>
        <p:spPr>
          <a:xfrm>
            <a:off x="457200" y="1447800"/>
            <a:ext cx="8229600" cy="4906963"/>
          </a:xfrm>
          <a:prstGeom prst="rect">
            <a:avLst/>
          </a:prstGeom>
          <a:noFill/>
          <a:ln>
            <a:noFill/>
          </a:ln>
        </p:spPr>
        <p:txBody>
          <a:bodyPr spcFirstLastPara="1" wrap="square" lIns="90475" tIns="44450" rIns="90475" bIns="44450" anchor="t" anchorCtr="0">
            <a:noAutofit/>
          </a:bodyPr>
          <a:lstStyle/>
          <a:p>
            <a:pPr marL="0" lvl="0" indent="0" algn="l" rtl="0">
              <a:lnSpc>
                <a:spcPct val="150000"/>
              </a:lnSpc>
              <a:spcBef>
                <a:spcPts val="0"/>
              </a:spcBef>
              <a:spcAft>
                <a:spcPts val="0"/>
              </a:spcAft>
              <a:buClr>
                <a:schemeClr val="dk1"/>
              </a:buClr>
              <a:buSzPts val="2200"/>
              <a:buNone/>
            </a:pPr>
            <a:r>
              <a:rPr lang="en-US" sz="2200">
                <a:solidFill>
                  <a:schemeClr val="dk1"/>
                </a:solidFill>
              </a:rPr>
              <a:t>Setting</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Conduct the interview away from others in a neutral and safe environment</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Least amount of distractions</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DO NOT put a “barrier” between you and the interviewee</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Interview victim during a shift when suspect is not on duty (when applicable)</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Explain purpose of interview</a:t>
            </a:r>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Effect transition="in" filter="fade">
                                      <p:cBhvr>
                                        <p:cTn id="7" dur="500"/>
                                        <p:tgtEl>
                                          <p:spTgt spid="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xEl>
                                              <p:pRg st="1" end="1"/>
                                            </p:txEl>
                                          </p:spTgt>
                                        </p:tgtEl>
                                        <p:attrNameLst>
                                          <p:attrName>style.visibility</p:attrName>
                                        </p:attrNameLst>
                                      </p:cBhvr>
                                      <p:to>
                                        <p:strVal val="visible"/>
                                      </p:to>
                                    </p:set>
                                    <p:animEffect transition="in" filter="fade">
                                      <p:cBhvr>
                                        <p:cTn id="12" dur="500"/>
                                        <p:tgtEl>
                                          <p:spTgt spid="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animEffect transition="in" filter="fade">
                                      <p:cBhvr>
                                        <p:cTn id="17" dur="500"/>
                                        <p:tgtEl>
                                          <p:spTgt spid="2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xEl>
                                              <p:pRg st="3" end="3"/>
                                            </p:txEl>
                                          </p:spTgt>
                                        </p:tgtEl>
                                        <p:attrNameLst>
                                          <p:attrName>style.visibility</p:attrName>
                                        </p:attrNameLst>
                                      </p:cBhvr>
                                      <p:to>
                                        <p:strVal val="visible"/>
                                      </p:to>
                                    </p:set>
                                    <p:animEffect transition="in" filter="fade">
                                      <p:cBhvr>
                                        <p:cTn id="22" dur="500"/>
                                        <p:tgtEl>
                                          <p:spTgt spid="2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0">
                                            <p:txEl>
                                              <p:pRg st="4" end="4"/>
                                            </p:txEl>
                                          </p:spTgt>
                                        </p:tgtEl>
                                        <p:attrNameLst>
                                          <p:attrName>style.visibility</p:attrName>
                                        </p:attrNameLst>
                                      </p:cBhvr>
                                      <p:to>
                                        <p:strVal val="visible"/>
                                      </p:to>
                                    </p:set>
                                    <p:animEffect transition="in" filter="fade">
                                      <p:cBhvr>
                                        <p:cTn id="27" dur="500"/>
                                        <p:tgtEl>
                                          <p:spTgt spid="2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0">
                                            <p:txEl>
                                              <p:pRg st="5" end="5"/>
                                            </p:txEl>
                                          </p:spTgt>
                                        </p:tgtEl>
                                        <p:attrNameLst>
                                          <p:attrName>style.visibility</p:attrName>
                                        </p:attrNameLst>
                                      </p:cBhvr>
                                      <p:to>
                                        <p:strVal val="visible"/>
                                      </p:to>
                                    </p:set>
                                    <p:animEffect transition="in" filter="fade">
                                      <p:cBhvr>
                                        <p:cTn id="32" dur="500"/>
                                        <p:tgtEl>
                                          <p:spTgt spid="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Interviewing Techniques</a:t>
            </a:r>
            <a:endParaRPr/>
          </a:p>
        </p:txBody>
      </p:sp>
      <p:sp>
        <p:nvSpPr>
          <p:cNvPr id="297" name="Google Shape;297;p21"/>
          <p:cNvSpPr txBox="1">
            <a:spLocks noGrp="1"/>
          </p:cNvSpPr>
          <p:nvPr>
            <p:ph type="body" idx="1"/>
          </p:nvPr>
        </p:nvSpPr>
        <p:spPr>
          <a:xfrm>
            <a:off x="457200" y="15240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Start with broad and open approach</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Start with a broad topic and be open to any directions the interview may go.</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Give your victim, witness and suspects the opportunity to talk a lot.</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Women are generally more verbal than men and more able to describe details and emotions.</a:t>
            </a:r>
            <a:endParaRPr/>
          </a:p>
          <a:p>
            <a:pPr marL="742950" lvl="1" indent="-133350" algn="l" rtl="0">
              <a:lnSpc>
                <a:spcPct val="150000"/>
              </a:lnSpc>
              <a:spcBef>
                <a:spcPts val="0"/>
              </a:spcBef>
              <a:spcAft>
                <a:spcPts val="0"/>
              </a:spcAft>
              <a:buClr>
                <a:srgbClr val="5F574F"/>
              </a:buClr>
              <a:buSzPts val="2400"/>
              <a:buNone/>
            </a:pPr>
            <a:endParaRPr sz="2400">
              <a:solidFill>
                <a:schemeClr val="dk1"/>
              </a:solidFill>
            </a:endParaRPr>
          </a:p>
          <a:p>
            <a:pPr marL="0" lvl="0" indent="0" algn="l" rtl="0">
              <a:lnSpc>
                <a:spcPct val="150000"/>
              </a:lnSpc>
              <a:spcBef>
                <a:spcPts val="0"/>
              </a:spcBef>
              <a:spcAft>
                <a:spcPts val="0"/>
              </a:spcAft>
              <a:buClr>
                <a:srgbClr val="5F574F"/>
              </a:buClr>
              <a:buSzPts val="2400"/>
              <a:buNone/>
            </a:pPr>
            <a:endParaRPr sz="2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a:spLocks noGrp="1"/>
          </p:cNvSpPr>
          <p:nvPr>
            <p:ph type="title"/>
          </p:nvPr>
        </p:nvSpPr>
        <p:spPr>
          <a:xfrm>
            <a:off x="457200" y="239713"/>
            <a:ext cx="8229600" cy="887412"/>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Interview Techniques</a:t>
            </a:r>
            <a:endParaRPr/>
          </a:p>
        </p:txBody>
      </p:sp>
      <p:sp>
        <p:nvSpPr>
          <p:cNvPr id="303" name="Google Shape;303;p22"/>
          <p:cNvSpPr txBox="1">
            <a:spLocks noGrp="1"/>
          </p:cNvSpPr>
          <p:nvPr>
            <p:ph type="body" idx="1"/>
          </p:nvPr>
        </p:nvSpPr>
        <p:spPr>
          <a:xfrm>
            <a:off x="457200" y="1524000"/>
            <a:ext cx="8229600" cy="4906963"/>
          </a:xfrm>
          <a:prstGeom prst="rect">
            <a:avLst/>
          </a:prstGeom>
          <a:noFill/>
          <a:ln>
            <a:noFill/>
          </a:ln>
        </p:spPr>
        <p:txBody>
          <a:bodyPr spcFirstLastPara="1" wrap="square" lIns="91425" tIns="45700" rIns="91425" bIns="45700" anchor="t" anchorCtr="0">
            <a:noAutofit/>
          </a:bodyPr>
          <a:lstStyle/>
          <a:p>
            <a:pPr marL="461963" lvl="2" indent="-225424" algn="l" rtl="0">
              <a:lnSpc>
                <a:spcPct val="150000"/>
              </a:lnSpc>
              <a:spcBef>
                <a:spcPts val="0"/>
              </a:spcBef>
              <a:spcAft>
                <a:spcPts val="0"/>
              </a:spcAft>
              <a:buClr>
                <a:schemeClr val="dk1"/>
              </a:buClr>
              <a:buSzPts val="2600"/>
              <a:buChar char="•"/>
            </a:pPr>
            <a:r>
              <a:rPr lang="en-US" sz="2600">
                <a:solidFill>
                  <a:schemeClr val="dk1"/>
                </a:solidFill>
              </a:rPr>
              <a:t>Bring the conversation to a pin point like a microscope.</a:t>
            </a:r>
            <a:endParaRPr/>
          </a:p>
          <a:p>
            <a:pPr marL="461963" lvl="2" indent="-225424" algn="l" rtl="0">
              <a:lnSpc>
                <a:spcPct val="150000"/>
              </a:lnSpc>
              <a:spcBef>
                <a:spcPts val="0"/>
              </a:spcBef>
              <a:spcAft>
                <a:spcPts val="0"/>
              </a:spcAft>
              <a:buClr>
                <a:schemeClr val="dk1"/>
              </a:buClr>
              <a:buSzPts val="2600"/>
              <a:buChar char="•"/>
            </a:pPr>
            <a:r>
              <a:rPr lang="en-US" sz="2600">
                <a:solidFill>
                  <a:schemeClr val="dk1"/>
                </a:solidFill>
              </a:rPr>
              <a:t>Narrow the conversation with guided questions that focus on previous answers.</a:t>
            </a:r>
            <a:endParaRPr/>
          </a:p>
          <a:p>
            <a:pPr marL="461963" lvl="2" indent="-225424" algn="l" rtl="0">
              <a:lnSpc>
                <a:spcPct val="150000"/>
              </a:lnSpc>
              <a:spcBef>
                <a:spcPts val="0"/>
              </a:spcBef>
              <a:spcAft>
                <a:spcPts val="0"/>
              </a:spcAft>
              <a:buClr>
                <a:schemeClr val="dk1"/>
              </a:buClr>
              <a:buSzPts val="2600"/>
              <a:buChar char="•"/>
            </a:pPr>
            <a:r>
              <a:rPr lang="en-US" sz="2600">
                <a:solidFill>
                  <a:schemeClr val="dk1"/>
                </a:solidFill>
              </a:rPr>
              <a:t>Do not use closed-ended or leading questions.</a:t>
            </a:r>
            <a:endParaRPr/>
          </a:p>
          <a:p>
            <a:pPr marL="0" lvl="0" indent="0" algn="l" rtl="0">
              <a:lnSpc>
                <a:spcPct val="100000"/>
              </a:lnSpc>
              <a:spcBef>
                <a:spcPts val="0"/>
              </a:spcBef>
              <a:spcAft>
                <a:spcPts val="0"/>
              </a:spcAft>
              <a:buClr>
                <a:srgbClr val="5F574F"/>
              </a:buClr>
              <a:buSzPts val="2600"/>
              <a:buNone/>
            </a:pPr>
            <a:endParaRPr sz="2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endParaRPr/>
          </a:p>
        </p:txBody>
      </p:sp>
      <p:sp>
        <p:nvSpPr>
          <p:cNvPr id="310" name="Google Shape;310;p23"/>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F574F"/>
              </a:buClr>
              <a:buSzPts val="3600"/>
              <a:buNone/>
            </a:pPr>
            <a:endParaRPr sz="3600">
              <a:solidFill>
                <a:schemeClr val="dk1"/>
              </a:solidFill>
            </a:endParaRPr>
          </a:p>
          <a:p>
            <a:pPr marL="0" lvl="0" indent="0" algn="ctr" rtl="0">
              <a:lnSpc>
                <a:spcPct val="100000"/>
              </a:lnSpc>
              <a:spcBef>
                <a:spcPts val="0"/>
              </a:spcBef>
              <a:spcAft>
                <a:spcPts val="0"/>
              </a:spcAft>
              <a:buClr>
                <a:srgbClr val="5F574F"/>
              </a:buClr>
              <a:buSzPts val="3600"/>
              <a:buNone/>
            </a:pPr>
            <a:endParaRPr sz="3600">
              <a:solidFill>
                <a:schemeClr val="dk1"/>
              </a:solidFill>
            </a:endParaRPr>
          </a:p>
          <a:p>
            <a:pPr marL="0" lvl="0" indent="0" algn="ctr" rtl="0">
              <a:lnSpc>
                <a:spcPct val="100000"/>
              </a:lnSpc>
              <a:spcBef>
                <a:spcPts val="0"/>
              </a:spcBef>
              <a:spcAft>
                <a:spcPts val="0"/>
              </a:spcAft>
              <a:buClr>
                <a:srgbClr val="5F574F"/>
              </a:buClr>
              <a:buSzPts val="3600"/>
              <a:buNone/>
            </a:pPr>
            <a:endParaRPr sz="3600">
              <a:solidFill>
                <a:schemeClr val="dk1"/>
              </a:solidFill>
            </a:endParaRPr>
          </a:p>
          <a:p>
            <a:pPr marL="0" lvl="0" indent="0" algn="ctr" rtl="0">
              <a:lnSpc>
                <a:spcPct val="100000"/>
              </a:lnSpc>
              <a:spcBef>
                <a:spcPts val="0"/>
              </a:spcBef>
              <a:spcAft>
                <a:spcPts val="0"/>
              </a:spcAft>
              <a:buClr>
                <a:schemeClr val="dk1"/>
              </a:buClr>
              <a:buSzPts val="3600"/>
              <a:buFont typeface="Noto Sans Symbols"/>
              <a:buNone/>
            </a:pPr>
            <a:r>
              <a:rPr lang="en-US" sz="3600">
                <a:solidFill>
                  <a:schemeClr val="dk1"/>
                </a:solidFill>
              </a:rPr>
              <a:t>Interviewing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4"/>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Video</a:t>
            </a:r>
            <a:endParaRPr/>
          </a:p>
        </p:txBody>
      </p:sp>
      <p:pic>
        <p:nvPicPr>
          <p:cNvPr id="317" name="Google Shape;317;p24" title="Interrogation scene from Unbelievable | Netflix"/>
          <p:cNvPicPr preferRelativeResize="0"/>
          <p:nvPr/>
        </p:nvPicPr>
        <p:blipFill rotWithShape="1">
          <a:blip r:embed="rId3">
            <a:alphaModFix/>
          </a:blip>
          <a:srcRect/>
          <a:stretch/>
        </p:blipFill>
        <p:spPr>
          <a:xfrm>
            <a:off x="990600" y="1828800"/>
            <a:ext cx="7013097" cy="396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1"/>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5"/>
          <p:cNvSpPr txBox="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23" name="Google Shape;323;p25"/>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Gender and Communication</a:t>
            </a:r>
            <a:endParaRPr/>
          </a:p>
        </p:txBody>
      </p:sp>
      <p:sp>
        <p:nvSpPr>
          <p:cNvPr id="324" name="Google Shape;324;p25"/>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Females may…</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Need extra time in conversation to establish trust and safety due to abuse history</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Want</a:t>
            </a:r>
            <a:endParaRPr/>
          </a:p>
          <a:p>
            <a:pPr marL="1371600" lvl="3" indent="-457200" algn="l" rtl="0">
              <a:lnSpc>
                <a:spcPct val="150000"/>
              </a:lnSpc>
              <a:spcBef>
                <a:spcPts val="0"/>
              </a:spcBef>
              <a:spcAft>
                <a:spcPts val="0"/>
              </a:spcAft>
              <a:buClr>
                <a:schemeClr val="dk1"/>
              </a:buClr>
              <a:buSzPts val="2400"/>
              <a:buChar char="–"/>
            </a:pPr>
            <a:r>
              <a:rPr lang="en-US" sz="2400">
                <a:solidFill>
                  <a:schemeClr val="dk1"/>
                </a:solidFill>
              </a:rPr>
              <a:t>an opportunity to talk and tell their story</a:t>
            </a:r>
            <a:endParaRPr/>
          </a:p>
          <a:p>
            <a:pPr marL="1371600" lvl="3" indent="-457200" algn="l" rtl="0">
              <a:lnSpc>
                <a:spcPct val="150000"/>
              </a:lnSpc>
              <a:spcBef>
                <a:spcPts val="0"/>
              </a:spcBef>
              <a:spcAft>
                <a:spcPts val="0"/>
              </a:spcAft>
              <a:buClr>
                <a:schemeClr val="dk1"/>
              </a:buClr>
              <a:buSzPts val="2400"/>
              <a:buChar char="–"/>
            </a:pPr>
            <a:r>
              <a:rPr lang="en-US" sz="2400">
                <a:solidFill>
                  <a:schemeClr val="dk1"/>
                </a:solidFill>
              </a:rPr>
              <a:t>to be heard and shown empathy</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Prefer concise responses and direction </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Be concerned about fairness and inclusivity for others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6"/>
          <p:cNvSpPr txBox="1">
            <a:spLocks noGrp="1"/>
          </p:cNvSpPr>
          <p:nvPr>
            <p:ph type="title"/>
          </p:nvPr>
        </p:nvSpPr>
        <p:spPr>
          <a:xfrm>
            <a:off x="457200" y="3048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Gender and Communication</a:t>
            </a:r>
            <a:endParaRPr/>
          </a:p>
        </p:txBody>
      </p:sp>
      <p:sp>
        <p:nvSpPr>
          <p:cNvPr id="330" name="Google Shape;330;p26"/>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Females</a:t>
            </a:r>
            <a:endParaRPr/>
          </a:p>
          <a:p>
            <a:pPr marL="742950" lvl="1" indent="-285750" algn="l" rtl="0">
              <a:lnSpc>
                <a:spcPct val="150000"/>
              </a:lnSpc>
              <a:spcBef>
                <a:spcPts val="0"/>
              </a:spcBef>
              <a:spcAft>
                <a:spcPts val="0"/>
              </a:spcAft>
              <a:buClr>
                <a:schemeClr val="dk1"/>
              </a:buClr>
              <a:buSzPts val="2400"/>
              <a:buFont typeface="Arial"/>
              <a:buChar char="•"/>
            </a:pPr>
            <a:r>
              <a:rPr lang="en-US" sz="2400">
                <a:solidFill>
                  <a:schemeClr val="dk1"/>
                </a:solidFill>
              </a:rPr>
              <a:t>Consider “relational language” vs. “rules language.”</a:t>
            </a:r>
            <a:endParaRPr/>
          </a:p>
          <a:p>
            <a:pPr marL="742950" lvl="1" indent="-285750" algn="l" rtl="0">
              <a:lnSpc>
                <a:spcPct val="150000"/>
              </a:lnSpc>
              <a:spcBef>
                <a:spcPts val="0"/>
              </a:spcBef>
              <a:spcAft>
                <a:spcPts val="0"/>
              </a:spcAft>
              <a:buClr>
                <a:schemeClr val="dk1"/>
              </a:buClr>
              <a:buSzPts val="2400"/>
              <a:buFont typeface="Arial"/>
              <a:buChar char="•"/>
            </a:pPr>
            <a:r>
              <a:rPr lang="en-US" sz="2400" b="1">
                <a:solidFill>
                  <a:schemeClr val="dk1"/>
                </a:solidFill>
              </a:rPr>
              <a:t>Relational language</a:t>
            </a:r>
            <a:r>
              <a:rPr lang="en-US" sz="2400">
                <a:solidFill>
                  <a:schemeClr val="dk1"/>
                </a:solidFill>
              </a:rPr>
              <a:t>: Builds on strengths and relationships</a:t>
            </a:r>
            <a:endParaRPr/>
          </a:p>
          <a:p>
            <a:pPr marL="1371600" lvl="3" indent="-457200" algn="l" rtl="0">
              <a:lnSpc>
                <a:spcPct val="150000"/>
              </a:lnSpc>
              <a:spcBef>
                <a:spcPts val="0"/>
              </a:spcBef>
              <a:spcAft>
                <a:spcPts val="0"/>
              </a:spcAft>
              <a:buClr>
                <a:schemeClr val="dk1"/>
              </a:buClr>
              <a:buSzPts val="2400"/>
              <a:buChar char="–"/>
            </a:pPr>
            <a:r>
              <a:rPr lang="en-US" sz="2400">
                <a:solidFill>
                  <a:schemeClr val="dk1"/>
                </a:solidFill>
              </a:rPr>
              <a:t>Use of “I” phrases, “I need for you to help me understand why you aren’t taking your meds” </a:t>
            </a:r>
            <a:endParaRPr/>
          </a:p>
          <a:p>
            <a:pPr marL="1371600" lvl="3" indent="-457200" algn="l" rtl="0">
              <a:lnSpc>
                <a:spcPct val="150000"/>
              </a:lnSpc>
              <a:spcBef>
                <a:spcPts val="0"/>
              </a:spcBef>
              <a:spcAft>
                <a:spcPts val="0"/>
              </a:spcAft>
              <a:buClr>
                <a:schemeClr val="dk1"/>
              </a:buClr>
              <a:buSzPts val="2400"/>
              <a:buChar char="–"/>
            </a:pPr>
            <a:r>
              <a:rPr lang="en-US" sz="2400">
                <a:solidFill>
                  <a:schemeClr val="dk1"/>
                </a:solidFill>
              </a:rPr>
              <a:t>Will help you get to the real issue</a:t>
            </a:r>
            <a:endParaRPr/>
          </a:p>
          <a:p>
            <a:pPr marL="914400" lvl="2" indent="-304800" algn="l" rtl="0">
              <a:lnSpc>
                <a:spcPct val="150000"/>
              </a:lnSpc>
              <a:spcBef>
                <a:spcPts val="0"/>
              </a:spcBef>
              <a:spcAft>
                <a:spcPts val="0"/>
              </a:spcAft>
              <a:buClr>
                <a:srgbClr val="5F574F"/>
              </a:buClr>
              <a:buSzPts val="2400"/>
              <a:buNone/>
            </a:pPr>
            <a:endParaRPr sz="2400">
              <a:solidFill>
                <a:schemeClr val="dk1"/>
              </a:solidFill>
            </a:endParaRPr>
          </a:p>
          <a:p>
            <a:pPr marL="0" lvl="0" indent="0" algn="l" rtl="0">
              <a:lnSpc>
                <a:spcPct val="150000"/>
              </a:lnSpc>
              <a:spcBef>
                <a:spcPts val="0"/>
              </a:spcBef>
              <a:spcAft>
                <a:spcPts val="0"/>
              </a:spcAft>
              <a:buClr>
                <a:srgbClr val="5F574F"/>
              </a:buClr>
              <a:buSzPts val="2400"/>
              <a:buNone/>
            </a:pPr>
            <a:endParaRPr sz="24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7"/>
          <p:cNvSpPr txBox="1"/>
          <p:nvPr/>
        </p:nvSpPr>
        <p:spPr>
          <a:xfrm>
            <a:off x="3124200" y="6248400"/>
            <a:ext cx="2895600" cy="47625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36" name="Google Shape;336;p27"/>
          <p:cNvSpPr txBox="1">
            <a:spLocks noGrp="1"/>
          </p:cNvSpPr>
          <p:nvPr>
            <p:ph type="title"/>
          </p:nvPr>
        </p:nvSpPr>
        <p:spPr>
          <a:xfrm>
            <a:off x="457200" y="3048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Gender and Communication</a:t>
            </a:r>
            <a:endParaRPr/>
          </a:p>
        </p:txBody>
      </p:sp>
      <p:sp>
        <p:nvSpPr>
          <p:cNvPr id="337" name="Google Shape;337;p27"/>
          <p:cNvSpPr txBox="1">
            <a:spLocks noGrp="1"/>
          </p:cNvSpPr>
          <p:nvPr>
            <p:ph type="body" idx="2"/>
          </p:nvPr>
        </p:nvSpPr>
        <p:spPr>
          <a:xfrm>
            <a:off x="457200" y="1295400"/>
            <a:ext cx="8229600" cy="388302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200"/>
              <a:buNone/>
            </a:pPr>
            <a:r>
              <a:rPr lang="en-US" sz="2200">
                <a:solidFill>
                  <a:schemeClr val="dk1"/>
                </a:solidFill>
              </a:rPr>
              <a:t>Males may…</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Use fewer words</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Talk more one-to-one vs. in groups</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Communicate most comfortably through “parallel play” (side by side.)</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Not verbally express feelings as openly.</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Be more likely to walk away grumbling.</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Be dissociated, inattentive and angry.</a:t>
            </a:r>
            <a:endParaRPr/>
          </a:p>
          <a:p>
            <a:pPr marL="80010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Act out physically instead of talking.</a:t>
            </a:r>
            <a:endParaRPr/>
          </a:p>
          <a:p>
            <a:pPr marL="457200" lvl="1" indent="0" algn="l" rtl="0">
              <a:lnSpc>
                <a:spcPct val="150000"/>
              </a:lnSpc>
              <a:spcBef>
                <a:spcPts val="0"/>
              </a:spcBef>
              <a:spcAft>
                <a:spcPts val="0"/>
              </a:spcAft>
              <a:buClr>
                <a:srgbClr val="5F574F"/>
              </a:buClr>
              <a:buSzPts val="2200"/>
              <a:buFont typeface="Arial"/>
              <a:buNone/>
            </a:pPr>
            <a:endParaRPr sz="2200">
              <a:solidFill>
                <a:schemeClr val="dk1"/>
              </a:solidFill>
            </a:endParaRPr>
          </a:p>
          <a:p>
            <a:pPr marL="0" lvl="0" indent="0" algn="l" rtl="0">
              <a:lnSpc>
                <a:spcPct val="150000"/>
              </a:lnSpc>
              <a:spcBef>
                <a:spcPts val="0"/>
              </a:spcBef>
              <a:spcAft>
                <a:spcPts val="0"/>
              </a:spcAft>
              <a:buClr>
                <a:srgbClr val="5F574F"/>
              </a:buClr>
              <a:buSzPts val="2200"/>
              <a:buNone/>
            </a:pPr>
            <a:endParaRPr sz="22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8"/>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Interviewing: LGBTI Inmates</a:t>
            </a:r>
            <a:endParaRPr/>
          </a:p>
        </p:txBody>
      </p:sp>
      <p:sp>
        <p:nvSpPr>
          <p:cNvPr id="343" name="Google Shape;343;p28"/>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365125" lvl="0" indent="-140334" algn="l" rtl="0">
              <a:lnSpc>
                <a:spcPct val="100000"/>
              </a:lnSpc>
              <a:spcBef>
                <a:spcPts val="0"/>
              </a:spcBef>
              <a:spcAft>
                <a:spcPts val="0"/>
              </a:spcAft>
              <a:buClr>
                <a:schemeClr val="accent1"/>
              </a:buClr>
              <a:buSzPts val="2240"/>
              <a:buFont typeface="Noto Sans Symbols"/>
              <a:buNone/>
            </a:pPr>
            <a:endParaRPr>
              <a:solidFill>
                <a:schemeClr val="dk1"/>
              </a:solidFill>
              <a:latin typeface="Calibri"/>
              <a:ea typeface="Calibri"/>
              <a:cs typeface="Calibri"/>
              <a:sym typeface="Calibri"/>
            </a:endParaRPr>
          </a:p>
          <a:p>
            <a:pPr marL="365125" lvl="0" indent="-140334" algn="l" rtl="0">
              <a:lnSpc>
                <a:spcPct val="100000"/>
              </a:lnSpc>
              <a:spcBef>
                <a:spcPts val="600"/>
              </a:spcBef>
              <a:spcAft>
                <a:spcPts val="0"/>
              </a:spcAft>
              <a:buClr>
                <a:schemeClr val="accent1"/>
              </a:buClr>
              <a:buSzPts val="2240"/>
              <a:buFont typeface="Noto Sans Symbols"/>
              <a:buNone/>
            </a:pPr>
            <a:endParaRPr>
              <a:solidFill>
                <a:schemeClr val="dk1"/>
              </a:solidFill>
              <a:latin typeface="Calibri"/>
              <a:ea typeface="Calibri"/>
              <a:cs typeface="Calibri"/>
              <a:sym typeface="Calibri"/>
            </a:endParaRPr>
          </a:p>
          <a:p>
            <a:pPr marL="365125" lvl="0" indent="-140334" algn="l" rtl="0">
              <a:lnSpc>
                <a:spcPct val="100000"/>
              </a:lnSpc>
              <a:spcBef>
                <a:spcPts val="600"/>
              </a:spcBef>
              <a:spcAft>
                <a:spcPts val="0"/>
              </a:spcAft>
              <a:buClr>
                <a:schemeClr val="accent1"/>
              </a:buClr>
              <a:buSzPts val="2240"/>
              <a:buFont typeface="Noto Sans Symbols"/>
              <a:buNone/>
            </a:pPr>
            <a:endParaRPr>
              <a:solidFill>
                <a:schemeClr val="dk1"/>
              </a:solidFill>
              <a:latin typeface="Calibri"/>
              <a:ea typeface="Calibri"/>
              <a:cs typeface="Calibri"/>
              <a:sym typeface="Calibri"/>
            </a:endParaRPr>
          </a:p>
        </p:txBody>
      </p:sp>
      <p:sp>
        <p:nvSpPr>
          <p:cNvPr id="344" name="Google Shape;344;p28"/>
          <p:cNvSpPr txBox="1"/>
          <p:nvPr/>
        </p:nvSpPr>
        <p:spPr>
          <a:xfrm>
            <a:off x="457200" y="1428750"/>
            <a:ext cx="8229600" cy="489426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CD6209"/>
              </a:buClr>
              <a:buSzPts val="2400"/>
              <a:buFont typeface="Arial"/>
              <a:buChar char="•"/>
            </a:pPr>
            <a:r>
              <a:rPr lang="en-US" sz="2400" b="1" i="0" u="none" strike="noStrike" cap="none">
                <a:solidFill>
                  <a:srgbClr val="CD6209"/>
                </a:solidFill>
                <a:latin typeface="Verdana"/>
                <a:ea typeface="Verdana"/>
                <a:cs typeface="Verdana"/>
                <a:sym typeface="Verdana"/>
              </a:rPr>
              <a:t>Lesbian</a:t>
            </a:r>
            <a:endParaRPr/>
          </a:p>
          <a:p>
            <a:pPr marL="342900" marR="0" lvl="1" indent="0" algn="l" rtl="0">
              <a:spcBef>
                <a:spcPts val="0"/>
              </a:spcBef>
              <a:spcAft>
                <a:spcPts val="0"/>
              </a:spcAft>
              <a:buNone/>
            </a:pPr>
            <a:r>
              <a:rPr lang="en-US" sz="2400" b="0" i="0" u="none" strike="noStrike" cap="none">
                <a:solidFill>
                  <a:schemeClr val="dk1"/>
                </a:solidFill>
                <a:latin typeface="Verdana"/>
                <a:ea typeface="Verdana"/>
                <a:cs typeface="Verdana"/>
                <a:sym typeface="Verdana"/>
              </a:rPr>
              <a:t>Women or girls emotionally, physically and romantically attracted to other women or girls.</a:t>
            </a:r>
            <a:endParaRPr/>
          </a:p>
          <a:p>
            <a:pPr marL="342900" marR="0" lvl="0" indent="-342900" algn="l" rtl="0">
              <a:spcBef>
                <a:spcPts val="0"/>
              </a:spcBef>
              <a:spcAft>
                <a:spcPts val="0"/>
              </a:spcAft>
              <a:buClr>
                <a:srgbClr val="CD6209"/>
              </a:buClr>
              <a:buSzPts val="2400"/>
              <a:buFont typeface="Arial"/>
              <a:buChar char="•"/>
            </a:pPr>
            <a:r>
              <a:rPr lang="en-US" sz="2400" b="1" i="0" u="none" strike="noStrike" cap="none">
                <a:solidFill>
                  <a:srgbClr val="CD6209"/>
                </a:solidFill>
                <a:latin typeface="Verdana"/>
                <a:ea typeface="Verdana"/>
                <a:cs typeface="Verdana"/>
                <a:sym typeface="Verdana"/>
              </a:rPr>
              <a:t>Gay</a:t>
            </a:r>
            <a:endParaRPr/>
          </a:p>
          <a:p>
            <a:pPr marL="342900" marR="0" lvl="1" indent="0" algn="l" rtl="0">
              <a:spcBef>
                <a:spcPts val="0"/>
              </a:spcBef>
              <a:spcAft>
                <a:spcPts val="0"/>
              </a:spcAft>
              <a:buNone/>
            </a:pPr>
            <a:r>
              <a:rPr lang="en-US" sz="2400" b="0" i="0" u="none" strike="noStrike" cap="none">
                <a:solidFill>
                  <a:schemeClr val="dk1"/>
                </a:solidFill>
                <a:latin typeface="Verdana"/>
                <a:ea typeface="Verdana"/>
                <a:cs typeface="Verdana"/>
                <a:sym typeface="Verdana"/>
              </a:rPr>
              <a:t>Men or boys emotionally, physically and romantically attracted to other men or boys; can also be used as blanket term for both gay men and lesbians.</a:t>
            </a:r>
            <a:endParaRPr/>
          </a:p>
          <a:p>
            <a:pPr marL="342900" marR="0" lvl="0" indent="-342900" algn="l" rtl="0">
              <a:spcBef>
                <a:spcPts val="0"/>
              </a:spcBef>
              <a:spcAft>
                <a:spcPts val="0"/>
              </a:spcAft>
              <a:buClr>
                <a:srgbClr val="CD6209"/>
              </a:buClr>
              <a:buSzPts val="2400"/>
              <a:buFont typeface="Arial"/>
              <a:buChar char="•"/>
            </a:pPr>
            <a:r>
              <a:rPr lang="en-US" sz="2400" b="1" i="0" u="none" strike="noStrike" cap="none">
                <a:solidFill>
                  <a:srgbClr val="CD6209"/>
                </a:solidFill>
                <a:latin typeface="Verdana"/>
                <a:ea typeface="Verdana"/>
                <a:cs typeface="Verdana"/>
                <a:sym typeface="Verdana"/>
              </a:rPr>
              <a:t>Bisexual</a:t>
            </a:r>
            <a:endParaRPr/>
          </a:p>
          <a:p>
            <a:pPr marL="342900" marR="0" lvl="1" indent="0" algn="l" rtl="0">
              <a:spcBef>
                <a:spcPts val="0"/>
              </a:spcBef>
              <a:spcAft>
                <a:spcPts val="0"/>
              </a:spcAft>
              <a:buNone/>
            </a:pPr>
            <a:r>
              <a:rPr lang="en-US" sz="2400" b="0" i="0" u="none" strike="noStrike" cap="none">
                <a:solidFill>
                  <a:schemeClr val="dk1"/>
                </a:solidFill>
                <a:latin typeface="Verdana"/>
                <a:ea typeface="Verdana"/>
                <a:cs typeface="Verdana"/>
                <a:sym typeface="Verdana"/>
              </a:rPr>
              <a:t>A person who is emotionally, physically and romantically attracted to both men and women or people regardless of their gender.</a:t>
            </a:r>
            <a:endParaRPr/>
          </a:p>
          <a:p>
            <a:pPr marL="0" marR="0" lvl="0" indent="0" algn="l" rtl="0">
              <a:spcBef>
                <a:spcPts val="0"/>
              </a:spcBef>
              <a:spcAft>
                <a:spcPts val="0"/>
              </a:spcAft>
              <a:buNone/>
            </a:pPr>
            <a:endParaRPr sz="2400" b="0" i="0" u="none" strike="noStrike" cap="none">
              <a:solidFill>
                <a:srgbClr val="3F3F3F"/>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9"/>
          <p:cNvSpPr txBox="1">
            <a:spLocks noGrp="1"/>
          </p:cNvSpPr>
          <p:nvPr>
            <p:ph type="body" idx="2"/>
          </p:nvPr>
        </p:nvSpPr>
        <p:spPr>
          <a:xfrm>
            <a:off x="457200" y="14478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CD6209"/>
              </a:buClr>
              <a:buSzPts val="2400"/>
              <a:buFont typeface="Arial"/>
              <a:buChar char="•"/>
            </a:pPr>
            <a:r>
              <a:rPr lang="en-US" b="1">
                <a:solidFill>
                  <a:srgbClr val="CD6209"/>
                </a:solidFill>
              </a:rPr>
              <a:t>Transgender</a:t>
            </a:r>
            <a:endParaRPr/>
          </a:p>
          <a:p>
            <a:pPr marL="400050" lvl="0" indent="0" algn="l" rtl="0">
              <a:lnSpc>
                <a:spcPct val="100000"/>
              </a:lnSpc>
              <a:spcBef>
                <a:spcPts val="0"/>
              </a:spcBef>
              <a:spcAft>
                <a:spcPts val="0"/>
              </a:spcAft>
              <a:buClr>
                <a:schemeClr val="dk1"/>
              </a:buClr>
              <a:buSzPts val="2400"/>
              <a:buNone/>
            </a:pPr>
            <a:r>
              <a:rPr lang="en-US">
                <a:solidFill>
                  <a:schemeClr val="dk1"/>
                </a:solidFill>
              </a:rPr>
              <a:t>Someone whose gender identity differs from their birth sex.</a:t>
            </a:r>
            <a:endParaRPr/>
          </a:p>
          <a:p>
            <a:pPr marL="342900" lvl="0" indent="-342900" algn="l" rtl="0">
              <a:lnSpc>
                <a:spcPct val="100000"/>
              </a:lnSpc>
              <a:spcBef>
                <a:spcPts val="0"/>
              </a:spcBef>
              <a:spcAft>
                <a:spcPts val="0"/>
              </a:spcAft>
              <a:buClr>
                <a:srgbClr val="CD6209"/>
              </a:buClr>
              <a:buSzPts val="2400"/>
              <a:buFont typeface="Arial"/>
              <a:buChar char="•"/>
            </a:pPr>
            <a:r>
              <a:rPr lang="en-US" b="1">
                <a:solidFill>
                  <a:srgbClr val="CD6209"/>
                </a:solidFill>
              </a:rPr>
              <a:t>Gender nonconforming</a:t>
            </a:r>
            <a:endParaRPr/>
          </a:p>
          <a:p>
            <a:pPr marL="400050" lvl="0" indent="0" algn="l" rtl="0">
              <a:lnSpc>
                <a:spcPct val="100000"/>
              </a:lnSpc>
              <a:spcBef>
                <a:spcPts val="0"/>
              </a:spcBef>
              <a:spcAft>
                <a:spcPts val="0"/>
              </a:spcAft>
              <a:buClr>
                <a:schemeClr val="dk1"/>
              </a:buClr>
              <a:buSzPts val="2400"/>
              <a:buNone/>
            </a:pPr>
            <a:r>
              <a:rPr lang="en-US">
                <a:solidFill>
                  <a:schemeClr val="dk1"/>
                </a:solidFill>
              </a:rPr>
              <a:t>Having or being perceived to have gender characteristics and/or behaviors that do not fit with traditional or societal expectations.</a:t>
            </a:r>
            <a:endParaRPr/>
          </a:p>
          <a:p>
            <a:pPr marL="342900" lvl="0" indent="-342900" algn="l" rtl="0">
              <a:lnSpc>
                <a:spcPct val="100000"/>
              </a:lnSpc>
              <a:spcBef>
                <a:spcPts val="0"/>
              </a:spcBef>
              <a:spcAft>
                <a:spcPts val="0"/>
              </a:spcAft>
              <a:buClr>
                <a:srgbClr val="CD6209"/>
              </a:buClr>
              <a:buSzPts val="2400"/>
              <a:buFont typeface="Arial"/>
              <a:buChar char="•"/>
            </a:pPr>
            <a:r>
              <a:rPr lang="en-US" b="1">
                <a:solidFill>
                  <a:srgbClr val="CD6209"/>
                </a:solidFill>
              </a:rPr>
              <a:t>Intersex</a:t>
            </a:r>
            <a:endParaRPr/>
          </a:p>
          <a:p>
            <a:pPr marL="400050" lvl="0" indent="0" algn="l" rtl="0">
              <a:lnSpc>
                <a:spcPct val="100000"/>
              </a:lnSpc>
              <a:spcBef>
                <a:spcPts val="0"/>
              </a:spcBef>
              <a:spcAft>
                <a:spcPts val="0"/>
              </a:spcAft>
              <a:buClr>
                <a:schemeClr val="dk1"/>
              </a:buClr>
              <a:buSzPts val="2400"/>
              <a:buNone/>
            </a:pPr>
            <a:r>
              <a:rPr lang="en-US">
                <a:solidFill>
                  <a:schemeClr val="dk1"/>
                </a:solidFill>
              </a:rPr>
              <a:t>People who naturally develop primary or secondary sex characteristics that are inconsistent with society’s definition of male or female.</a:t>
            </a:r>
            <a:endParaRPr/>
          </a:p>
          <a:p>
            <a:pPr marL="0" lvl="0" indent="0" algn="l" rtl="0">
              <a:lnSpc>
                <a:spcPct val="100000"/>
              </a:lnSpc>
              <a:spcBef>
                <a:spcPts val="0"/>
              </a:spcBef>
              <a:spcAft>
                <a:spcPts val="0"/>
              </a:spcAft>
              <a:buClr>
                <a:srgbClr val="5F574F"/>
              </a:buClr>
              <a:buSzPts val="2400"/>
              <a:buNone/>
            </a:pPr>
            <a:endParaRPr>
              <a:solidFill>
                <a:srgbClr val="3F3F3F"/>
              </a:solidFill>
            </a:endParaRPr>
          </a:p>
        </p:txBody>
      </p:sp>
      <p:sp>
        <p:nvSpPr>
          <p:cNvPr id="350" name="Google Shape;350;p2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Interviewing: LGBTI Inmates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Sound Foundation</a:t>
            </a:r>
            <a:endParaRPr/>
          </a:p>
        </p:txBody>
      </p:sp>
      <p:sp>
        <p:nvSpPr>
          <p:cNvPr id="164" name="Google Shape;164;p3"/>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In order to conduct a solid, respectful and productive interview you must believe in the importance of the job.</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You must fully understand the profiles of the individuals you are interviewing.</a:t>
            </a:r>
            <a:endParaRPr/>
          </a:p>
          <a:p>
            <a:pPr marL="457200" lvl="0" indent="-457200" algn="l" rtl="0">
              <a:lnSpc>
                <a:spcPct val="150000"/>
              </a:lnSpc>
              <a:spcBef>
                <a:spcPts val="0"/>
              </a:spcBef>
              <a:spcAft>
                <a:spcPts val="0"/>
              </a:spcAft>
              <a:buClr>
                <a:schemeClr val="dk1"/>
              </a:buClr>
              <a:buSzPts val="2400"/>
              <a:buFont typeface="Arial"/>
              <a:buChar char="•"/>
            </a:pPr>
            <a:r>
              <a:rPr lang="en-US" sz="2400">
                <a:solidFill>
                  <a:schemeClr val="dk1"/>
                </a:solidFill>
              </a:rPr>
              <a:t>You must be comfortable with discussing detailed, graphic, sexual situations even if it does not match your beliefs and values.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0"/>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Lesbian, Gay, Bisexual Inmates</a:t>
            </a:r>
            <a:endParaRPr/>
          </a:p>
        </p:txBody>
      </p:sp>
      <p:sp>
        <p:nvSpPr>
          <p:cNvPr id="356" name="Google Shape;356;p30"/>
          <p:cNvSpPr txBox="1">
            <a:spLocks noGrp="1"/>
          </p:cNvSpPr>
          <p:nvPr>
            <p:ph type="body" idx="2"/>
          </p:nvPr>
        </p:nvSpPr>
        <p:spPr>
          <a:xfrm>
            <a:off x="457200" y="1524000"/>
            <a:ext cx="8229600" cy="38830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US">
                <a:solidFill>
                  <a:schemeClr val="dk1"/>
                </a:solidFill>
              </a:rPr>
              <a:t>Inmates with a sexual orientation other than heterosexual reported significantly higher rates of inmate-on-inmate sexual victimization and staff sexual misconduct</a:t>
            </a:r>
            <a:endParaRPr/>
          </a:p>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10 times </a:t>
            </a:r>
            <a:r>
              <a:rPr lang="en-US">
                <a:solidFill>
                  <a:schemeClr val="dk1"/>
                </a:solidFill>
              </a:rPr>
              <a:t>more likely to report sexual abuse by other inmates in prison</a:t>
            </a:r>
            <a:endParaRPr/>
          </a:p>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2.5 times </a:t>
            </a:r>
            <a:r>
              <a:rPr lang="en-US">
                <a:solidFill>
                  <a:schemeClr val="dk1"/>
                </a:solidFill>
              </a:rPr>
              <a:t>more likely to report sexual abuse by staff in prison</a:t>
            </a:r>
            <a:endParaRPr/>
          </a:p>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7 times </a:t>
            </a:r>
            <a:r>
              <a:rPr lang="en-US">
                <a:solidFill>
                  <a:schemeClr val="dk1"/>
                </a:solidFill>
              </a:rPr>
              <a:t>more likely to report sexual abuse by other inmates in jail</a:t>
            </a:r>
            <a:endParaRPr/>
          </a:p>
          <a:p>
            <a:pPr marL="342900" lvl="0" indent="-342900" algn="l" rtl="0">
              <a:lnSpc>
                <a:spcPct val="100000"/>
              </a:lnSpc>
              <a:spcBef>
                <a:spcPts val="0"/>
              </a:spcBef>
              <a:spcAft>
                <a:spcPts val="0"/>
              </a:spcAft>
              <a:buClr>
                <a:schemeClr val="dk1"/>
              </a:buClr>
              <a:buSzPts val="2400"/>
              <a:buFont typeface="Arial"/>
              <a:buChar char="•"/>
            </a:pPr>
            <a:r>
              <a:rPr lang="en-US" b="1">
                <a:solidFill>
                  <a:schemeClr val="dk1"/>
                </a:solidFill>
              </a:rPr>
              <a:t>2.5 times </a:t>
            </a:r>
            <a:r>
              <a:rPr lang="en-US">
                <a:solidFill>
                  <a:schemeClr val="dk1"/>
                </a:solidFill>
              </a:rPr>
              <a:t>more likely report abuse by staff in jail </a:t>
            </a:r>
            <a:endParaRPr/>
          </a:p>
          <a:p>
            <a:pPr marL="342900" lvl="0" indent="-190500" algn="l" rtl="0">
              <a:lnSpc>
                <a:spcPct val="100000"/>
              </a:lnSpc>
              <a:spcBef>
                <a:spcPts val="0"/>
              </a:spcBef>
              <a:spcAft>
                <a:spcPts val="0"/>
              </a:spcAft>
              <a:buClr>
                <a:srgbClr val="5F574F"/>
              </a:buClr>
              <a:buSzPts val="2400"/>
              <a:buFont typeface="Arial"/>
              <a:buNone/>
            </a:pPr>
            <a:endParaRPr>
              <a:solidFill>
                <a:schemeClr val="dk1"/>
              </a:solidFill>
            </a:endParaRPr>
          </a:p>
        </p:txBody>
      </p:sp>
      <p:sp>
        <p:nvSpPr>
          <p:cNvPr id="357" name="Google Shape;357;p30"/>
          <p:cNvSpPr txBox="1"/>
          <p:nvPr/>
        </p:nvSpPr>
        <p:spPr>
          <a:xfrm>
            <a:off x="609600" y="5710535"/>
            <a:ext cx="7391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 b="0" i="0" u="none" strike="noStrike" cap="none">
                <a:solidFill>
                  <a:schemeClr val="dk1"/>
                </a:solidFill>
                <a:latin typeface="Arial"/>
                <a:ea typeface="Arial"/>
                <a:cs typeface="Arial"/>
                <a:sym typeface="Arial"/>
              </a:rPr>
              <a:t>Beck, Allen Ph.D. et al. </a:t>
            </a:r>
            <a:r>
              <a:rPr lang="en-US" sz="600" b="0" i="1" u="none" strike="noStrike" cap="none">
                <a:solidFill>
                  <a:schemeClr val="dk1"/>
                </a:solidFill>
                <a:latin typeface="Arial"/>
                <a:ea typeface="Arial"/>
                <a:cs typeface="Arial"/>
                <a:sym typeface="Arial"/>
              </a:rPr>
              <a:t>Sexual Victimization in Prisons and Jails Reported by Inmates, 2011-12</a:t>
            </a:r>
            <a:r>
              <a:rPr lang="en-US" sz="600" b="0" i="0" u="none" strike="noStrike" cap="none">
                <a:solidFill>
                  <a:schemeClr val="dk1"/>
                </a:solidFill>
                <a:latin typeface="Arial"/>
                <a:ea typeface="Arial"/>
                <a:cs typeface="Arial"/>
                <a:sym typeface="Arial"/>
              </a:rPr>
              <a:t>. Washington, DC: U.S. Department of Justice, Bureau of Justice Statistics.</a:t>
            </a:r>
            <a:endParaRPr/>
          </a:p>
          <a:p>
            <a:pPr marL="0" marR="0" lvl="0" indent="0" algn="l" rtl="0">
              <a:spcBef>
                <a:spcPts val="0"/>
              </a:spcBef>
              <a:spcAft>
                <a:spcPts val="0"/>
              </a:spcAft>
              <a:buNone/>
            </a:pPr>
            <a:r>
              <a:rPr lang="en-US" sz="6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http://www.bjs.gov/index.cfm?ty=pbdetail&amp;iid=4654</a:t>
            </a:r>
            <a:endParaRPr sz="600">
              <a:solidFill>
                <a:schemeClr val="dk1"/>
              </a:solidFill>
              <a:latin typeface="Arial"/>
              <a:ea typeface="Arial"/>
              <a:cs typeface="Arial"/>
              <a:sym typeface="Arial"/>
            </a:endParaRPr>
          </a:p>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1"/>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Transgender Inmates</a:t>
            </a:r>
            <a:endParaRPr/>
          </a:p>
        </p:txBody>
      </p:sp>
      <p:sp>
        <p:nvSpPr>
          <p:cNvPr id="364" name="Google Shape;364;p31"/>
          <p:cNvSpPr txBox="1">
            <a:spLocks noGrp="1"/>
          </p:cNvSpPr>
          <p:nvPr>
            <p:ph type="body" idx="2"/>
          </p:nvPr>
        </p:nvSpPr>
        <p:spPr>
          <a:xfrm>
            <a:off x="457200" y="15240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Transgender inmates may face:</a:t>
            </a:r>
            <a:endParaRPr/>
          </a:p>
          <a:p>
            <a:pPr marL="742950" lvl="1" indent="-285750" algn="l" rtl="0">
              <a:lnSpc>
                <a:spcPct val="150000"/>
              </a:lnSpc>
              <a:spcBef>
                <a:spcPts val="0"/>
              </a:spcBef>
              <a:spcAft>
                <a:spcPts val="0"/>
              </a:spcAft>
              <a:buClr>
                <a:schemeClr val="dk1"/>
              </a:buClr>
              <a:buSzPts val="2200"/>
              <a:buChar char="–"/>
            </a:pPr>
            <a:r>
              <a:rPr lang="en-US" sz="2200">
                <a:solidFill>
                  <a:schemeClr val="dk1"/>
                </a:solidFill>
              </a:rPr>
              <a:t>Alienation from other inmates</a:t>
            </a:r>
            <a:endParaRPr/>
          </a:p>
          <a:p>
            <a:pPr marL="742950" lvl="1" indent="-285750" algn="l" rtl="0">
              <a:lnSpc>
                <a:spcPct val="150000"/>
              </a:lnSpc>
              <a:spcBef>
                <a:spcPts val="0"/>
              </a:spcBef>
              <a:spcAft>
                <a:spcPts val="0"/>
              </a:spcAft>
              <a:buClr>
                <a:schemeClr val="dk1"/>
              </a:buClr>
              <a:buSzPts val="2200"/>
              <a:buChar char="–"/>
            </a:pPr>
            <a:r>
              <a:rPr lang="en-US" sz="2200">
                <a:solidFill>
                  <a:schemeClr val="dk1"/>
                </a:solidFill>
              </a:rPr>
              <a:t>Alienation from staff</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Transgender inmates may have physical characteristics of the opposite sex</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Law suits of note brought forth by transgender inmates</a:t>
            </a:r>
            <a:endParaRPr/>
          </a:p>
          <a:p>
            <a:pPr marL="742950" lvl="1" indent="-285750" algn="l" rtl="0">
              <a:lnSpc>
                <a:spcPct val="150000"/>
              </a:lnSpc>
              <a:spcBef>
                <a:spcPts val="0"/>
              </a:spcBef>
              <a:spcAft>
                <a:spcPts val="0"/>
              </a:spcAft>
              <a:buClr>
                <a:schemeClr val="dk1"/>
              </a:buClr>
              <a:buSzPts val="2200"/>
              <a:buChar char="–"/>
            </a:pPr>
            <a:r>
              <a:rPr lang="en-US" sz="2200">
                <a:solidFill>
                  <a:schemeClr val="dk1"/>
                </a:solidFill>
              </a:rPr>
              <a:t>Farmer v. Brennan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2"/>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Lesbian, Gay, Bisexual, Transgender and Intersex Inmates</a:t>
            </a:r>
            <a:endParaRPr/>
          </a:p>
        </p:txBody>
      </p:sp>
      <p:sp>
        <p:nvSpPr>
          <p:cNvPr id="370" name="Google Shape;370;p32"/>
          <p:cNvSpPr txBox="1">
            <a:spLocks noGrp="1"/>
          </p:cNvSpPr>
          <p:nvPr>
            <p:ph type="body" idx="2"/>
          </p:nvPr>
        </p:nvSpPr>
        <p:spPr>
          <a:xfrm>
            <a:off x="457200" y="16002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Use the identifiers stated by the interviewee indicates. Gender identity is a persons’ sense of their own gender, which is communicated to other’s by their gender expression.</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Use gender neutral language. (e.g. say “partner” instead of girlfriend or wife or boyfriend or husband)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3"/>
          <p:cNvSpPr txBox="1">
            <a:spLocks noGrp="1"/>
          </p:cNvSpPr>
          <p:nvPr>
            <p:ph type="title"/>
          </p:nvPr>
        </p:nvSpPr>
        <p:spPr>
          <a:xfrm>
            <a:off x="457200" y="81311"/>
            <a:ext cx="8229600" cy="888834"/>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Video</a:t>
            </a:r>
            <a:endParaRPr/>
          </a:p>
        </p:txBody>
      </p:sp>
      <p:pic>
        <p:nvPicPr>
          <p:cNvPr id="377" name="Google Shape;377;p33"/>
          <p:cNvPicPr preferRelativeResize="0"/>
          <p:nvPr/>
        </p:nvPicPr>
        <p:blipFill rotWithShape="1">
          <a:blip r:embed="rId3">
            <a:alphaModFix/>
          </a:blip>
          <a:srcRect/>
          <a:stretch/>
        </p:blipFill>
        <p:spPr>
          <a:xfrm>
            <a:off x="1619250" y="1371600"/>
            <a:ext cx="5905500" cy="4429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4"/>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Profile: Developmentally Disabled</a:t>
            </a:r>
            <a:endParaRPr/>
          </a:p>
        </p:txBody>
      </p:sp>
      <p:sp>
        <p:nvSpPr>
          <p:cNvPr id="383" name="Google Shape;383;p34"/>
          <p:cNvSpPr txBox="1">
            <a:spLocks noGrp="1"/>
          </p:cNvSpPr>
          <p:nvPr>
            <p:ph type="body" idx="2"/>
          </p:nvPr>
        </p:nvSpPr>
        <p:spPr>
          <a:xfrm>
            <a:off x="381000" y="1600200"/>
            <a:ext cx="8229600" cy="38830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000"/>
              <a:buNone/>
            </a:pPr>
            <a:r>
              <a:rPr lang="en-US" sz="2000">
                <a:solidFill>
                  <a:schemeClr val="dk1"/>
                </a:solidFill>
              </a:rPr>
              <a:t>Developmental Disability is a sever, chronic disability that:</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Is attributable to mental or physical impairment(s)</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Manifested before age of 22</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Likely to continue indefinitely</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Results in substantial functional limitations in three or more of the following:</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Self-care</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Receptive and expressive language</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Learning</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Mobility</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Self-direction</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Capacity for independent living</a:t>
            </a:r>
            <a:endParaRPr/>
          </a:p>
          <a:p>
            <a:pPr marL="1200150" lvl="1"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Economic self-sufficiency</a:t>
            </a:r>
            <a:endParaRPr/>
          </a:p>
          <a:p>
            <a:pPr marL="457200" lvl="0" indent="-457200" algn="l" rtl="0">
              <a:lnSpc>
                <a:spcPct val="100000"/>
              </a:lnSpc>
              <a:spcBef>
                <a:spcPts val="0"/>
              </a:spcBef>
              <a:spcAft>
                <a:spcPts val="0"/>
              </a:spcAft>
              <a:buClr>
                <a:schemeClr val="dk1"/>
              </a:buClr>
              <a:buSzPts val="2000"/>
              <a:buFont typeface="Calibri"/>
              <a:buAutoNum type="arabicPeriod"/>
            </a:pPr>
            <a:r>
              <a:rPr lang="en-US" sz="2000">
                <a:solidFill>
                  <a:schemeClr val="dk1"/>
                </a:solidFill>
              </a:rPr>
              <a:t>Reflects need for combination and sequence of services, supports or other assistance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5"/>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Profile: Developmentally Disabled</a:t>
            </a:r>
            <a:endParaRPr/>
          </a:p>
        </p:txBody>
      </p:sp>
      <p:sp>
        <p:nvSpPr>
          <p:cNvPr id="389" name="Google Shape;389;p35"/>
          <p:cNvSpPr txBox="1"/>
          <p:nvPr/>
        </p:nvSpPr>
        <p:spPr>
          <a:xfrm>
            <a:off x="533400" y="1676400"/>
            <a:ext cx="8153400" cy="24006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Verdana"/>
                <a:ea typeface="Verdana"/>
                <a:cs typeface="Verdana"/>
                <a:sym typeface="Verdana"/>
              </a:rPr>
              <a:t>Interviewer should..</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Verdana"/>
                <a:ea typeface="Verdana"/>
                <a:cs typeface="Verdana"/>
                <a:sym typeface="Verdana"/>
              </a:rPr>
              <a:t>Allow person to use their own words</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Verdana"/>
                <a:ea typeface="Verdana"/>
                <a:cs typeface="Verdana"/>
                <a:sym typeface="Verdana"/>
              </a:rPr>
              <a:t>Not ask leading questions</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Verdana"/>
                <a:ea typeface="Verdana"/>
                <a:cs typeface="Verdana"/>
                <a:sym typeface="Verdana"/>
              </a:rPr>
              <a:t>Use concrete ideas (who, what, when, where, how)</a:t>
            </a:r>
            <a:endParaRPr/>
          </a:p>
          <a:p>
            <a:pPr marL="342900" marR="0" lvl="0" indent="-342900" algn="l" rtl="0">
              <a:lnSpc>
                <a:spcPct val="150000"/>
              </a:lnSpc>
              <a:spcBef>
                <a:spcPts val="0"/>
              </a:spcBef>
              <a:spcAft>
                <a:spcPts val="0"/>
              </a:spcAft>
              <a:buClr>
                <a:schemeClr val="dk1"/>
              </a:buClr>
              <a:buSzPts val="2000"/>
              <a:buFont typeface="Arial"/>
              <a:buChar char="•"/>
            </a:pPr>
            <a:r>
              <a:rPr lang="en-US" sz="2000">
                <a:solidFill>
                  <a:schemeClr val="dk1"/>
                </a:solidFill>
                <a:latin typeface="Verdana"/>
                <a:ea typeface="Verdana"/>
                <a:cs typeface="Verdana"/>
                <a:sym typeface="Verdana"/>
              </a:rPr>
              <a:t>Use simple vocabulary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6"/>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Limited Language Ability</a:t>
            </a:r>
            <a:endParaRPr/>
          </a:p>
        </p:txBody>
      </p:sp>
      <p:sp>
        <p:nvSpPr>
          <p:cNvPr id="395" name="Google Shape;395;p36"/>
          <p:cNvSpPr txBox="1">
            <a:spLocks noGrp="1"/>
          </p:cNvSpPr>
          <p:nvPr>
            <p:ph type="body" idx="2"/>
          </p:nvPr>
        </p:nvSpPr>
        <p:spPr>
          <a:xfrm>
            <a:off x="457200" y="13716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50"/>
              <a:buFont typeface="Arial"/>
              <a:buChar char="•"/>
            </a:pPr>
            <a:r>
              <a:rPr lang="en-US" sz="2250">
                <a:solidFill>
                  <a:schemeClr val="dk1"/>
                </a:solidFill>
              </a:rPr>
              <a:t>Use vocabulary and sentences that are at the individual’s level of cognitive and language development</a:t>
            </a:r>
            <a:endParaRPr/>
          </a:p>
          <a:p>
            <a:pPr marL="342900" lvl="0" indent="-342900" algn="l" rtl="0">
              <a:lnSpc>
                <a:spcPct val="150000"/>
              </a:lnSpc>
              <a:spcBef>
                <a:spcPts val="0"/>
              </a:spcBef>
              <a:spcAft>
                <a:spcPts val="0"/>
              </a:spcAft>
              <a:buClr>
                <a:schemeClr val="dk1"/>
              </a:buClr>
              <a:buSzPts val="2250"/>
              <a:buFont typeface="Arial"/>
              <a:buChar char="•"/>
            </a:pPr>
            <a:r>
              <a:rPr lang="en-US" sz="2250">
                <a:solidFill>
                  <a:schemeClr val="dk1"/>
                </a:solidFill>
              </a:rPr>
              <a:t>Ask one question at a time; avoid lengthy complex, multiple-part questions</a:t>
            </a:r>
            <a:endParaRPr/>
          </a:p>
          <a:p>
            <a:pPr marL="342900" lvl="0" indent="-342900" algn="l" rtl="0">
              <a:lnSpc>
                <a:spcPct val="150000"/>
              </a:lnSpc>
              <a:spcBef>
                <a:spcPts val="0"/>
              </a:spcBef>
              <a:spcAft>
                <a:spcPts val="0"/>
              </a:spcAft>
              <a:buClr>
                <a:schemeClr val="dk1"/>
              </a:buClr>
              <a:buSzPts val="2250"/>
              <a:buFont typeface="Arial"/>
              <a:buChar char="•"/>
            </a:pPr>
            <a:r>
              <a:rPr lang="en-US" sz="2250">
                <a:solidFill>
                  <a:schemeClr val="dk1"/>
                </a:solidFill>
              </a:rPr>
              <a:t>Speak slowly and allow sufficient wait time</a:t>
            </a:r>
            <a:endParaRPr/>
          </a:p>
          <a:p>
            <a:pPr marL="342900" lvl="0" indent="-342900" algn="l" rtl="0">
              <a:lnSpc>
                <a:spcPct val="150000"/>
              </a:lnSpc>
              <a:spcBef>
                <a:spcPts val="0"/>
              </a:spcBef>
              <a:spcAft>
                <a:spcPts val="0"/>
              </a:spcAft>
              <a:buClr>
                <a:schemeClr val="dk1"/>
              </a:buClr>
              <a:buSzPts val="2250"/>
              <a:buFont typeface="Arial"/>
              <a:buChar char="•"/>
            </a:pPr>
            <a:r>
              <a:rPr lang="en-US" sz="2250">
                <a:solidFill>
                  <a:schemeClr val="dk1"/>
                </a:solidFill>
              </a:rPr>
              <a:t>If using an interpreter, be aware that it may take time for the inmate to trust and feel okay about the interpreter’s presence </a:t>
            </a:r>
            <a:endParaRPr/>
          </a:p>
          <a:p>
            <a:pPr marL="0" lvl="0" indent="0" algn="l" rtl="0">
              <a:lnSpc>
                <a:spcPct val="150000"/>
              </a:lnSpc>
              <a:spcBef>
                <a:spcPts val="0"/>
              </a:spcBef>
              <a:spcAft>
                <a:spcPts val="0"/>
              </a:spcAft>
              <a:buClr>
                <a:srgbClr val="5F574F"/>
              </a:buClr>
              <a:buSzPts val="2250"/>
              <a:buNone/>
            </a:pPr>
            <a:endParaRPr sz="225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7"/>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Mentally Ill</a:t>
            </a:r>
            <a:endParaRPr/>
          </a:p>
        </p:txBody>
      </p:sp>
      <p:sp>
        <p:nvSpPr>
          <p:cNvPr id="401" name="Google Shape;401;p37"/>
          <p:cNvSpPr txBox="1">
            <a:spLocks noGrp="1"/>
          </p:cNvSpPr>
          <p:nvPr>
            <p:ph type="body" idx="2"/>
          </p:nvPr>
        </p:nvSpPr>
        <p:spPr>
          <a:xfrm>
            <a:off x="457200" y="12954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Obtain information about the victim’s mental health diagnosis so you are prepared to respond appropriately</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Make sure the interviewee feels safe </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Be prepared to let him/her walk/pace during the interview</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Offer breaks; keep the interview short</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Consider the time of the interview in terms of the victim’s medications</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Consider allowing a mental health staff to assist </a:t>
            </a:r>
            <a:endParaRPr/>
          </a:p>
          <a:p>
            <a:pPr marL="342900" lvl="0" indent="-203200" algn="l" rtl="0">
              <a:lnSpc>
                <a:spcPct val="150000"/>
              </a:lnSpc>
              <a:spcBef>
                <a:spcPts val="0"/>
              </a:spcBef>
              <a:spcAft>
                <a:spcPts val="0"/>
              </a:spcAft>
              <a:buClr>
                <a:srgbClr val="5F574F"/>
              </a:buClr>
              <a:buSzPts val="2200"/>
              <a:buFont typeface="Arial"/>
              <a:buNone/>
            </a:pPr>
            <a:endParaRPr sz="22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8"/>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Mentally Ill</a:t>
            </a:r>
            <a:endParaRPr/>
          </a:p>
        </p:txBody>
      </p:sp>
      <p:sp>
        <p:nvSpPr>
          <p:cNvPr id="407" name="Google Shape;407;p38"/>
          <p:cNvSpPr txBox="1">
            <a:spLocks noGrp="1"/>
          </p:cNvSpPr>
          <p:nvPr>
            <p:ph type="body" idx="2"/>
          </p:nvPr>
        </p:nvSpPr>
        <p:spPr>
          <a:xfrm>
            <a:off x="457200" y="15240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Inconsistencies in story may not = lying</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Do not underestimate the interviewee</a:t>
            </a:r>
            <a:endParaRPr/>
          </a:p>
          <a:p>
            <a:pPr marL="342900" lvl="0" indent="-342900" algn="l" rtl="0">
              <a:lnSpc>
                <a:spcPct val="150000"/>
              </a:lnSpc>
              <a:spcBef>
                <a:spcPts val="0"/>
              </a:spcBef>
              <a:spcAft>
                <a:spcPts val="0"/>
              </a:spcAft>
              <a:buClr>
                <a:schemeClr val="dk1"/>
              </a:buClr>
              <a:buSzPts val="2800"/>
              <a:buFont typeface="Arial"/>
              <a:buChar char="•"/>
            </a:pPr>
            <a:r>
              <a:rPr lang="en-US" sz="2800">
                <a:solidFill>
                  <a:schemeClr val="dk1"/>
                </a:solidFill>
              </a:rPr>
              <a:t>Takes time - multiple interviews may be necessary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What is an Interrogation?</a:t>
            </a:r>
            <a:endParaRPr/>
          </a:p>
        </p:txBody>
      </p:sp>
      <p:sp>
        <p:nvSpPr>
          <p:cNvPr id="414" name="Google Shape;414;p39"/>
          <p:cNvSpPr txBox="1">
            <a:spLocks noGrp="1"/>
          </p:cNvSpPr>
          <p:nvPr>
            <p:ph type="body" idx="2"/>
          </p:nvPr>
        </p:nvSpPr>
        <p:spPr>
          <a:xfrm>
            <a:off x="457200" y="14478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Formal, planned questioning of a suspect, uncooperative witness or possibly a victim who becomes uncooperative or untruthful</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Why: to gather and verify information given by cooperative people and the physical evidence at hand</a:t>
            </a:r>
            <a:endParaRPr/>
          </a:p>
          <a:p>
            <a:pPr marL="3429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How: by asking open-ended questions with the ability to move quickly with the flow of information, “drilling down” to the core information</a:t>
            </a:r>
            <a:endParaRPr/>
          </a:p>
          <a:p>
            <a:pPr marL="342900" lvl="0" indent="-203200" algn="l" rtl="0">
              <a:lnSpc>
                <a:spcPct val="150000"/>
              </a:lnSpc>
              <a:spcBef>
                <a:spcPts val="0"/>
              </a:spcBef>
              <a:spcAft>
                <a:spcPts val="0"/>
              </a:spcAft>
              <a:buClr>
                <a:srgbClr val="5F574F"/>
              </a:buClr>
              <a:buSzPts val="2200"/>
              <a:buFont typeface="Arial"/>
              <a:buNone/>
            </a:pPr>
            <a:endParaRPr sz="22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A Question of the Audience</a:t>
            </a:r>
            <a:endParaRPr/>
          </a:p>
        </p:txBody>
      </p:sp>
      <p:sp>
        <p:nvSpPr>
          <p:cNvPr id="171" name="Google Shape;171;p4"/>
          <p:cNvSpPr txBox="1">
            <a:spLocks noGrp="1"/>
          </p:cNvSpPr>
          <p:nvPr>
            <p:ph type="body" idx="2"/>
          </p:nvPr>
        </p:nvSpPr>
        <p:spPr>
          <a:xfrm>
            <a:off x="466725" y="1524000"/>
            <a:ext cx="8229600" cy="388302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None/>
            </a:pPr>
            <a:r>
              <a:rPr lang="en-US">
                <a:solidFill>
                  <a:schemeClr val="dk1"/>
                </a:solidFill>
              </a:rPr>
              <a:t>Private Encounter</a:t>
            </a:r>
            <a:endParaRPr/>
          </a:p>
          <a:p>
            <a:pPr marL="0" lvl="0" indent="0" algn="l" rtl="0">
              <a:lnSpc>
                <a:spcPct val="150000"/>
              </a:lnSpc>
              <a:spcBef>
                <a:spcPts val="0"/>
              </a:spcBef>
              <a:spcAft>
                <a:spcPts val="0"/>
              </a:spcAft>
              <a:buClr>
                <a:srgbClr val="5F574F"/>
              </a:buClr>
              <a:buSzPts val="2400"/>
              <a:buNone/>
            </a:pPr>
            <a:endParaRPr>
              <a:solidFill>
                <a:schemeClr val="dk1"/>
              </a:solidFill>
            </a:endParaRPr>
          </a:p>
        </p:txBody>
      </p:sp>
      <p:pic>
        <p:nvPicPr>
          <p:cNvPr id="172" name="Google Shape;172;p4" descr="https://encrypted-tbn1.gstatic.com/images?q=tbn:ANd9GcQ5nDkU1FGi1ama16ZRQbk4iLoR1G57KWqMjeDDL7TMKLxddHMjAQ"/>
          <p:cNvPicPr preferRelativeResize="0"/>
          <p:nvPr/>
        </p:nvPicPr>
        <p:blipFill rotWithShape="1">
          <a:blip r:embed="rId3">
            <a:alphaModFix/>
          </a:blip>
          <a:srcRect/>
          <a:stretch/>
        </p:blipFill>
        <p:spPr>
          <a:xfrm>
            <a:off x="2362200" y="2133600"/>
            <a:ext cx="4438650" cy="38496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0"/>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Activity</a:t>
            </a:r>
            <a:endParaRPr/>
          </a:p>
        </p:txBody>
      </p:sp>
      <p:sp>
        <p:nvSpPr>
          <p:cNvPr id="421" name="Google Shape;421;p40"/>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4000"/>
              <a:buNone/>
            </a:pPr>
            <a:r>
              <a:rPr lang="en-US" sz="4000">
                <a:solidFill>
                  <a:schemeClr val="dk1"/>
                </a:solidFill>
              </a:rPr>
              <a:t>Interrogating</a:t>
            </a:r>
            <a:endParaRPr/>
          </a:p>
        </p:txBody>
      </p:sp>
      <p:pic>
        <p:nvPicPr>
          <p:cNvPr id="422" name="Google Shape;422;p40" descr="https://encrypted-tbn1.gstatic.com/images?q=tbn:ANd9GcQE6vBx7a47k7djqqXhW79encUBl5XCZCSORWl1z8xehWzRHq4eqg"/>
          <p:cNvPicPr preferRelativeResize="0"/>
          <p:nvPr/>
        </p:nvPicPr>
        <p:blipFill rotWithShape="1">
          <a:blip r:embed="rId3">
            <a:alphaModFix/>
          </a:blip>
          <a:srcRect/>
          <a:stretch/>
        </p:blipFill>
        <p:spPr>
          <a:xfrm>
            <a:off x="2824163" y="2971800"/>
            <a:ext cx="3471862" cy="3124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1"/>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000"/>
              <a:t>Techniques for Interviewing Your Suspect</a:t>
            </a:r>
            <a:endParaRPr/>
          </a:p>
        </p:txBody>
      </p:sp>
      <p:sp>
        <p:nvSpPr>
          <p:cNvPr id="428" name="Google Shape;428;p41"/>
          <p:cNvSpPr txBox="1">
            <a:spLocks noGrp="1"/>
          </p:cNvSpPr>
          <p:nvPr>
            <p:ph type="body" idx="2"/>
          </p:nvPr>
        </p:nvSpPr>
        <p:spPr>
          <a:xfrm>
            <a:off x="457200" y="1524000"/>
            <a:ext cx="8229600" cy="3883025"/>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a:solidFill>
                  <a:schemeClr val="dk1"/>
                </a:solidFill>
              </a:rPr>
              <a:t>Setting</a:t>
            </a:r>
            <a:endParaRPr/>
          </a:p>
          <a:p>
            <a:pPr marL="742950" lvl="1" indent="-285750" algn="l" rtl="0">
              <a:lnSpc>
                <a:spcPct val="150000"/>
              </a:lnSpc>
              <a:spcBef>
                <a:spcPts val="0"/>
              </a:spcBef>
              <a:spcAft>
                <a:spcPts val="0"/>
              </a:spcAft>
              <a:buClr>
                <a:schemeClr val="dk1"/>
              </a:buClr>
              <a:buSzPts val="2400"/>
              <a:buFont typeface="Arial"/>
              <a:buChar char="•"/>
            </a:pPr>
            <a:r>
              <a:rPr lang="en-US">
                <a:solidFill>
                  <a:schemeClr val="dk1"/>
                </a:solidFill>
              </a:rPr>
              <a:t>Away from others, in a neutral environment, a small interrogation room is best</a:t>
            </a:r>
            <a:endParaRPr/>
          </a:p>
          <a:p>
            <a:pPr marL="742950" lvl="1" indent="-285750" algn="l" rtl="0">
              <a:lnSpc>
                <a:spcPct val="150000"/>
              </a:lnSpc>
              <a:spcBef>
                <a:spcPts val="0"/>
              </a:spcBef>
              <a:spcAft>
                <a:spcPts val="0"/>
              </a:spcAft>
              <a:buClr>
                <a:schemeClr val="dk1"/>
              </a:buClr>
              <a:buSzPts val="2400"/>
              <a:buFont typeface="Arial"/>
              <a:buChar char="•"/>
            </a:pPr>
            <a:r>
              <a:rPr lang="en-US">
                <a:solidFill>
                  <a:schemeClr val="dk1"/>
                </a:solidFill>
              </a:rPr>
              <a:t>Least amount of distractions</a:t>
            </a:r>
            <a:endParaRPr/>
          </a:p>
          <a:p>
            <a:pPr marL="742950" lvl="1" indent="-285750" algn="l" rtl="0">
              <a:lnSpc>
                <a:spcPct val="150000"/>
              </a:lnSpc>
              <a:spcBef>
                <a:spcPts val="0"/>
              </a:spcBef>
              <a:spcAft>
                <a:spcPts val="0"/>
              </a:spcAft>
              <a:buClr>
                <a:schemeClr val="dk1"/>
              </a:buClr>
              <a:buSzPts val="2400"/>
              <a:buFont typeface="Arial"/>
              <a:buChar char="•"/>
            </a:pPr>
            <a:r>
              <a:rPr lang="en-US">
                <a:solidFill>
                  <a:schemeClr val="dk1"/>
                </a:solidFill>
              </a:rPr>
              <a:t>DO NOT put a barrier between you and the interviewee</a:t>
            </a:r>
            <a:endParaRPr/>
          </a:p>
          <a:p>
            <a:pPr marL="742950" lvl="1" indent="-285750" algn="l" rtl="0">
              <a:lnSpc>
                <a:spcPct val="150000"/>
              </a:lnSpc>
              <a:spcBef>
                <a:spcPts val="0"/>
              </a:spcBef>
              <a:spcAft>
                <a:spcPts val="0"/>
              </a:spcAft>
              <a:buClr>
                <a:schemeClr val="dk1"/>
              </a:buClr>
              <a:buSzPts val="2400"/>
              <a:buFont typeface="Arial"/>
              <a:buChar char="•"/>
            </a:pPr>
            <a:r>
              <a:rPr lang="en-US">
                <a:solidFill>
                  <a:schemeClr val="dk1"/>
                </a:solidFill>
              </a:rPr>
              <a:t>Explain purpose of interview</a:t>
            </a:r>
            <a:endParaRPr/>
          </a:p>
          <a:p>
            <a:pPr marL="742950" lvl="1" indent="-285750" algn="l" rtl="0">
              <a:lnSpc>
                <a:spcPct val="150000"/>
              </a:lnSpc>
              <a:spcBef>
                <a:spcPts val="0"/>
              </a:spcBef>
              <a:spcAft>
                <a:spcPts val="0"/>
              </a:spcAft>
              <a:buClr>
                <a:schemeClr val="dk1"/>
              </a:buClr>
              <a:buSzPts val="2400"/>
              <a:buFont typeface="Arial"/>
              <a:buChar char="•"/>
            </a:pPr>
            <a:r>
              <a:rPr lang="en-US">
                <a:solidFill>
                  <a:schemeClr val="dk1"/>
                </a:solidFill>
              </a:rPr>
              <a:t>Know your case inside and out</a:t>
            </a:r>
            <a:endParaRPr/>
          </a:p>
          <a:p>
            <a:pPr marL="0" lvl="0" indent="0" algn="l" rtl="0">
              <a:lnSpc>
                <a:spcPct val="150000"/>
              </a:lnSpc>
              <a:spcBef>
                <a:spcPts val="0"/>
              </a:spcBef>
              <a:spcAft>
                <a:spcPts val="0"/>
              </a:spcAft>
              <a:buClr>
                <a:srgbClr val="5F574F"/>
              </a:buClr>
              <a:buSzPts val="2400"/>
              <a:buNone/>
            </a:pPr>
            <a:endParaRPr>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2"/>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3600"/>
              <a:t>Techniques for Interviewing Your Suspect</a:t>
            </a:r>
            <a:endParaRPr/>
          </a:p>
        </p:txBody>
      </p:sp>
      <p:sp>
        <p:nvSpPr>
          <p:cNvPr id="434" name="Google Shape;434;p42"/>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Be aware of the need to read Miranda as you are in a custodial setting with the inmates and possibly the corrections staff</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“Good Cop/Bad Cop” can work well but needs both people to be involved and aware of the case.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3"/>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3600"/>
              <a:t>Techniques for Interviewing Your Suspect</a:t>
            </a:r>
            <a:endParaRPr/>
          </a:p>
        </p:txBody>
      </p:sp>
      <p:sp>
        <p:nvSpPr>
          <p:cNvPr id="441" name="Google Shape;441;p43"/>
          <p:cNvSpPr txBox="1">
            <a:spLocks noGrp="1"/>
          </p:cNvSpPr>
          <p:nvPr>
            <p:ph type="body" idx="2"/>
          </p:nvPr>
        </p:nvSpPr>
        <p:spPr>
          <a:xfrm>
            <a:off x="457200" y="15240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Look for changes in the suspect’s story</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Develop a line of questions that encourages change</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Articulate that changes can look untruthful and it is important to look truthful</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Don’t be afraid to ask emotionally charged questions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4"/>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3600"/>
              <a:t>Techniques for Interviewing Your Suspect</a:t>
            </a:r>
            <a:endParaRPr/>
          </a:p>
        </p:txBody>
      </p:sp>
      <p:sp>
        <p:nvSpPr>
          <p:cNvPr id="448" name="Google Shape;448;p44"/>
          <p:cNvSpPr txBox="1">
            <a:spLocks noGrp="1"/>
          </p:cNvSpPr>
          <p:nvPr>
            <p:ph type="body" idx="2"/>
          </p:nvPr>
        </p:nvSpPr>
        <p:spPr>
          <a:xfrm>
            <a:off x="457200" y="15240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600"/>
              <a:buFont typeface="Arial"/>
              <a:buChar char="•"/>
            </a:pPr>
            <a:r>
              <a:rPr lang="en-US" sz="2600">
                <a:solidFill>
                  <a:schemeClr val="dk1"/>
                </a:solidFill>
              </a:rPr>
              <a:t>Look for and introduce themes, motives, intent.</a:t>
            </a:r>
            <a:endParaRPr/>
          </a:p>
          <a:p>
            <a:pPr marL="342900" lvl="0" indent="-342900" algn="l" rtl="0">
              <a:lnSpc>
                <a:spcPct val="150000"/>
              </a:lnSpc>
              <a:spcBef>
                <a:spcPts val="0"/>
              </a:spcBef>
              <a:spcAft>
                <a:spcPts val="0"/>
              </a:spcAft>
              <a:buClr>
                <a:schemeClr val="dk1"/>
              </a:buClr>
              <a:buSzPts val="2600"/>
              <a:buFont typeface="Arial"/>
              <a:buChar char="•"/>
            </a:pPr>
            <a:r>
              <a:rPr lang="en-US" sz="2600">
                <a:solidFill>
                  <a:schemeClr val="dk1"/>
                </a:solidFill>
              </a:rPr>
              <a:t>Ask the questions that can cause discomfort.</a:t>
            </a:r>
            <a:endParaRPr/>
          </a:p>
          <a:p>
            <a:pPr marL="342900" lvl="0" indent="-342900" algn="l" rtl="0">
              <a:lnSpc>
                <a:spcPct val="150000"/>
              </a:lnSpc>
              <a:spcBef>
                <a:spcPts val="0"/>
              </a:spcBef>
              <a:spcAft>
                <a:spcPts val="0"/>
              </a:spcAft>
              <a:buClr>
                <a:schemeClr val="dk1"/>
              </a:buClr>
              <a:buSzPts val="2600"/>
              <a:buFont typeface="Arial"/>
              <a:buChar char="•"/>
            </a:pPr>
            <a:r>
              <a:rPr lang="en-US" sz="2600">
                <a:solidFill>
                  <a:schemeClr val="dk1"/>
                </a:solidFill>
              </a:rPr>
              <a:t>Lock them into a story with details.</a:t>
            </a:r>
            <a:endParaRPr/>
          </a:p>
          <a:p>
            <a:pPr marL="342900" lvl="0" indent="-342900" algn="l" rtl="0">
              <a:lnSpc>
                <a:spcPct val="150000"/>
              </a:lnSpc>
              <a:spcBef>
                <a:spcPts val="0"/>
              </a:spcBef>
              <a:spcAft>
                <a:spcPts val="0"/>
              </a:spcAft>
              <a:buClr>
                <a:schemeClr val="dk1"/>
              </a:buClr>
              <a:buSzPts val="2600"/>
              <a:buFont typeface="Arial"/>
              <a:buChar char="•"/>
            </a:pPr>
            <a:r>
              <a:rPr lang="en-US" sz="2600">
                <a:solidFill>
                  <a:schemeClr val="dk1"/>
                </a:solidFill>
              </a:rPr>
              <a:t>There are two sides to every story and I would like to hear your side.</a:t>
            </a:r>
            <a:endParaRPr/>
          </a:p>
          <a:p>
            <a:pPr marL="342900" lvl="0" indent="-342900" algn="l" rtl="0">
              <a:lnSpc>
                <a:spcPct val="150000"/>
              </a:lnSpc>
              <a:spcBef>
                <a:spcPts val="0"/>
              </a:spcBef>
              <a:spcAft>
                <a:spcPts val="0"/>
              </a:spcAft>
              <a:buClr>
                <a:schemeClr val="dk1"/>
              </a:buClr>
              <a:buSzPts val="2600"/>
              <a:buFont typeface="Arial"/>
              <a:buChar char="•"/>
            </a:pPr>
            <a:r>
              <a:rPr lang="en-US" sz="2600">
                <a:solidFill>
                  <a:schemeClr val="dk1"/>
                </a:solidFill>
              </a:rPr>
              <a:t>Allow them to </a:t>
            </a:r>
            <a:r>
              <a:rPr lang="en-US" sz="2600" b="1">
                <a:solidFill>
                  <a:schemeClr val="dk1"/>
                </a:solidFill>
              </a:rPr>
              <a:t>think</a:t>
            </a:r>
            <a:r>
              <a:rPr lang="en-US" sz="2600">
                <a:solidFill>
                  <a:schemeClr val="dk1"/>
                </a:solidFill>
              </a:rPr>
              <a:t> they are in control.</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5"/>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3600"/>
              <a:t>Techniques for Interviewing </a:t>
            </a:r>
            <a:br>
              <a:rPr lang="en-US" sz="3600"/>
            </a:br>
            <a:r>
              <a:rPr lang="en-US" sz="3600"/>
              <a:t>Your Suspect</a:t>
            </a:r>
            <a:endParaRPr/>
          </a:p>
        </p:txBody>
      </p:sp>
      <p:sp>
        <p:nvSpPr>
          <p:cNvPr id="454" name="Google Shape;454;p45"/>
          <p:cNvSpPr txBox="1">
            <a:spLocks noGrp="1"/>
          </p:cNvSpPr>
          <p:nvPr>
            <p:ph type="body" idx="2"/>
          </p:nvPr>
        </p:nvSpPr>
        <p:spPr>
          <a:xfrm>
            <a:off x="457200" y="16002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 not strive for a confession - solve the crime by identifying truth and lies, and gathering circumstantial evidence</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Run their story backwards and forwards, start in the middle</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 not outwardly pass judgment</a:t>
            </a:r>
            <a:endParaRPr/>
          </a:p>
          <a:p>
            <a:pPr marL="742950" lvl="1" indent="-285750" algn="l" rtl="0">
              <a:lnSpc>
                <a:spcPct val="150000"/>
              </a:lnSpc>
              <a:spcBef>
                <a:spcPts val="0"/>
              </a:spcBef>
              <a:spcAft>
                <a:spcPts val="0"/>
              </a:spcAft>
              <a:buClr>
                <a:schemeClr val="dk1"/>
              </a:buClr>
              <a:buSzPts val="2400"/>
              <a:buChar char="–"/>
            </a:pPr>
            <a:r>
              <a:rPr lang="en-US">
                <a:solidFill>
                  <a:schemeClr val="dk1"/>
                </a:solidFill>
              </a:rPr>
              <a:t>You do not have to “get it” to get it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800"/>
              <a:t>Past Complaints  - Same Staff</a:t>
            </a:r>
            <a:endParaRPr/>
          </a:p>
        </p:txBody>
      </p:sp>
      <p:sp>
        <p:nvSpPr>
          <p:cNvPr id="460" name="Google Shape;460;p46"/>
          <p:cNvSpPr txBox="1">
            <a:spLocks noGrp="1"/>
          </p:cNvSpPr>
          <p:nvPr>
            <p:ph type="body" idx="2"/>
          </p:nvPr>
        </p:nvSpPr>
        <p:spPr>
          <a:xfrm>
            <a:off x="457200" y="1447800"/>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 you have access to past claims made against a staff person?</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What was the end result?</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 any of the claims have a similar “MO?”</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 the alleged victims have anything in common (location, housing unit, body style, age, hair color/style, vulnerability, past victimization)?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7"/>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3800"/>
              <a:t>Past Complaints - Same Staff</a:t>
            </a:r>
            <a:endParaRPr/>
          </a:p>
        </p:txBody>
      </p:sp>
      <p:sp>
        <p:nvSpPr>
          <p:cNvPr id="466" name="Google Shape;466;p47"/>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What do co-workers say?</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Are there any phone calls from the inmates to the staff?</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Can you covertly monitor the staff person’s behavior for an elongated amount of time?</a:t>
            </a:r>
            <a:endParaRPr/>
          </a:p>
          <a:p>
            <a:pPr marL="742950" lvl="1" indent="-285750" algn="l" rtl="0">
              <a:lnSpc>
                <a:spcPct val="150000"/>
              </a:lnSpc>
              <a:spcBef>
                <a:spcPts val="0"/>
              </a:spcBef>
              <a:spcAft>
                <a:spcPts val="0"/>
              </a:spcAft>
              <a:buClr>
                <a:schemeClr val="dk1"/>
              </a:buClr>
              <a:buSzPts val="2400"/>
              <a:buChar char="–"/>
            </a:pPr>
            <a:r>
              <a:rPr lang="en-US">
                <a:solidFill>
                  <a:schemeClr val="dk1"/>
                </a:solidFill>
              </a:rPr>
              <a:t>Example:  Kitchen worker, covert camera</a:t>
            </a:r>
            <a:endParaRPr/>
          </a:p>
          <a:p>
            <a:pPr marL="742950" lvl="1" indent="-133350" algn="l" rtl="0">
              <a:lnSpc>
                <a:spcPct val="150000"/>
              </a:lnSpc>
              <a:spcBef>
                <a:spcPts val="0"/>
              </a:spcBef>
              <a:spcAft>
                <a:spcPts val="0"/>
              </a:spcAft>
              <a:buClr>
                <a:srgbClr val="5F574F"/>
              </a:buClr>
              <a:buSzPts val="2400"/>
              <a:buNone/>
            </a:pPr>
            <a:endParaRPr>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8"/>
          <p:cNvSpPr txBox="1">
            <a:spLocks noGrp="1"/>
          </p:cNvSpPr>
          <p:nvPr>
            <p:ph type="title"/>
          </p:nvPr>
        </p:nvSpPr>
        <p:spPr>
          <a:xfrm>
            <a:off x="457200" y="80963"/>
            <a:ext cx="8229600" cy="889000"/>
          </a:xfrm>
          <a:prstGeom prst="rect">
            <a:avLst/>
          </a:prstGeom>
          <a:noFill/>
          <a:ln>
            <a:noFill/>
          </a:ln>
        </p:spPr>
        <p:txBody>
          <a:bodyPr spcFirstLastPara="1" wrap="square" lIns="90475" tIns="44450" rIns="90475" bIns="44450" anchor="ctr" anchorCtr="0">
            <a:noAutofit/>
          </a:bodyPr>
          <a:lstStyle/>
          <a:p>
            <a:pPr marL="0" lvl="0" indent="0" algn="ctr" rtl="0">
              <a:lnSpc>
                <a:spcPct val="100000"/>
              </a:lnSpc>
              <a:spcBef>
                <a:spcPts val="0"/>
              </a:spcBef>
              <a:spcAft>
                <a:spcPts val="0"/>
              </a:spcAft>
              <a:buNone/>
            </a:pPr>
            <a:r>
              <a:rPr lang="en-US"/>
              <a:t>Credibility Assessment</a:t>
            </a:r>
            <a:endParaRPr/>
          </a:p>
        </p:txBody>
      </p:sp>
      <p:sp>
        <p:nvSpPr>
          <p:cNvPr id="473" name="Google Shape;473;p48"/>
          <p:cNvSpPr txBox="1">
            <a:spLocks noGrp="1"/>
          </p:cNvSpPr>
          <p:nvPr>
            <p:ph type="body" idx="2"/>
          </p:nvPr>
        </p:nvSpPr>
        <p:spPr>
          <a:xfrm>
            <a:off x="457200" y="1219200"/>
            <a:ext cx="8229600" cy="3883025"/>
          </a:xfrm>
          <a:prstGeom prst="rect">
            <a:avLst/>
          </a:prstGeom>
          <a:noFill/>
          <a:ln>
            <a:noFill/>
          </a:ln>
        </p:spPr>
        <p:txBody>
          <a:bodyPr spcFirstLastPara="1" wrap="square" lIns="90475" tIns="44450" rIns="90475" bIns="44450" anchor="t" anchorCtr="0">
            <a:noAutofit/>
          </a:bodyPr>
          <a:lstStyle/>
          <a:p>
            <a:pPr marL="0" lvl="0" indent="0" algn="l" rtl="0">
              <a:lnSpc>
                <a:spcPct val="150000"/>
              </a:lnSpc>
              <a:spcBef>
                <a:spcPts val="0"/>
              </a:spcBef>
              <a:spcAft>
                <a:spcPts val="0"/>
              </a:spcAft>
              <a:buClr>
                <a:schemeClr val="dk1"/>
              </a:buClr>
              <a:buSzPts val="2200"/>
              <a:buFont typeface="Noto Sans Symbols"/>
              <a:buNone/>
            </a:pPr>
            <a:r>
              <a:rPr lang="en-US" sz="2200" b="1">
                <a:solidFill>
                  <a:schemeClr val="dk1"/>
                </a:solidFill>
              </a:rPr>
              <a:t>After the interview…</a:t>
            </a:r>
            <a:endParaRPr/>
          </a:p>
          <a:p>
            <a:pPr marL="4572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Was the information internally consistent?</a:t>
            </a:r>
            <a:endParaRPr/>
          </a:p>
          <a:p>
            <a:pPr marL="4572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Was the information logical?  Specific?</a:t>
            </a:r>
            <a:endParaRPr/>
          </a:p>
          <a:p>
            <a:pPr marL="4572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Was the information externally consistent - did the chronology of events deviate significantly from others?</a:t>
            </a:r>
            <a:endParaRPr/>
          </a:p>
          <a:p>
            <a:pPr marL="4572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Is there any motivation for the individual to lie - obvious relationships or alliances?</a:t>
            </a:r>
            <a:endParaRPr/>
          </a:p>
          <a:p>
            <a:pPr marL="457200" lvl="0" indent="-342900" algn="l" rtl="0">
              <a:lnSpc>
                <a:spcPct val="150000"/>
              </a:lnSpc>
              <a:spcBef>
                <a:spcPts val="0"/>
              </a:spcBef>
              <a:spcAft>
                <a:spcPts val="0"/>
              </a:spcAft>
              <a:buClr>
                <a:schemeClr val="dk1"/>
              </a:buClr>
              <a:buSzPts val="2200"/>
              <a:buFont typeface="Arial"/>
              <a:buChar char="•"/>
            </a:pPr>
            <a:r>
              <a:rPr lang="en-US" sz="2200">
                <a:solidFill>
                  <a:schemeClr val="dk1"/>
                </a:solidFill>
              </a:rPr>
              <a:t>Is there corroborating or contradicting evidence?</a:t>
            </a:r>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animEffect transition="in" filter="fade">
                                      <p:cBhvr>
                                        <p:cTn id="7" dur="1"/>
                                        <p:tgtEl>
                                          <p:spTgt spid="4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3">
                                            <p:txEl>
                                              <p:pRg st="1" end="1"/>
                                            </p:txEl>
                                          </p:spTgt>
                                        </p:tgtEl>
                                        <p:attrNameLst>
                                          <p:attrName>style.visibility</p:attrName>
                                        </p:attrNameLst>
                                      </p:cBhvr>
                                      <p:to>
                                        <p:strVal val="visible"/>
                                      </p:to>
                                    </p:set>
                                    <p:animEffect transition="in" filter="fade">
                                      <p:cBhvr>
                                        <p:cTn id="12" dur="1"/>
                                        <p:tgtEl>
                                          <p:spTgt spid="4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3">
                                            <p:txEl>
                                              <p:pRg st="2" end="2"/>
                                            </p:txEl>
                                          </p:spTgt>
                                        </p:tgtEl>
                                        <p:attrNameLst>
                                          <p:attrName>style.visibility</p:attrName>
                                        </p:attrNameLst>
                                      </p:cBhvr>
                                      <p:to>
                                        <p:strVal val="visible"/>
                                      </p:to>
                                    </p:set>
                                    <p:animEffect transition="in" filter="fade">
                                      <p:cBhvr>
                                        <p:cTn id="17" dur="1"/>
                                        <p:tgtEl>
                                          <p:spTgt spid="4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3">
                                            <p:txEl>
                                              <p:pRg st="3" end="3"/>
                                            </p:txEl>
                                          </p:spTgt>
                                        </p:tgtEl>
                                        <p:attrNameLst>
                                          <p:attrName>style.visibility</p:attrName>
                                        </p:attrNameLst>
                                      </p:cBhvr>
                                      <p:to>
                                        <p:strVal val="visible"/>
                                      </p:to>
                                    </p:set>
                                    <p:animEffect transition="in" filter="fade">
                                      <p:cBhvr>
                                        <p:cTn id="22" dur="1"/>
                                        <p:tgtEl>
                                          <p:spTgt spid="4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3">
                                            <p:txEl>
                                              <p:pRg st="4" end="4"/>
                                            </p:txEl>
                                          </p:spTgt>
                                        </p:tgtEl>
                                        <p:attrNameLst>
                                          <p:attrName>style.visibility</p:attrName>
                                        </p:attrNameLst>
                                      </p:cBhvr>
                                      <p:to>
                                        <p:strVal val="visible"/>
                                      </p:to>
                                    </p:set>
                                    <p:animEffect transition="in" filter="fade">
                                      <p:cBhvr>
                                        <p:cTn id="27" dur="1"/>
                                        <p:tgtEl>
                                          <p:spTgt spid="4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3">
                                            <p:txEl>
                                              <p:pRg st="5" end="5"/>
                                            </p:txEl>
                                          </p:spTgt>
                                        </p:tgtEl>
                                        <p:attrNameLst>
                                          <p:attrName>style.visibility</p:attrName>
                                        </p:attrNameLst>
                                      </p:cBhvr>
                                      <p:to>
                                        <p:strVal val="visible"/>
                                      </p:to>
                                    </p:set>
                                    <p:animEffect transition="in" filter="fade">
                                      <p:cBhvr>
                                        <p:cTn id="32" dur="1"/>
                                        <p:tgtEl>
                                          <p:spTgt spid="4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9"/>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Covert Operations</a:t>
            </a:r>
            <a:endParaRPr/>
          </a:p>
        </p:txBody>
      </p:sp>
      <p:sp>
        <p:nvSpPr>
          <p:cNvPr id="480" name="Google Shape;480;p49"/>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What are your parameters?</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What are your state guidelines for one party and two party recordings?</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Are your facilities posted with reminder signs?</a:t>
            </a:r>
            <a:endParaRPr/>
          </a:p>
          <a:p>
            <a:pPr marL="0" lvl="0" indent="0" algn="l" rtl="0">
              <a:lnSpc>
                <a:spcPct val="150000"/>
              </a:lnSpc>
              <a:spcBef>
                <a:spcPts val="0"/>
              </a:spcBef>
              <a:spcAft>
                <a:spcPts val="0"/>
              </a:spcAft>
              <a:buClr>
                <a:srgbClr val="5F574F"/>
              </a:buClr>
              <a:buSzPts val="2400"/>
              <a:buNone/>
            </a:pP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p:nvPr>
        </p:nvSpPr>
        <p:spPr>
          <a:xfrm>
            <a:off x="457200" y="80963"/>
            <a:ext cx="8229600" cy="889000"/>
          </a:xfrm>
          <a:prstGeom prst="rect">
            <a:avLst/>
          </a:prstGeom>
          <a:noFill/>
          <a:ln>
            <a:noFill/>
          </a:ln>
        </p:spPr>
        <p:txBody>
          <a:bodyPr spcFirstLastPara="1" wrap="square" lIns="91425" tIns="45700" rIns="116975" bIns="45700" anchor="ctr" anchorCtr="0">
            <a:noAutofit/>
          </a:bodyPr>
          <a:lstStyle/>
          <a:p>
            <a:pPr marL="57150" lvl="0" indent="0" algn="ctr" rtl="0">
              <a:lnSpc>
                <a:spcPct val="78125"/>
              </a:lnSpc>
              <a:spcBef>
                <a:spcPts val="0"/>
              </a:spcBef>
              <a:spcAft>
                <a:spcPts val="0"/>
              </a:spcAft>
              <a:buNone/>
            </a:pPr>
            <a:r>
              <a:rPr lang="en-US"/>
              <a:t>What do you think about sex?</a:t>
            </a:r>
            <a:endParaRPr/>
          </a:p>
        </p:txBody>
      </p:sp>
      <p:pic>
        <p:nvPicPr>
          <p:cNvPr id="179" name="Google Shape;179;p5"/>
          <p:cNvPicPr preferRelativeResize="0"/>
          <p:nvPr/>
        </p:nvPicPr>
        <p:blipFill rotWithShape="1">
          <a:blip r:embed="rId3">
            <a:alphaModFix/>
          </a:blip>
          <a:srcRect/>
          <a:stretch/>
        </p:blipFill>
        <p:spPr>
          <a:xfrm>
            <a:off x="2641600" y="1589088"/>
            <a:ext cx="3875088" cy="4241800"/>
          </a:xfrm>
          <a:prstGeom prst="rect">
            <a:avLst/>
          </a:prstGeom>
          <a:noFill/>
          <a:ln>
            <a:noFill/>
          </a:ln>
        </p:spPr>
      </p:pic>
      <p:sp>
        <p:nvSpPr>
          <p:cNvPr id="180" name="Google Shape;180;p5"/>
          <p:cNvSpPr/>
          <p:nvPr/>
        </p:nvSpPr>
        <p:spPr>
          <a:xfrm>
            <a:off x="784225" y="1589088"/>
            <a:ext cx="1154113" cy="385762"/>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Views</a:t>
            </a:r>
            <a:endParaRPr/>
          </a:p>
        </p:txBody>
      </p:sp>
      <p:sp>
        <p:nvSpPr>
          <p:cNvPr id="181" name="Google Shape;181;p5"/>
          <p:cNvSpPr/>
          <p:nvPr/>
        </p:nvSpPr>
        <p:spPr>
          <a:xfrm>
            <a:off x="6875463" y="1589088"/>
            <a:ext cx="2071687" cy="385762"/>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Upbringing</a:t>
            </a:r>
            <a:endParaRPr/>
          </a:p>
        </p:txBody>
      </p:sp>
      <p:sp>
        <p:nvSpPr>
          <p:cNvPr id="182" name="Google Shape;182;p5"/>
          <p:cNvSpPr/>
          <p:nvPr/>
        </p:nvSpPr>
        <p:spPr>
          <a:xfrm>
            <a:off x="265113" y="2257425"/>
            <a:ext cx="1408112" cy="768350"/>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Belief</a:t>
            </a:r>
            <a:r>
              <a:rPr lang="en-US" sz="1700" b="1" i="0" u="none" strike="noStrike" cap="none">
                <a:solidFill>
                  <a:srgbClr val="CD6209"/>
                </a:solidFill>
                <a:latin typeface="Verdana"/>
                <a:ea typeface="Verdana"/>
                <a:cs typeface="Verdana"/>
                <a:sym typeface="Verdana"/>
              </a:rPr>
              <a:t> </a:t>
            </a:r>
            <a:endParaRPr/>
          </a:p>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System</a:t>
            </a:r>
            <a:endParaRPr/>
          </a:p>
        </p:txBody>
      </p:sp>
      <p:sp>
        <p:nvSpPr>
          <p:cNvPr id="183" name="Google Shape;183;p5"/>
          <p:cNvSpPr/>
          <p:nvPr/>
        </p:nvSpPr>
        <p:spPr>
          <a:xfrm>
            <a:off x="7234238" y="2641600"/>
            <a:ext cx="1606550" cy="500063"/>
          </a:xfrm>
          <a:prstGeom prst="rect">
            <a:avLst/>
          </a:prstGeom>
          <a:noFill/>
          <a:ln>
            <a:noFill/>
          </a:ln>
        </p:spPr>
        <p:txBody>
          <a:bodyPr spcFirstLastPara="1" wrap="square" lIns="0" tIns="0" rIns="40625" bIns="0" anchor="t" anchorCtr="0">
            <a:noAutofit/>
          </a:bodyPr>
          <a:lstStyle/>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Lifestyle</a:t>
            </a:r>
            <a:endParaRPr/>
          </a:p>
        </p:txBody>
      </p:sp>
      <p:sp>
        <p:nvSpPr>
          <p:cNvPr id="184" name="Google Shape;184;p5"/>
          <p:cNvSpPr/>
          <p:nvPr/>
        </p:nvSpPr>
        <p:spPr>
          <a:xfrm>
            <a:off x="265113" y="3540125"/>
            <a:ext cx="1725612" cy="769938"/>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Personal</a:t>
            </a:r>
            <a:r>
              <a:rPr lang="en-US" sz="1700" b="1" i="0" u="none" strike="noStrike" cap="none">
                <a:solidFill>
                  <a:srgbClr val="CD6209"/>
                </a:solidFill>
                <a:latin typeface="Verdana"/>
                <a:ea typeface="Verdana"/>
                <a:cs typeface="Verdana"/>
                <a:sym typeface="Verdana"/>
              </a:rPr>
              <a:t> </a:t>
            </a:r>
            <a:endParaRPr/>
          </a:p>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Values</a:t>
            </a:r>
            <a:endParaRPr/>
          </a:p>
        </p:txBody>
      </p:sp>
      <p:sp>
        <p:nvSpPr>
          <p:cNvPr id="185" name="Google Shape;185;p5"/>
          <p:cNvSpPr/>
          <p:nvPr/>
        </p:nvSpPr>
        <p:spPr>
          <a:xfrm>
            <a:off x="7161213" y="3505200"/>
            <a:ext cx="1751012" cy="584200"/>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endParaRPr sz="1300" b="1" i="0" u="none" strike="noStrike" cap="none">
              <a:solidFill>
                <a:srgbClr val="CD6209"/>
              </a:solidFill>
              <a:latin typeface="Verdana"/>
              <a:ea typeface="Verdana"/>
              <a:cs typeface="Verdana"/>
              <a:sym typeface="Verdana"/>
            </a:endParaRPr>
          </a:p>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Exposure</a:t>
            </a:r>
            <a:endParaRPr/>
          </a:p>
        </p:txBody>
      </p:sp>
      <p:sp>
        <p:nvSpPr>
          <p:cNvPr id="186" name="Google Shape;186;p5"/>
          <p:cNvSpPr/>
          <p:nvPr/>
        </p:nvSpPr>
        <p:spPr>
          <a:xfrm>
            <a:off x="817563" y="4568825"/>
            <a:ext cx="1395412" cy="585788"/>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endParaRPr sz="1300" b="1" i="0" u="none" strike="noStrike" cap="none">
              <a:solidFill>
                <a:srgbClr val="CD6209"/>
              </a:solidFill>
              <a:latin typeface="Verdana"/>
              <a:ea typeface="Verdana"/>
              <a:cs typeface="Verdana"/>
              <a:sym typeface="Verdana"/>
            </a:endParaRPr>
          </a:p>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Culture</a:t>
            </a:r>
            <a:endParaRPr/>
          </a:p>
        </p:txBody>
      </p:sp>
      <p:sp>
        <p:nvSpPr>
          <p:cNvPr id="187" name="Google Shape;187;p5"/>
          <p:cNvSpPr/>
          <p:nvPr/>
        </p:nvSpPr>
        <p:spPr>
          <a:xfrm>
            <a:off x="6781800" y="4768850"/>
            <a:ext cx="1922463" cy="385763"/>
          </a:xfrm>
          <a:prstGeom prst="rect">
            <a:avLst/>
          </a:prstGeom>
          <a:noFill/>
          <a:ln>
            <a:noFill/>
          </a:ln>
        </p:spPr>
        <p:txBody>
          <a:bodyPr spcFirstLastPara="1" wrap="square" lIns="0" tIns="0" rIns="40625" bIns="0" anchor="t" anchorCtr="0">
            <a:spAutoFit/>
          </a:bodyPr>
          <a:lstStyle/>
          <a:p>
            <a:pPr marL="39688" marR="0" lvl="0" indent="0" algn="ctr" rtl="0">
              <a:spcBef>
                <a:spcPts val="0"/>
              </a:spcBef>
              <a:spcAft>
                <a:spcPts val="0"/>
              </a:spcAft>
              <a:buNone/>
            </a:pPr>
            <a:r>
              <a:rPr lang="en-US" sz="2500" b="1" i="0" u="none" strike="noStrike" cap="none">
                <a:solidFill>
                  <a:srgbClr val="CD6209"/>
                </a:solidFill>
                <a:latin typeface="Verdana"/>
                <a:ea typeface="Verdana"/>
                <a:cs typeface="Verdana"/>
                <a:sym typeface="Verdana"/>
              </a:rPr>
              <a:t>Automatic</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0"/>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Covert Operations</a:t>
            </a:r>
            <a:endParaRPr/>
          </a:p>
        </p:txBody>
      </p:sp>
      <p:sp>
        <p:nvSpPr>
          <p:cNvPr id="487" name="Google Shape;487;p50"/>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Are you skilled enough to set up a covert camera?</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Do you know people that are?</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Are staff often your worst enemy?</a:t>
            </a:r>
            <a:endParaRPr/>
          </a:p>
          <a:p>
            <a:pPr marL="0" lvl="0" indent="0" algn="l" rtl="0">
              <a:lnSpc>
                <a:spcPct val="150000"/>
              </a:lnSpc>
              <a:spcBef>
                <a:spcPts val="0"/>
              </a:spcBef>
              <a:spcAft>
                <a:spcPts val="0"/>
              </a:spcAft>
              <a:buClr>
                <a:srgbClr val="5F574F"/>
              </a:buClr>
              <a:buSzPts val="2400"/>
              <a:buNone/>
            </a:pPr>
            <a:endParaRPr>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1"/>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Covert Operations</a:t>
            </a:r>
            <a:endParaRPr/>
          </a:p>
        </p:txBody>
      </p:sp>
      <p:sp>
        <p:nvSpPr>
          <p:cNvPr id="493" name="Google Shape;493;p51"/>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What steps do you need to take to perform covert steps outside of the facility?</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What type of relationship do you have with your local law enforcement agency?</a:t>
            </a:r>
            <a:endParaRPr/>
          </a:p>
          <a:p>
            <a:pPr marL="742950" lvl="1" indent="-285750" algn="l" rtl="0">
              <a:lnSpc>
                <a:spcPct val="150000"/>
              </a:lnSpc>
              <a:spcBef>
                <a:spcPts val="0"/>
              </a:spcBef>
              <a:spcAft>
                <a:spcPts val="0"/>
              </a:spcAft>
              <a:buClr>
                <a:schemeClr val="dk1"/>
              </a:buClr>
              <a:buSzPts val="2400"/>
              <a:buChar char="–"/>
            </a:pPr>
            <a:r>
              <a:rPr lang="en-US">
                <a:solidFill>
                  <a:schemeClr val="dk1"/>
                </a:solidFill>
              </a:rPr>
              <a:t>The Post Office staff?</a:t>
            </a:r>
            <a:endParaRPr/>
          </a:p>
          <a:p>
            <a:pPr marL="742950" lvl="1" indent="-133350" algn="l" rtl="0">
              <a:lnSpc>
                <a:spcPct val="150000"/>
              </a:lnSpc>
              <a:spcBef>
                <a:spcPts val="0"/>
              </a:spcBef>
              <a:spcAft>
                <a:spcPts val="0"/>
              </a:spcAft>
              <a:buClr>
                <a:srgbClr val="5F574F"/>
              </a:buClr>
              <a:buSzPts val="2400"/>
              <a:buNone/>
            </a:pPr>
            <a:endParaRPr>
              <a:solidFill>
                <a:schemeClr val="dk1"/>
              </a:solidFill>
            </a:endParaRPr>
          </a:p>
          <a:p>
            <a:pPr marL="742950" lvl="1" indent="-133350" algn="l" rtl="0">
              <a:lnSpc>
                <a:spcPct val="150000"/>
              </a:lnSpc>
              <a:spcBef>
                <a:spcPts val="0"/>
              </a:spcBef>
              <a:spcAft>
                <a:spcPts val="0"/>
              </a:spcAft>
              <a:buClr>
                <a:srgbClr val="5F574F"/>
              </a:buClr>
              <a:buSzPts val="2400"/>
              <a:buNone/>
            </a:pPr>
            <a:endParaRPr>
              <a:solidFill>
                <a:schemeClr val="dk1"/>
              </a:solidFill>
            </a:endParaRPr>
          </a:p>
          <a:p>
            <a:pPr marL="0" lvl="0" indent="0" algn="l" rtl="0">
              <a:lnSpc>
                <a:spcPct val="150000"/>
              </a:lnSpc>
              <a:spcBef>
                <a:spcPts val="0"/>
              </a:spcBef>
              <a:spcAft>
                <a:spcPts val="0"/>
              </a:spcAft>
              <a:buClr>
                <a:srgbClr val="5F574F"/>
              </a:buClr>
              <a:buSzPts val="2400"/>
              <a:buNone/>
            </a:pPr>
            <a:endParaRPr>
              <a:solidFill>
                <a:schemeClr val="dk1"/>
              </a:solidFill>
            </a:endParaRPr>
          </a:p>
          <a:p>
            <a:pPr marL="0" lvl="0" indent="0" algn="l" rtl="0">
              <a:lnSpc>
                <a:spcPct val="150000"/>
              </a:lnSpc>
              <a:spcBef>
                <a:spcPts val="0"/>
              </a:spcBef>
              <a:spcAft>
                <a:spcPts val="0"/>
              </a:spcAft>
              <a:buClr>
                <a:srgbClr val="5F574F"/>
              </a:buClr>
              <a:buSzPts val="2400"/>
              <a:buNone/>
            </a:pPr>
            <a:endParaRPr>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2"/>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Systemic Issues</a:t>
            </a:r>
            <a:endParaRPr/>
          </a:p>
        </p:txBody>
      </p:sp>
      <p:sp>
        <p:nvSpPr>
          <p:cNvPr id="499" name="Google Shape;499;p52"/>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You may not be able to prove sexual abuse but are there other issues to deal with?</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Identify any policy violations; such as over familiarization</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Identify what caused the violation  </a:t>
            </a:r>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a:p>
            <a:pPr marL="342900" lvl="0" indent="-190500" algn="l" rtl="0">
              <a:lnSpc>
                <a:spcPct val="150000"/>
              </a:lnSpc>
              <a:spcBef>
                <a:spcPts val="0"/>
              </a:spcBef>
              <a:spcAft>
                <a:spcPts val="0"/>
              </a:spcAft>
              <a:buClr>
                <a:srgbClr val="5F574F"/>
              </a:buClr>
              <a:buSzPts val="2400"/>
              <a:buFont typeface="Arial"/>
              <a:buNone/>
            </a:pPr>
            <a:endParaRPr>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3"/>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t>Systemic Issues</a:t>
            </a:r>
            <a:endParaRPr/>
          </a:p>
        </p:txBody>
      </p:sp>
      <p:sp>
        <p:nvSpPr>
          <p:cNvPr id="505" name="Google Shape;505;p53"/>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If there are other policy or training issues identified, add them to an addendum report</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Mention the addendum in the main report</a:t>
            </a:r>
            <a:endParaRPr/>
          </a:p>
          <a:p>
            <a:pPr marL="342900" lvl="0" indent="-342900" algn="l" rtl="0">
              <a:lnSpc>
                <a:spcPct val="150000"/>
              </a:lnSpc>
              <a:spcBef>
                <a:spcPts val="0"/>
              </a:spcBef>
              <a:spcAft>
                <a:spcPts val="0"/>
              </a:spcAft>
              <a:buClr>
                <a:schemeClr val="dk1"/>
              </a:buClr>
              <a:buSzPts val="2400"/>
              <a:buFont typeface="Arial"/>
              <a:buChar char="•"/>
            </a:pPr>
            <a:r>
              <a:rPr lang="en-US">
                <a:solidFill>
                  <a:schemeClr val="dk1"/>
                </a:solidFill>
              </a:rPr>
              <a:t>Or…mention the systemic issues at the end of the abuse allegation report (If not, it may get lost in the mix)</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4"/>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solidFill>
                  <a:schemeClr val="lt1"/>
                </a:solidFill>
              </a:rPr>
              <a:t>Practice...  Practice…  Practice</a:t>
            </a:r>
            <a:endParaRPr/>
          </a:p>
        </p:txBody>
      </p:sp>
      <p:sp>
        <p:nvSpPr>
          <p:cNvPr id="511" name="Google Shape;511;p54"/>
          <p:cNvSpPr txBox="1">
            <a:spLocks noGrp="1"/>
          </p:cNvSpPr>
          <p:nvPr>
            <p:ph type="body" idx="2"/>
          </p:nvPr>
        </p:nvSpPr>
        <p:spPr>
          <a:xfrm>
            <a:off x="457200" y="1755775"/>
            <a:ext cx="8229600" cy="3883025"/>
          </a:xfrm>
          <a:prstGeom prst="rect">
            <a:avLst/>
          </a:prstGeom>
          <a:noFill/>
          <a:ln>
            <a:noFill/>
          </a:ln>
        </p:spPr>
        <p:txBody>
          <a:bodyPr spcFirstLastPara="1" wrap="square" lIns="91425" tIns="45700" rIns="91425" bIns="45700" anchor="t" anchorCtr="0">
            <a:noAutofit/>
          </a:bodyPr>
          <a:lstStyle/>
          <a:p>
            <a:pPr marL="2057400" lvl="4" indent="-228600" algn="l" rtl="0">
              <a:lnSpc>
                <a:spcPct val="100000"/>
              </a:lnSpc>
              <a:spcBef>
                <a:spcPts val="0"/>
              </a:spcBef>
              <a:spcAft>
                <a:spcPts val="0"/>
              </a:spcAft>
              <a:buClr>
                <a:schemeClr val="lt1"/>
              </a:buClr>
              <a:buSzPts val="3200"/>
              <a:buFont typeface="Noto Sans Symbols"/>
              <a:buNone/>
            </a:pPr>
            <a:r>
              <a:rPr lang="en-US" sz="3200">
                <a:solidFill>
                  <a:schemeClr val="lt1"/>
                </a:solidFill>
              </a:rPr>
              <a:t>.</a:t>
            </a:r>
            <a:endParaRPr/>
          </a:p>
        </p:txBody>
      </p:sp>
      <p:pic>
        <p:nvPicPr>
          <p:cNvPr id="512" name="Google Shape;512;p54" descr="https://encrypted-tbn0.gstatic.com/images?q=tbn:ANd9GcTQEnDPBKxDkAFrE2Af4UwfmnCj9Zl8wmweKZqGjhNzci-fMjiyCQ"/>
          <p:cNvPicPr preferRelativeResize="0"/>
          <p:nvPr/>
        </p:nvPicPr>
        <p:blipFill rotWithShape="1">
          <a:blip r:embed="rId3">
            <a:alphaModFix/>
          </a:blip>
          <a:srcRect/>
          <a:stretch/>
        </p:blipFill>
        <p:spPr>
          <a:xfrm>
            <a:off x="2286000" y="1524000"/>
            <a:ext cx="4408488" cy="4191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5"/>
          <p:cNvSpPr txBox="1">
            <a:spLocks noGrp="1"/>
          </p:cNvSpPr>
          <p:nvPr>
            <p:ph type="title"/>
          </p:nvPr>
        </p:nvSpPr>
        <p:spPr>
          <a:xfrm>
            <a:off x="457200" y="152400"/>
            <a:ext cx="8229600" cy="88883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Questions?</a:t>
            </a:r>
            <a:endParaRPr/>
          </a:p>
        </p:txBody>
      </p:sp>
      <p:pic>
        <p:nvPicPr>
          <p:cNvPr id="518" name="Google Shape;518;p55" descr="C:\Users\mdodson\AppData\Local\Microsoft\Windows\Temporary Internet Files\Content.IE5\7NG2AQLV\MC900438842[1].jpg"/>
          <p:cNvPicPr preferRelativeResize="0"/>
          <p:nvPr/>
        </p:nvPicPr>
        <p:blipFill rotWithShape="1">
          <a:blip r:embed="rId3">
            <a:alphaModFix/>
          </a:blip>
          <a:srcRect t="30619"/>
          <a:stretch/>
        </p:blipFill>
        <p:spPr>
          <a:xfrm>
            <a:off x="0" y="1210235"/>
            <a:ext cx="9144000" cy="56496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Interview</a:t>
            </a:r>
            <a:endParaRPr/>
          </a:p>
        </p:txBody>
      </p:sp>
      <p:sp>
        <p:nvSpPr>
          <p:cNvPr id="193" name="Google Shape;193;p6"/>
          <p:cNvSpPr txBox="1">
            <a:spLocks noGrp="1"/>
          </p:cNvSpPr>
          <p:nvPr>
            <p:ph type="body" idx="1"/>
          </p:nvPr>
        </p:nvSpPr>
        <p:spPr>
          <a:xfrm>
            <a:off x="304800" y="1524000"/>
            <a:ext cx="5334000" cy="3657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The first responders only do an initial, informational interview.  The formal interview will be conducted by the staff assigned to the investigation who have been trained to do so.</a:t>
            </a:r>
            <a:endParaRPr/>
          </a:p>
          <a:p>
            <a:pPr marL="0" lvl="0" indent="0" algn="l" rtl="0">
              <a:lnSpc>
                <a:spcPct val="150000"/>
              </a:lnSpc>
              <a:spcBef>
                <a:spcPts val="0"/>
              </a:spcBef>
              <a:spcAft>
                <a:spcPts val="0"/>
              </a:spcAft>
              <a:buClr>
                <a:srgbClr val="5F574F"/>
              </a:buClr>
              <a:buSzPts val="2400"/>
              <a:buNone/>
            </a:pPr>
            <a:endParaRPr sz="2400">
              <a:solidFill>
                <a:schemeClr val="dk1"/>
              </a:solidFill>
            </a:endParaRPr>
          </a:p>
        </p:txBody>
      </p:sp>
      <p:pic>
        <p:nvPicPr>
          <p:cNvPr id="194" name="Google Shape;194;p6" descr="https://encrypted-tbn1.gstatic.com/images?q=tbn:ANd9GcRA-sFlH1suZSeNhLuqUBxrMVheFJByD975rAE18lRuB2NFL9nhvQ"/>
          <p:cNvPicPr preferRelativeResize="0"/>
          <p:nvPr/>
        </p:nvPicPr>
        <p:blipFill rotWithShape="1">
          <a:blip r:embed="rId3">
            <a:alphaModFix/>
          </a:blip>
          <a:srcRect/>
          <a:stretch/>
        </p:blipFill>
        <p:spPr>
          <a:xfrm>
            <a:off x="5562600" y="1828800"/>
            <a:ext cx="3133725" cy="3133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animEffect transition="in" filter="fade">
                                      <p:cBhvr>
                                        <p:cTn id="7" dur="500"/>
                                        <p:tgtEl>
                                          <p:spTgt spid="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xEl>
                                              <p:pRg st="1" end="1"/>
                                            </p:txEl>
                                          </p:spTgt>
                                        </p:tgtEl>
                                        <p:attrNameLst>
                                          <p:attrName>style.visibility</p:attrName>
                                        </p:attrNameLst>
                                      </p:cBhvr>
                                      <p:to>
                                        <p:strVal val="visible"/>
                                      </p:to>
                                    </p:set>
                                    <p:animEffect transition="in" filter="fade">
                                      <p:cBhvr>
                                        <p:cTn id="12" dur="500"/>
                                        <p:tgtEl>
                                          <p:spTgt spid="1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r>
              <a:rPr lang="en-US"/>
              <a:t>What is a Victim Interview?</a:t>
            </a:r>
            <a:endParaRPr/>
          </a:p>
        </p:txBody>
      </p:sp>
      <p:sp>
        <p:nvSpPr>
          <p:cNvPr id="200" name="Google Shape;200;p7"/>
          <p:cNvSpPr txBox="1">
            <a:spLocks noGrp="1"/>
          </p:cNvSpPr>
          <p:nvPr>
            <p:ph type="body" idx="1"/>
          </p:nvPr>
        </p:nvSpPr>
        <p:spPr>
          <a:xfrm>
            <a:off x="457200" y="1447800"/>
            <a:ext cx="8229600" cy="4906963"/>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2400"/>
              <a:buNone/>
            </a:pPr>
            <a:r>
              <a:rPr lang="en-US" sz="2400">
                <a:solidFill>
                  <a:schemeClr val="dk1"/>
                </a:solidFill>
              </a:rPr>
              <a:t>A controlled conversation where questions are asked of a willing and cooperative </a:t>
            </a:r>
            <a:r>
              <a:rPr lang="en-US" sz="2400" b="1" i="1">
                <a:solidFill>
                  <a:schemeClr val="dk1"/>
                </a:solidFill>
              </a:rPr>
              <a:t>victim</a:t>
            </a:r>
            <a:r>
              <a:rPr lang="en-US" sz="2400">
                <a:solidFill>
                  <a:schemeClr val="dk1"/>
                </a:solidFill>
              </a:rPr>
              <a:t> or </a:t>
            </a:r>
            <a:r>
              <a:rPr lang="en-US" sz="2400" b="1" i="1">
                <a:solidFill>
                  <a:schemeClr val="dk1"/>
                </a:solidFill>
              </a:rPr>
              <a:t>witness</a:t>
            </a:r>
            <a:endParaRPr sz="2400">
              <a:solidFill>
                <a:schemeClr val="dk1"/>
              </a:solidFill>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Why: to illicit information in an effort to get answers to questions regarding a crime</a:t>
            </a:r>
            <a:endParaRPr/>
          </a:p>
          <a:p>
            <a:pPr marL="1085850" lvl="1" indent="-342900" algn="l" rtl="0">
              <a:lnSpc>
                <a:spcPct val="150000"/>
              </a:lnSpc>
              <a:spcBef>
                <a:spcPts val="0"/>
              </a:spcBef>
              <a:spcAft>
                <a:spcPts val="0"/>
              </a:spcAft>
              <a:buClr>
                <a:schemeClr val="dk1"/>
              </a:buClr>
              <a:buSzPts val="2200"/>
              <a:buFont typeface="Arial"/>
              <a:buChar char="•"/>
            </a:pPr>
            <a:r>
              <a:rPr lang="en-US" sz="2200">
                <a:solidFill>
                  <a:schemeClr val="dk1"/>
                </a:solidFill>
              </a:rPr>
              <a:t>How: by asking open-ended and non-judgmental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457200" y="80963"/>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78125"/>
              </a:lnSpc>
              <a:spcBef>
                <a:spcPts val="0"/>
              </a:spcBef>
              <a:spcAft>
                <a:spcPts val="0"/>
              </a:spcAft>
              <a:buNone/>
            </a:pPr>
            <a:endParaRPr/>
          </a:p>
        </p:txBody>
      </p:sp>
      <p:sp>
        <p:nvSpPr>
          <p:cNvPr id="207" name="Google Shape;207;p8"/>
          <p:cNvSpPr txBox="1">
            <a:spLocks noGrp="1"/>
          </p:cNvSpPr>
          <p:nvPr>
            <p:ph type="body" idx="1"/>
          </p:nvPr>
        </p:nvSpPr>
        <p:spPr>
          <a:xfrm>
            <a:off x="457200" y="1219200"/>
            <a:ext cx="8229600" cy="490696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rgbClr val="5F574F"/>
              </a:buClr>
              <a:buSzPts val="2800"/>
              <a:buNone/>
            </a:pPr>
            <a:endParaRPr>
              <a:solidFill>
                <a:schemeClr val="dk1"/>
              </a:solidFill>
            </a:endParaRPr>
          </a:p>
          <a:p>
            <a:pPr marL="0" lvl="0" indent="0" algn="ctr" rtl="0">
              <a:lnSpc>
                <a:spcPct val="100000"/>
              </a:lnSpc>
              <a:spcBef>
                <a:spcPts val="0"/>
              </a:spcBef>
              <a:spcAft>
                <a:spcPts val="0"/>
              </a:spcAft>
              <a:buClr>
                <a:schemeClr val="dk1"/>
              </a:buClr>
              <a:buSzPts val="4400"/>
              <a:buFont typeface="Noto Sans Symbols"/>
              <a:buNone/>
            </a:pPr>
            <a:r>
              <a:rPr lang="en-US" sz="4400">
                <a:solidFill>
                  <a:schemeClr val="dk1"/>
                </a:solidFill>
              </a:rPr>
              <a:t>Interviewing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457200" y="228600"/>
            <a:ext cx="8229600" cy="889000"/>
          </a:xfrm>
          <a:prstGeom prst="rect">
            <a:avLst/>
          </a:prstGeom>
          <a:noFill/>
          <a:ln>
            <a:noFill/>
          </a:ln>
        </p:spPr>
        <p:txBody>
          <a:bodyPr spcFirstLastPara="1" wrap="square" lIns="91425" tIns="45700" rIns="91425" bIns="45700" anchor="ctr" anchorCtr="0">
            <a:noAutofit/>
          </a:bodyPr>
          <a:lstStyle/>
          <a:p>
            <a:pPr marL="0" lvl="0" indent="0" algn="ctr" rtl="0">
              <a:lnSpc>
                <a:spcPct val="62500"/>
              </a:lnSpc>
              <a:spcBef>
                <a:spcPts val="0"/>
              </a:spcBef>
              <a:spcAft>
                <a:spcPts val="0"/>
              </a:spcAft>
              <a:buNone/>
            </a:pPr>
            <a:r>
              <a:rPr lang="en-US" sz="4000"/>
              <a:t>Preparation</a:t>
            </a:r>
            <a:endParaRPr/>
          </a:p>
        </p:txBody>
      </p:sp>
      <p:sp>
        <p:nvSpPr>
          <p:cNvPr id="214" name="Google Shape;214;p9"/>
          <p:cNvSpPr txBox="1">
            <a:spLocks noGrp="1"/>
          </p:cNvSpPr>
          <p:nvPr>
            <p:ph type="body" idx="1"/>
          </p:nvPr>
        </p:nvSpPr>
        <p:spPr>
          <a:xfrm>
            <a:off x="457200" y="1371600"/>
            <a:ext cx="8229600" cy="4302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CA7700"/>
              </a:buClr>
              <a:buSzPts val="2600"/>
              <a:buNone/>
            </a:pPr>
            <a:r>
              <a:rPr lang="en-US"/>
              <a:t>Logistical Preparation</a:t>
            </a:r>
            <a:endParaRPr/>
          </a:p>
        </p:txBody>
      </p:sp>
      <p:sp>
        <p:nvSpPr>
          <p:cNvPr id="215" name="Google Shape;215;p9"/>
          <p:cNvSpPr txBox="1">
            <a:spLocks noGrp="1"/>
          </p:cNvSpPr>
          <p:nvPr>
            <p:ph type="body" idx="2"/>
          </p:nvPr>
        </p:nvSpPr>
        <p:spPr>
          <a:xfrm>
            <a:off x="457200" y="1981200"/>
            <a:ext cx="7543800" cy="4038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600"/>
              <a:buNone/>
            </a:pPr>
            <a:r>
              <a:rPr lang="en-US" sz="1600">
                <a:solidFill>
                  <a:schemeClr val="dk1"/>
                </a:solidFill>
              </a:rPr>
              <a:t>PREA standard 115.21 requires that a victim of sexual abuse be offered the accompaniment of a </a:t>
            </a:r>
            <a:r>
              <a:rPr lang="en-US" sz="1600" b="1">
                <a:solidFill>
                  <a:schemeClr val="dk1"/>
                </a:solidFill>
              </a:rPr>
              <a:t>victim advocate </a:t>
            </a:r>
            <a:r>
              <a:rPr lang="en-US" sz="1600">
                <a:solidFill>
                  <a:schemeClr val="dk1"/>
                </a:solidFill>
              </a:rPr>
              <a:t>during the forensic medical exam and interviews.</a:t>
            </a:r>
            <a:endParaRPr/>
          </a:p>
          <a:p>
            <a:pPr marL="342900" lvl="0" indent="-342900" algn="l" rtl="0">
              <a:lnSpc>
                <a:spcPct val="150000"/>
              </a:lnSpc>
              <a:spcBef>
                <a:spcPts val="0"/>
              </a:spcBef>
              <a:spcAft>
                <a:spcPts val="0"/>
              </a:spcAft>
              <a:buClr>
                <a:schemeClr val="dk1"/>
              </a:buClr>
              <a:buSzPts val="1600"/>
              <a:buFont typeface="Arial"/>
              <a:buChar char="•"/>
            </a:pPr>
            <a:r>
              <a:rPr lang="en-US" sz="1600">
                <a:solidFill>
                  <a:schemeClr val="dk1"/>
                </a:solidFill>
              </a:rPr>
              <a:t>If the victim requests it, you should allow the advocate to be present during interviews. </a:t>
            </a:r>
            <a:endParaRPr/>
          </a:p>
          <a:p>
            <a:pPr marL="342900" lvl="0" indent="-342900" algn="l" rtl="0">
              <a:lnSpc>
                <a:spcPct val="150000"/>
              </a:lnSpc>
              <a:spcBef>
                <a:spcPts val="0"/>
              </a:spcBef>
              <a:spcAft>
                <a:spcPts val="0"/>
              </a:spcAft>
              <a:buClr>
                <a:schemeClr val="dk1"/>
              </a:buClr>
              <a:buSzPts val="1600"/>
              <a:buFont typeface="Arial"/>
              <a:buChar char="•"/>
            </a:pPr>
            <a:r>
              <a:rPr lang="en-US" sz="1600">
                <a:solidFill>
                  <a:schemeClr val="dk1"/>
                </a:solidFill>
              </a:rPr>
              <a:t>However, the advocate may only provide emotional support. </a:t>
            </a:r>
            <a:endParaRPr/>
          </a:p>
          <a:p>
            <a:pPr marL="342900" lvl="0" indent="-342900" algn="l" rtl="0">
              <a:lnSpc>
                <a:spcPct val="150000"/>
              </a:lnSpc>
              <a:spcBef>
                <a:spcPts val="0"/>
              </a:spcBef>
              <a:spcAft>
                <a:spcPts val="0"/>
              </a:spcAft>
              <a:buClr>
                <a:schemeClr val="dk1"/>
              </a:buClr>
              <a:buSzPts val="1600"/>
              <a:buFont typeface="Arial"/>
              <a:buChar char="•"/>
            </a:pPr>
            <a:r>
              <a:rPr lang="en-US" sz="1600">
                <a:solidFill>
                  <a:schemeClr val="dk1"/>
                </a:solidFill>
              </a:rPr>
              <a:t>The advocate may not: </a:t>
            </a:r>
            <a:endParaRPr/>
          </a:p>
          <a:p>
            <a:pPr marL="1085850" lvl="1" indent="-342900" algn="l" rtl="0">
              <a:lnSpc>
                <a:spcPct val="150000"/>
              </a:lnSpc>
              <a:spcBef>
                <a:spcPts val="0"/>
              </a:spcBef>
              <a:spcAft>
                <a:spcPts val="0"/>
              </a:spcAft>
              <a:buClr>
                <a:schemeClr val="dk1"/>
              </a:buClr>
              <a:buSzPts val="1600"/>
              <a:buFont typeface="Arial"/>
              <a:buChar char="•"/>
            </a:pPr>
            <a:r>
              <a:rPr lang="en-US" sz="1600">
                <a:solidFill>
                  <a:schemeClr val="dk1"/>
                </a:solidFill>
              </a:rPr>
              <a:t>advise the victim, </a:t>
            </a:r>
            <a:endParaRPr/>
          </a:p>
          <a:p>
            <a:pPr marL="1085850" lvl="1" indent="-342900" algn="l" rtl="0">
              <a:lnSpc>
                <a:spcPct val="150000"/>
              </a:lnSpc>
              <a:spcBef>
                <a:spcPts val="0"/>
              </a:spcBef>
              <a:spcAft>
                <a:spcPts val="0"/>
              </a:spcAft>
              <a:buClr>
                <a:schemeClr val="dk1"/>
              </a:buClr>
              <a:buSzPts val="1600"/>
              <a:buFont typeface="Arial"/>
              <a:buChar char="•"/>
            </a:pPr>
            <a:r>
              <a:rPr lang="en-US" sz="1600">
                <a:solidFill>
                  <a:schemeClr val="dk1"/>
                </a:solidFill>
              </a:rPr>
              <a:t>coach the victim, or </a:t>
            </a:r>
            <a:endParaRPr/>
          </a:p>
          <a:p>
            <a:pPr marL="1085850" lvl="1" indent="-342900" algn="l" rtl="0">
              <a:lnSpc>
                <a:spcPct val="150000"/>
              </a:lnSpc>
              <a:spcBef>
                <a:spcPts val="0"/>
              </a:spcBef>
              <a:spcAft>
                <a:spcPts val="0"/>
              </a:spcAft>
              <a:buClr>
                <a:schemeClr val="dk1"/>
              </a:buClr>
              <a:buSzPts val="1600"/>
              <a:buFont typeface="Arial"/>
              <a:buChar char="•"/>
            </a:pPr>
            <a:r>
              <a:rPr lang="en-US" sz="1600">
                <a:solidFill>
                  <a:schemeClr val="dk1"/>
                </a:solidFill>
              </a:rPr>
              <a:t>provide answers for the victim unless you ask the advocate a direct question. </a:t>
            </a:r>
            <a:endParaRPr/>
          </a:p>
          <a:p>
            <a:pPr marL="0" lvl="0" indent="0" algn="l" rtl="0">
              <a:lnSpc>
                <a:spcPct val="100000"/>
              </a:lnSpc>
              <a:spcBef>
                <a:spcPts val="0"/>
              </a:spcBef>
              <a:spcAft>
                <a:spcPts val="0"/>
              </a:spcAft>
              <a:buClr>
                <a:srgbClr val="5F574F"/>
              </a:buClr>
              <a:buSzPts val="1800"/>
              <a:buNone/>
            </a:pPr>
            <a:endParaRPr sz="18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3415</Words>
  <Application>Microsoft Office PowerPoint</Application>
  <PresentationFormat>On-screen Show (4:3)</PresentationFormat>
  <Paragraphs>378</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Noto Sans Symbols</vt:lpstr>
      <vt:lpstr>Times New Roman</vt:lpstr>
      <vt:lpstr>Verdana</vt:lpstr>
      <vt:lpstr>Office Theme</vt:lpstr>
      <vt:lpstr> Module 7: Interviewing Victims of Sexual Abuse </vt:lpstr>
      <vt:lpstr>Module 7: Objectives</vt:lpstr>
      <vt:lpstr>Sound Foundation</vt:lpstr>
      <vt:lpstr>A Question of the Audience</vt:lpstr>
      <vt:lpstr>What do you think about sex?</vt:lpstr>
      <vt:lpstr>Interview</vt:lpstr>
      <vt:lpstr>What is a Victim Interview?</vt:lpstr>
      <vt:lpstr>PowerPoint Presentation</vt:lpstr>
      <vt:lpstr>Preparation</vt:lpstr>
      <vt:lpstr>Vulnerable Offenders May Be…</vt:lpstr>
      <vt:lpstr>PowerPoint Presentation</vt:lpstr>
      <vt:lpstr>Interviewing Tips</vt:lpstr>
      <vt:lpstr>Interviewing Tips</vt:lpstr>
      <vt:lpstr>Interviewing Tips</vt:lpstr>
      <vt:lpstr>Interviewing Tips</vt:lpstr>
      <vt:lpstr>Interviewing Techniques</vt:lpstr>
      <vt:lpstr>Interviewing Techniques</vt:lpstr>
      <vt:lpstr>Video</vt:lpstr>
      <vt:lpstr>Interview </vt:lpstr>
      <vt:lpstr>Interviewing Techniques Setting</vt:lpstr>
      <vt:lpstr>Interviewing Techniques</vt:lpstr>
      <vt:lpstr>Interview Techniques</vt:lpstr>
      <vt:lpstr>PowerPoint Presentation</vt:lpstr>
      <vt:lpstr>Video</vt:lpstr>
      <vt:lpstr>Gender and Communication</vt:lpstr>
      <vt:lpstr>Gender and Communication</vt:lpstr>
      <vt:lpstr>Gender and Communication</vt:lpstr>
      <vt:lpstr>Interviewing: LGBTI Inmates</vt:lpstr>
      <vt:lpstr>Interviewing: LGBTI Inmates</vt:lpstr>
      <vt:lpstr>Lesbian, Gay, Bisexual Inmates</vt:lpstr>
      <vt:lpstr>Transgender Inmates</vt:lpstr>
      <vt:lpstr>Lesbian, Gay, Bisexual, Transgender and Intersex Inmates</vt:lpstr>
      <vt:lpstr>Video</vt:lpstr>
      <vt:lpstr>Profile: Developmentally Disabled</vt:lpstr>
      <vt:lpstr>Profile: Developmentally Disabled</vt:lpstr>
      <vt:lpstr>Limited Language Ability</vt:lpstr>
      <vt:lpstr>Mentally Ill</vt:lpstr>
      <vt:lpstr>Mentally Ill</vt:lpstr>
      <vt:lpstr>What is an Interrogation?</vt:lpstr>
      <vt:lpstr>Activity</vt:lpstr>
      <vt:lpstr>Techniques for Interviewing Your Suspect</vt:lpstr>
      <vt:lpstr>Techniques for Interviewing Your Suspect</vt:lpstr>
      <vt:lpstr>Techniques for Interviewing Your Suspect</vt:lpstr>
      <vt:lpstr>Techniques for Interviewing Your Suspect</vt:lpstr>
      <vt:lpstr>Techniques for Interviewing  Your Suspect</vt:lpstr>
      <vt:lpstr>Past Complaints  - Same Staff</vt:lpstr>
      <vt:lpstr>Past Complaints - Same Staff</vt:lpstr>
      <vt:lpstr>Credibility Assessment</vt:lpstr>
      <vt:lpstr>Covert Operations</vt:lpstr>
      <vt:lpstr>Covert Operations</vt:lpstr>
      <vt:lpstr>Covert Operations</vt:lpstr>
      <vt:lpstr>Systemic Issues</vt:lpstr>
      <vt:lpstr>Systemic Issues</vt:lpstr>
      <vt:lpstr>Practice...  Practice…  Practice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7: Interviewing Victims of Sexual Abuse </dc:title>
  <dc:creator>Edited by Tricia Estacio</dc:creator>
  <cp:lastModifiedBy>La Cole Archuletta</cp:lastModifiedBy>
  <cp:revision>1</cp:revision>
  <dcterms:created xsi:type="dcterms:W3CDTF">1601-01-01T00:00:00Z</dcterms:created>
  <dcterms:modified xsi:type="dcterms:W3CDTF">2023-04-10T15:15:39Z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0x0101009B2DF5C5EA637B4CB6AA88CB267C6AB4</vt:lpwstr>
  </property>
  <property fmtid="{D5CDD505-2E9C-101B-9397-08002B2CF9AE}" pid="4" name="NCCDOffice">
    <vt:lpwstr>324;#Madison|3dd15d7c-466b-4f2e-a1e7-1efea7a709d1</vt:lpwstr>
  </property>
  <property fmtid="{D5CDD505-2E9C-101B-9397-08002B2CF9AE}" pid="5" name="ProjectFamily">
    <vt:lpwstr/>
  </property>
  <property fmtid="{D5CDD505-2E9C-101B-9397-08002B2CF9AE}" pid="6" name="TaxKeyword">
    <vt:lpwstr/>
  </property>
  <property fmtid="{D5CDD505-2E9C-101B-9397-08002B2CF9AE}" pid="7" name="Order">
    <vt:r8>126200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_ExtendedDescription">
    <vt:lpwstr/>
  </property>
  <property fmtid="{D5CDD505-2E9C-101B-9397-08002B2CF9AE}" pid="13" name="MediaServiceImageTags">
    <vt:lpwstr/>
  </property>
</Properties>
</file>