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8.xml" ContentType="application/vnd.openxmlformats-officedocument.presentationml.notesSlide+xml"/>
  <Override PartName="/ppt/tags/tag43.xml" ContentType="application/vnd.openxmlformats-officedocument.presentationml.tags+xml"/>
  <Override PartName="/ppt/notesSlides/notesSlide29.xml" ContentType="application/vnd.openxmlformats-officedocument.presentationml.notesSlide+xml"/>
  <Override PartName="/ppt/tags/tag44.xml" ContentType="application/vnd.openxmlformats-officedocument.presentationml.tags+xml"/>
  <Override PartName="/ppt/notesSlides/notesSlide3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3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3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0"/>
  </p:notesMasterIdLst>
  <p:handoutMasterIdLst>
    <p:handoutMasterId r:id="rId81"/>
  </p:handoutMasterIdLst>
  <p:sldIdLst>
    <p:sldId id="257" r:id="rId5"/>
    <p:sldId id="356" r:id="rId6"/>
    <p:sldId id="258" r:id="rId7"/>
    <p:sldId id="354" r:id="rId8"/>
    <p:sldId id="319" r:id="rId9"/>
    <p:sldId id="355" r:id="rId10"/>
    <p:sldId id="320" r:id="rId11"/>
    <p:sldId id="343" r:id="rId12"/>
    <p:sldId id="321" r:id="rId13"/>
    <p:sldId id="324" r:id="rId14"/>
    <p:sldId id="325" r:id="rId15"/>
    <p:sldId id="388" r:id="rId16"/>
    <p:sldId id="326" r:id="rId17"/>
    <p:sldId id="361" r:id="rId18"/>
    <p:sldId id="359" r:id="rId19"/>
    <p:sldId id="329" r:id="rId20"/>
    <p:sldId id="360" r:id="rId21"/>
    <p:sldId id="362" r:id="rId22"/>
    <p:sldId id="335" r:id="rId23"/>
    <p:sldId id="337" r:id="rId24"/>
    <p:sldId id="352" r:id="rId25"/>
    <p:sldId id="339" r:id="rId26"/>
    <p:sldId id="363" r:id="rId27"/>
    <p:sldId id="341" r:id="rId28"/>
    <p:sldId id="364" r:id="rId29"/>
    <p:sldId id="344" r:id="rId30"/>
    <p:sldId id="365" r:id="rId31"/>
    <p:sldId id="259" r:id="rId32"/>
    <p:sldId id="315" r:id="rId33"/>
    <p:sldId id="260" r:id="rId34"/>
    <p:sldId id="261" r:id="rId35"/>
    <p:sldId id="317" r:id="rId36"/>
    <p:sldId id="267" r:id="rId37"/>
    <p:sldId id="353" r:id="rId38"/>
    <p:sldId id="275" r:id="rId39"/>
    <p:sldId id="279" r:id="rId40"/>
    <p:sldId id="345" r:id="rId41"/>
    <p:sldId id="284" r:id="rId42"/>
    <p:sldId id="285" r:id="rId43"/>
    <p:sldId id="318" r:id="rId44"/>
    <p:sldId id="287" r:id="rId45"/>
    <p:sldId id="289" r:id="rId46"/>
    <p:sldId id="290" r:id="rId47"/>
    <p:sldId id="291" r:id="rId48"/>
    <p:sldId id="347" r:id="rId49"/>
    <p:sldId id="350" r:id="rId50"/>
    <p:sldId id="351" r:id="rId51"/>
    <p:sldId id="349" r:id="rId52"/>
    <p:sldId id="292" r:id="rId53"/>
    <p:sldId id="293" r:id="rId54"/>
    <p:sldId id="294" r:id="rId55"/>
    <p:sldId id="295" r:id="rId56"/>
    <p:sldId id="296" r:id="rId57"/>
    <p:sldId id="297" r:id="rId58"/>
    <p:sldId id="367" r:id="rId59"/>
    <p:sldId id="299" r:id="rId60"/>
    <p:sldId id="369" r:id="rId61"/>
    <p:sldId id="385" r:id="rId62"/>
    <p:sldId id="370" r:id="rId63"/>
    <p:sldId id="371" r:id="rId64"/>
    <p:sldId id="372" r:id="rId65"/>
    <p:sldId id="373" r:id="rId66"/>
    <p:sldId id="387" r:id="rId67"/>
    <p:sldId id="368" r:id="rId68"/>
    <p:sldId id="378" r:id="rId69"/>
    <p:sldId id="386" r:id="rId70"/>
    <p:sldId id="379" r:id="rId71"/>
    <p:sldId id="380" r:id="rId72"/>
    <p:sldId id="381" r:id="rId73"/>
    <p:sldId id="382" r:id="rId74"/>
    <p:sldId id="383" r:id="rId75"/>
    <p:sldId id="384" r:id="rId76"/>
    <p:sldId id="312" r:id="rId77"/>
    <p:sldId id="313" r:id="rId78"/>
    <p:sldId id="314" r:id="rId79"/>
  </p:sldIdLst>
  <p:sldSz cx="9144000" cy="6858000" type="screen4x3"/>
  <p:notesSz cx="7010400" cy="9296400"/>
  <p:custDataLst>
    <p:tags r:id="rId8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8DF844-297C-5372-10AA-E16C5A02FABE}" name="Jenise Durant" initials="" userId="S::jdurant@mossgroup.us::1412d5a3-26b4-46ab-8fca-502942953f9d" providerId="AD"/>
  <p188:author id="{A21FF371-FF26-F9EF-B8F6-A8A789C59BF6}" name="Caleb Asbridge" initials="CA" userId="Caleb Asbridg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11"/>
    <p:restoredTop sz="86103" autoAdjust="0"/>
  </p:normalViewPr>
  <p:slideViewPr>
    <p:cSldViewPr>
      <p:cViewPr varScale="1">
        <p:scale>
          <a:sx n="60" d="100"/>
          <a:sy n="60" d="100"/>
        </p:scale>
        <p:origin x="1338" y="66"/>
      </p:cViewPr>
      <p:guideLst>
        <p:guide orient="horz" pos="2160"/>
        <p:guide pos="2880"/>
      </p:guideLst>
    </p:cSldViewPr>
  </p:slideViewPr>
  <p:notesTextViewPr>
    <p:cViewPr>
      <p:scale>
        <a:sx n="1" d="1"/>
        <a:sy n="1" d="1"/>
      </p:scale>
      <p:origin x="0" y="0"/>
    </p:cViewPr>
  </p:notesTextViewPr>
  <p:sorterViewPr>
    <p:cViewPr>
      <p:scale>
        <a:sx n="100" d="100"/>
        <a:sy n="100" d="100"/>
      </p:scale>
      <p:origin x="0" y="138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microsoft.com/office/2018/10/relationships/authors" Target="authors.xml"/><Relationship Id="rId61" Type="http://schemas.openxmlformats.org/officeDocument/2006/relationships/slide" Target="slides/slide57.xml"/><Relationship Id="rId8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D6F00A-A478-456E-94AD-F96A01A2A916}" type="doc">
      <dgm:prSet loTypeId="urn:microsoft.com/office/officeart/2005/8/layout/arrow2" loCatId="process" qsTypeId="urn:microsoft.com/office/officeart/2005/8/quickstyle/3d1" qsCatId="3D" csTypeId="urn:microsoft.com/office/officeart/2005/8/colors/colorful5" csCatId="colorful" phldr="1"/>
      <dgm:spPr>
        <a:scene3d>
          <a:camera prst="orthographicFront">
            <a:rot lat="0" lon="0" rev="0"/>
          </a:camera>
          <a:lightRig rig="glow" dir="t">
            <a:rot lat="0" lon="0" rev="4800000"/>
          </a:lightRig>
        </a:scene3d>
      </dgm:spPr>
    </dgm:pt>
    <dgm:pt modelId="{5E032432-EF1C-4CC7-8CAC-A2C34D29150E}">
      <dgm:prSet phldrT="[Text]"/>
      <dgm:spPr/>
      <dgm:t>
        <a:bodyPr/>
        <a:lstStyle/>
        <a:p>
          <a:endParaRPr lang="en-US"/>
        </a:p>
      </dgm:t>
    </dgm:pt>
    <dgm:pt modelId="{A24EF466-ADEF-4253-8D37-859E39FB0AFA}" type="parTrans" cxnId="{6C228EC2-C7AE-4DC0-9FE3-893971E4313F}">
      <dgm:prSet/>
      <dgm:spPr/>
      <dgm:t>
        <a:bodyPr/>
        <a:lstStyle/>
        <a:p>
          <a:endParaRPr lang="en-US"/>
        </a:p>
      </dgm:t>
    </dgm:pt>
    <dgm:pt modelId="{146E9249-1EE4-47A2-845B-BDDF150C43EC}" type="sibTrans" cxnId="{6C228EC2-C7AE-4DC0-9FE3-893971E4313F}">
      <dgm:prSet/>
      <dgm:spPr/>
      <dgm:t>
        <a:bodyPr/>
        <a:lstStyle/>
        <a:p>
          <a:endParaRPr lang="en-US"/>
        </a:p>
      </dgm:t>
    </dgm:pt>
    <dgm:pt modelId="{4A35C131-E375-4A2B-922A-A11645DF4B8B}">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a:t>Forced Sex</a:t>
          </a:r>
          <a:endParaRPr lang="en-US" dirty="0"/>
        </a:p>
      </dgm:t>
    </dgm:pt>
    <dgm:pt modelId="{71A3161E-1547-4E7A-92F9-EAB278A3AEFF}" type="sibTrans" cxnId="{451A3F93-3AFD-4A27-BA14-A778B54A74EE}">
      <dgm:prSet/>
      <dgm:spPr/>
      <dgm:t>
        <a:bodyPr/>
        <a:lstStyle/>
        <a:p>
          <a:endParaRPr lang="en-US"/>
        </a:p>
      </dgm:t>
    </dgm:pt>
    <dgm:pt modelId="{7C29B3BA-BBFB-4DB0-B684-EC3BCD897935}" type="parTrans" cxnId="{451A3F93-3AFD-4A27-BA14-A778B54A74EE}">
      <dgm:prSet/>
      <dgm:spPr/>
      <dgm:t>
        <a:bodyPr/>
        <a:lstStyle/>
        <a:p>
          <a:endParaRPr lang="en-US"/>
        </a:p>
      </dgm:t>
    </dgm:pt>
    <dgm:pt modelId="{EA35FC35-7218-4B77-9A52-EBCBF50B8FB6}">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a:t>“Predators” Coercive Relationships</a:t>
          </a:r>
          <a:endParaRPr lang="en-US" dirty="0"/>
        </a:p>
      </dgm:t>
    </dgm:pt>
    <dgm:pt modelId="{74E3A8D7-2308-4C13-B152-08DEFC8BBA46}" type="sibTrans" cxnId="{3741D893-936D-4E22-A187-CB4937400402}">
      <dgm:prSet/>
      <dgm:spPr/>
      <dgm:t>
        <a:bodyPr/>
        <a:lstStyle/>
        <a:p>
          <a:endParaRPr lang="en-US"/>
        </a:p>
      </dgm:t>
    </dgm:pt>
    <dgm:pt modelId="{7731B952-3022-45AF-A939-CE5936ADC571}" type="parTrans" cxnId="{3741D893-936D-4E22-A187-CB4937400402}">
      <dgm:prSet/>
      <dgm:spPr/>
      <dgm:t>
        <a:bodyPr/>
        <a:lstStyle/>
        <a:p>
          <a:endParaRPr lang="en-US"/>
        </a:p>
      </dgm:t>
    </dgm:pt>
    <dgm:pt modelId="{BE6E242E-4F5F-4E3E-8CF9-941E70CFA29F}">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l"/>
          <a:r>
            <a:rPr lang="en-US" b="1" dirty="0"/>
            <a:t>“Fatal Attractions”</a:t>
          </a:r>
        </a:p>
        <a:p>
          <a:pPr algn="l"/>
          <a:r>
            <a:rPr lang="en-US" b="1" dirty="0"/>
            <a:t>      &amp;</a:t>
          </a:r>
        </a:p>
        <a:p>
          <a:pPr algn="l"/>
          <a:r>
            <a:rPr lang="en-US" b="1" dirty="0"/>
            <a:t>Stalking</a:t>
          </a:r>
          <a:endParaRPr lang="en-US" dirty="0"/>
        </a:p>
      </dgm:t>
    </dgm:pt>
    <dgm:pt modelId="{605C3DA5-D2C9-40D7-B8DF-14C4C8F6668D}" type="sibTrans" cxnId="{ED29BA59-A4B4-40E4-A6F1-C78F47A17460}">
      <dgm:prSet/>
      <dgm:spPr/>
      <dgm:t>
        <a:bodyPr/>
        <a:lstStyle/>
        <a:p>
          <a:endParaRPr lang="en-US"/>
        </a:p>
      </dgm:t>
    </dgm:pt>
    <dgm:pt modelId="{E9F03182-19A8-450F-9C69-09064295D949}" type="parTrans" cxnId="{ED29BA59-A4B4-40E4-A6F1-C78F47A17460}">
      <dgm:prSet/>
      <dgm:spPr/>
      <dgm:t>
        <a:bodyPr/>
        <a:lstStyle/>
        <a:p>
          <a:endParaRPr lang="en-US"/>
        </a:p>
      </dgm:t>
    </dgm:pt>
    <dgm:pt modelId="{D89016BE-4976-4674-A0AF-373C36F645BC}">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a:t>Sexual Intimidation and Pressure</a:t>
          </a:r>
          <a:endParaRPr lang="en-US" dirty="0"/>
        </a:p>
      </dgm:t>
    </dgm:pt>
    <dgm:pt modelId="{1B980323-CAE5-4CD1-9936-D1A4C3F3FF08}" type="sibTrans" cxnId="{16C30BF7-E99A-4E7D-870B-56BE9A6FC582}">
      <dgm:prSet/>
      <dgm:spPr/>
      <dgm:t>
        <a:bodyPr/>
        <a:lstStyle/>
        <a:p>
          <a:endParaRPr lang="en-US"/>
        </a:p>
      </dgm:t>
    </dgm:pt>
    <dgm:pt modelId="{CB29933C-DC10-4BCF-9CEB-5F909C6605CA}" type="parTrans" cxnId="{16C30BF7-E99A-4E7D-870B-56BE9A6FC582}">
      <dgm:prSet/>
      <dgm:spPr/>
      <dgm:t>
        <a:bodyPr/>
        <a:lstStyle/>
        <a:p>
          <a:endParaRPr lang="en-US"/>
        </a:p>
      </dgm:t>
    </dgm:pt>
    <dgm:pt modelId="{528066EC-B98F-4B82-AD84-80443DED58C1}">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a:t>Sexual Comments and Touching</a:t>
          </a:r>
          <a:endParaRPr lang="en-US" dirty="0"/>
        </a:p>
      </dgm:t>
    </dgm:pt>
    <dgm:pt modelId="{ED28A7AF-5AE3-40FB-A8EA-61930F13A5AA}" type="sibTrans" cxnId="{C99A470F-E70C-4F0E-BC40-78C61C122D40}">
      <dgm:prSet/>
      <dgm:spPr/>
      <dgm:t>
        <a:bodyPr/>
        <a:lstStyle/>
        <a:p>
          <a:endParaRPr lang="en-US"/>
        </a:p>
      </dgm:t>
    </dgm:pt>
    <dgm:pt modelId="{95519893-5A22-426E-8281-9231B482948C}" type="parTrans" cxnId="{C99A470F-E70C-4F0E-BC40-78C61C122D40}">
      <dgm:prSet/>
      <dgm:spPr/>
      <dgm:t>
        <a:bodyPr/>
        <a:lstStyle/>
        <a:p>
          <a:endParaRPr lang="en-US"/>
        </a:p>
      </dgm:t>
    </dgm:pt>
    <dgm:pt modelId="{B770AF52-010C-4F3F-BA2A-EDB898EC3ACE}" type="pres">
      <dgm:prSet presAssocID="{34D6F00A-A478-456E-94AD-F96A01A2A916}" presName="arrowDiagram" presStyleCnt="0">
        <dgm:presLayoutVars>
          <dgm:chMax val="5"/>
          <dgm:dir/>
          <dgm:resizeHandles val="exact"/>
        </dgm:presLayoutVars>
      </dgm:prSet>
      <dgm:spPr/>
    </dgm:pt>
    <dgm:pt modelId="{4C1F1696-5C96-42B1-B883-3FC4D83C7F11}" type="pres">
      <dgm:prSet presAssocID="{34D6F00A-A478-456E-94AD-F96A01A2A916}" presName="arrow" presStyleLbl="bgShp" presStyleIdx="0" presStyleCnt="1" custLinFactNeighborY="-6566"/>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z="-190500" prstMaterial="matte">
          <a:bevelT w="127000" h="63500"/>
        </a:sp3d>
      </dgm:spPr>
    </dgm:pt>
    <dgm:pt modelId="{B0C6DC14-D989-4349-8C57-661A81945735}" type="pres">
      <dgm:prSet presAssocID="{34D6F00A-A478-456E-94AD-F96A01A2A916}" presName="arrowDiagram5"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ADD1F6C-2416-42C5-B8C4-902A3FE99883}" type="pres">
      <dgm:prSet presAssocID="{528066EC-B98F-4B82-AD84-80443DED58C1}" presName="bullet5a" presStyleLbl="node1" presStyleIdx="0" presStyleCnt="5" custLinFactY="-49209" custLinFactNeighborX="-8783" custLinFactNeighborY="-10000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B61B143-376C-4E68-BBAF-FE3A7B969C0B}" type="pres">
      <dgm:prSet presAssocID="{528066EC-B98F-4B82-AD84-80443DED58C1}" presName="textBox5a" presStyleLbl="revTx" presStyleIdx="0" presStyleCnt="5" custLinFactNeighborX="-1542" custLinFactNeighborY="-23071">
        <dgm:presLayoutVars>
          <dgm:bulletEnabled val="1"/>
        </dgm:presLayoutVars>
      </dgm:prSet>
      <dgm:spPr/>
    </dgm:pt>
    <dgm:pt modelId="{A8B2C20E-B45E-42E9-B70B-A7BDEF7096EB}" type="pres">
      <dgm:prSet presAssocID="{D89016BE-4976-4674-A0AF-373C36F645BC}" presName="bullet5b" presStyleLbl="node1" presStyleIdx="1" presStyleCnt="5" custLinFactNeighborX="-5612" custLinFactNeighborY="-95328"/>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4E399DEE-B267-4C7B-9AC1-86C0B0BD8133}" type="pres">
      <dgm:prSet presAssocID="{D89016BE-4976-4674-A0AF-373C36F645BC}" presName="textBox5b" presStyleLbl="revTx" presStyleIdx="1" presStyleCnt="5" custLinFactNeighborX="-1217" custLinFactNeighborY="-13105">
        <dgm:presLayoutVars>
          <dgm:bulletEnabled val="1"/>
        </dgm:presLayoutVars>
      </dgm:prSet>
      <dgm:spPr/>
    </dgm:pt>
    <dgm:pt modelId="{52D36F95-FA91-4257-8BAB-9F74888D646F}" type="pres">
      <dgm:prSet presAssocID="{BE6E242E-4F5F-4E3E-8CF9-941E70CFA29F}" presName="bullet5c" presStyleLbl="node1" presStyleIdx="2" presStyleCnt="5" custLinFactNeighborX="-4209" custLinFactNeighborY="-71496"/>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9F90FD2F-1BEF-4377-8648-CE871B5C7AAF}" type="pres">
      <dgm:prSet presAssocID="{BE6E242E-4F5F-4E3E-8CF9-941E70CFA29F}" presName="textBox5c" presStyleLbl="revTx" presStyleIdx="2" presStyleCnt="5" custLinFactNeighborX="-1047" custLinFactNeighborY="-9770">
        <dgm:presLayoutVars>
          <dgm:bulletEnabled val="1"/>
        </dgm:presLayoutVars>
      </dgm:prSet>
      <dgm:spPr/>
    </dgm:pt>
    <dgm:pt modelId="{3E55C93B-51C0-4092-ADA2-A419ED794098}" type="pres">
      <dgm:prSet presAssocID="{EA35FC35-7218-4B77-9A52-EBCBF50B8FB6}" presName="bullet5d" presStyleLbl="node1" presStyleIdx="3" presStyleCnt="5" custLinFactNeighborX="-3258" custLinFactNeighborY="-55352"/>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3500400F-BA28-4389-95E3-422D5AE48A59}" type="pres">
      <dgm:prSet presAssocID="{EA35FC35-7218-4B77-9A52-EBCBF50B8FB6}" presName="textBox5d" presStyleLbl="revTx" presStyleIdx="3" presStyleCnt="5" custLinFactNeighborX="-1010" custLinFactNeighborY="-8195">
        <dgm:presLayoutVars>
          <dgm:bulletEnabled val="1"/>
        </dgm:presLayoutVars>
      </dgm:prSet>
      <dgm:spPr/>
    </dgm:pt>
    <dgm:pt modelId="{E6394073-6F29-4A9A-ABB6-D8C54AA9ECED}" type="pres">
      <dgm:prSet presAssocID="{4A35C131-E375-4A2B-922A-A11645DF4B8B}" presName="bullet5e" presStyleLbl="node1" presStyleIdx="4" presStyleCnt="5" custLinFactNeighborX="-2557" custLinFactNeighborY="-4344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95E97CC7-F444-4E31-AB6B-A8517340BA3F}" type="pres">
      <dgm:prSet presAssocID="{4A35C131-E375-4A2B-922A-A11645DF4B8B}" presName="textBox5e" presStyleLbl="revTx" presStyleIdx="4" presStyleCnt="5" custLinFactNeighborX="-1010" custLinFactNeighborY="-7460">
        <dgm:presLayoutVars>
          <dgm:bulletEnabled val="1"/>
        </dgm:presLayoutVars>
      </dgm:prSet>
      <dgm:spPr/>
    </dgm:pt>
  </dgm:ptLst>
  <dgm:cxnLst>
    <dgm:cxn modelId="{C99A470F-E70C-4F0E-BC40-78C61C122D40}" srcId="{34D6F00A-A478-456E-94AD-F96A01A2A916}" destId="{528066EC-B98F-4B82-AD84-80443DED58C1}" srcOrd="0" destOrd="0" parTransId="{95519893-5A22-426E-8281-9231B482948C}" sibTransId="{ED28A7AF-5AE3-40FB-A8EA-61930F13A5AA}"/>
    <dgm:cxn modelId="{0A22934B-96A1-4B8B-8162-37BF4085D1E8}" type="presOf" srcId="{34D6F00A-A478-456E-94AD-F96A01A2A916}" destId="{B770AF52-010C-4F3F-BA2A-EDB898EC3ACE}" srcOrd="0" destOrd="0" presId="urn:microsoft.com/office/officeart/2005/8/layout/arrow2"/>
    <dgm:cxn modelId="{ED29BA59-A4B4-40E4-A6F1-C78F47A17460}" srcId="{34D6F00A-A478-456E-94AD-F96A01A2A916}" destId="{BE6E242E-4F5F-4E3E-8CF9-941E70CFA29F}" srcOrd="2" destOrd="0" parTransId="{E9F03182-19A8-450F-9C69-09064295D949}" sibTransId="{605C3DA5-D2C9-40D7-B8DF-14C4C8F6668D}"/>
    <dgm:cxn modelId="{0849FF5A-FA26-490D-AEDD-7E596247B3F8}" type="presOf" srcId="{528066EC-B98F-4B82-AD84-80443DED58C1}" destId="{5B61B143-376C-4E68-BBAF-FE3A7B969C0B}" srcOrd="0" destOrd="0" presId="urn:microsoft.com/office/officeart/2005/8/layout/arrow2"/>
    <dgm:cxn modelId="{451A3F93-3AFD-4A27-BA14-A778B54A74EE}" srcId="{34D6F00A-A478-456E-94AD-F96A01A2A916}" destId="{4A35C131-E375-4A2B-922A-A11645DF4B8B}" srcOrd="4" destOrd="0" parTransId="{7C29B3BA-BBFB-4DB0-B684-EC3BCD897935}" sibTransId="{71A3161E-1547-4E7A-92F9-EAB278A3AEFF}"/>
    <dgm:cxn modelId="{3741D893-936D-4E22-A187-CB4937400402}" srcId="{34D6F00A-A478-456E-94AD-F96A01A2A916}" destId="{EA35FC35-7218-4B77-9A52-EBCBF50B8FB6}" srcOrd="3" destOrd="0" parTransId="{7731B952-3022-45AF-A939-CE5936ADC571}" sibTransId="{74E3A8D7-2308-4C13-B152-08DEFC8BBA46}"/>
    <dgm:cxn modelId="{6C228EC2-C7AE-4DC0-9FE3-893971E4313F}" srcId="{34D6F00A-A478-456E-94AD-F96A01A2A916}" destId="{5E032432-EF1C-4CC7-8CAC-A2C34D29150E}" srcOrd="5" destOrd="0" parTransId="{A24EF466-ADEF-4253-8D37-859E39FB0AFA}" sibTransId="{146E9249-1EE4-47A2-845B-BDDF150C43EC}"/>
    <dgm:cxn modelId="{B5A6A7C8-889A-484A-B7AB-467776E05911}" type="presOf" srcId="{BE6E242E-4F5F-4E3E-8CF9-941E70CFA29F}" destId="{9F90FD2F-1BEF-4377-8648-CE871B5C7AAF}" srcOrd="0" destOrd="0" presId="urn:microsoft.com/office/officeart/2005/8/layout/arrow2"/>
    <dgm:cxn modelId="{401976CD-8337-44F2-A9B6-B4DBA6577BB0}" type="presOf" srcId="{EA35FC35-7218-4B77-9A52-EBCBF50B8FB6}" destId="{3500400F-BA28-4389-95E3-422D5AE48A59}" srcOrd="0" destOrd="0" presId="urn:microsoft.com/office/officeart/2005/8/layout/arrow2"/>
    <dgm:cxn modelId="{8E1FE0D4-5E54-441C-9DAF-A23AD35A2A68}" type="presOf" srcId="{D89016BE-4976-4674-A0AF-373C36F645BC}" destId="{4E399DEE-B267-4C7B-9AC1-86C0B0BD8133}" srcOrd="0" destOrd="0" presId="urn:microsoft.com/office/officeart/2005/8/layout/arrow2"/>
    <dgm:cxn modelId="{835C32E3-C395-4799-BC0B-808140846663}" type="presOf" srcId="{4A35C131-E375-4A2B-922A-A11645DF4B8B}" destId="{95E97CC7-F444-4E31-AB6B-A8517340BA3F}" srcOrd="0" destOrd="0" presId="urn:microsoft.com/office/officeart/2005/8/layout/arrow2"/>
    <dgm:cxn modelId="{16C30BF7-E99A-4E7D-870B-56BE9A6FC582}" srcId="{34D6F00A-A478-456E-94AD-F96A01A2A916}" destId="{D89016BE-4976-4674-A0AF-373C36F645BC}" srcOrd="1" destOrd="0" parTransId="{CB29933C-DC10-4BCF-9CEB-5F909C6605CA}" sibTransId="{1B980323-CAE5-4CD1-9936-D1A4C3F3FF08}"/>
    <dgm:cxn modelId="{6416B533-4B54-4BC1-BAB1-21A4856CCD80}" type="presParOf" srcId="{B770AF52-010C-4F3F-BA2A-EDB898EC3ACE}" destId="{4C1F1696-5C96-42B1-B883-3FC4D83C7F11}" srcOrd="0" destOrd="0" presId="urn:microsoft.com/office/officeart/2005/8/layout/arrow2"/>
    <dgm:cxn modelId="{39ACE08B-E538-4027-AE45-87D631A2EFEF}" type="presParOf" srcId="{B770AF52-010C-4F3F-BA2A-EDB898EC3ACE}" destId="{B0C6DC14-D989-4349-8C57-661A81945735}" srcOrd="1" destOrd="0" presId="urn:microsoft.com/office/officeart/2005/8/layout/arrow2"/>
    <dgm:cxn modelId="{D2B9DD10-FE65-4495-8E8C-825CAE676707}" type="presParOf" srcId="{B0C6DC14-D989-4349-8C57-661A81945735}" destId="{5ADD1F6C-2416-42C5-B8C4-902A3FE99883}" srcOrd="0" destOrd="0" presId="urn:microsoft.com/office/officeart/2005/8/layout/arrow2"/>
    <dgm:cxn modelId="{A5DE128D-9283-4100-8684-5C876B5DC2FC}" type="presParOf" srcId="{B0C6DC14-D989-4349-8C57-661A81945735}" destId="{5B61B143-376C-4E68-BBAF-FE3A7B969C0B}" srcOrd="1" destOrd="0" presId="urn:microsoft.com/office/officeart/2005/8/layout/arrow2"/>
    <dgm:cxn modelId="{8CFDFC83-54F1-429E-A87E-04902CB5C873}" type="presParOf" srcId="{B0C6DC14-D989-4349-8C57-661A81945735}" destId="{A8B2C20E-B45E-42E9-B70B-A7BDEF7096EB}" srcOrd="2" destOrd="0" presId="urn:microsoft.com/office/officeart/2005/8/layout/arrow2"/>
    <dgm:cxn modelId="{93467089-89F1-4928-9A83-DCE1A30710BE}" type="presParOf" srcId="{B0C6DC14-D989-4349-8C57-661A81945735}" destId="{4E399DEE-B267-4C7B-9AC1-86C0B0BD8133}" srcOrd="3" destOrd="0" presId="urn:microsoft.com/office/officeart/2005/8/layout/arrow2"/>
    <dgm:cxn modelId="{A153501D-DD2C-4CD0-A3AB-3D17615D79EA}" type="presParOf" srcId="{B0C6DC14-D989-4349-8C57-661A81945735}" destId="{52D36F95-FA91-4257-8BAB-9F74888D646F}" srcOrd="4" destOrd="0" presId="urn:microsoft.com/office/officeart/2005/8/layout/arrow2"/>
    <dgm:cxn modelId="{6AA69B8B-4AD0-47CA-A312-4BFF5B267814}" type="presParOf" srcId="{B0C6DC14-D989-4349-8C57-661A81945735}" destId="{9F90FD2F-1BEF-4377-8648-CE871B5C7AAF}" srcOrd="5" destOrd="0" presId="urn:microsoft.com/office/officeart/2005/8/layout/arrow2"/>
    <dgm:cxn modelId="{09496AC8-C5DF-41C0-9193-D6BDC4174C18}" type="presParOf" srcId="{B0C6DC14-D989-4349-8C57-661A81945735}" destId="{3E55C93B-51C0-4092-ADA2-A419ED794098}" srcOrd="6" destOrd="0" presId="urn:microsoft.com/office/officeart/2005/8/layout/arrow2"/>
    <dgm:cxn modelId="{721A9C97-A25A-45AD-B377-A431CCAD2BB0}" type="presParOf" srcId="{B0C6DC14-D989-4349-8C57-661A81945735}" destId="{3500400F-BA28-4389-95E3-422D5AE48A59}" srcOrd="7" destOrd="0" presId="urn:microsoft.com/office/officeart/2005/8/layout/arrow2"/>
    <dgm:cxn modelId="{80C99269-7270-42ED-86BF-AA992C82C9B5}" type="presParOf" srcId="{B0C6DC14-D989-4349-8C57-661A81945735}" destId="{E6394073-6F29-4A9A-ABB6-D8C54AA9ECED}" srcOrd="8" destOrd="0" presId="urn:microsoft.com/office/officeart/2005/8/layout/arrow2"/>
    <dgm:cxn modelId="{D5C63379-AC9A-4861-AA8A-5F2AFC6B416D}" type="presParOf" srcId="{B0C6DC14-D989-4349-8C57-661A81945735}" destId="{95E97CC7-F444-4E31-AB6B-A8517340BA3F}"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DAD121C-073E-46D3-B7AA-907A40281484}" type="doc">
      <dgm:prSet loTypeId="urn:microsoft.com/office/officeart/2005/8/layout/funnel1" loCatId="process" qsTypeId="urn:microsoft.com/office/officeart/2005/8/quickstyle/simple5" qsCatId="simple" csTypeId="urn:microsoft.com/office/officeart/2005/8/colors/colorful1#2" csCatId="colorful" phldr="1"/>
      <dgm:spPr/>
      <dgm:t>
        <a:bodyPr/>
        <a:lstStyle/>
        <a:p>
          <a:endParaRPr lang="en-US"/>
        </a:p>
      </dgm:t>
    </dgm:pt>
    <dgm:pt modelId="{E4D4DE5E-D39D-432E-8F07-9AB45D68FEB6}">
      <dgm:prSet phldrT="[Text]"/>
      <dgm:spPr/>
      <dgm:t>
        <a:bodyPr/>
        <a:lstStyle/>
        <a:p>
          <a:r>
            <a:rPr lang="en-US" dirty="0"/>
            <a:t>Illegal Alien</a:t>
          </a:r>
        </a:p>
      </dgm:t>
    </dgm:pt>
    <dgm:pt modelId="{E8821BDF-2B12-4277-B953-6D4C48492CB1}" type="parTrans" cxnId="{2352E352-CCA8-47D4-8E28-A8254E796282}">
      <dgm:prSet/>
      <dgm:spPr/>
      <dgm:t>
        <a:bodyPr/>
        <a:lstStyle/>
        <a:p>
          <a:endParaRPr lang="en-US"/>
        </a:p>
      </dgm:t>
    </dgm:pt>
    <dgm:pt modelId="{DFCF1C76-337A-4CC6-B619-52D0877A6EE3}" type="sibTrans" cxnId="{2352E352-CCA8-47D4-8E28-A8254E796282}">
      <dgm:prSet/>
      <dgm:spPr/>
      <dgm:t>
        <a:bodyPr/>
        <a:lstStyle/>
        <a:p>
          <a:endParaRPr lang="en-US"/>
        </a:p>
      </dgm:t>
    </dgm:pt>
    <dgm:pt modelId="{55F284A2-5259-4703-B95B-924C46CA3D21}">
      <dgm:prSet phldrT="[Text]"/>
      <dgm:spPr/>
      <dgm:t>
        <a:bodyPr/>
        <a:lstStyle/>
        <a:p>
          <a:r>
            <a:rPr lang="en-US" dirty="0"/>
            <a:t>Gang Attachment</a:t>
          </a:r>
        </a:p>
      </dgm:t>
    </dgm:pt>
    <dgm:pt modelId="{3E5E446B-A6AA-4984-B4F6-B2DFC392B25D}" type="parTrans" cxnId="{0640BB93-1C48-47D2-999F-6FB091F203AD}">
      <dgm:prSet/>
      <dgm:spPr/>
      <dgm:t>
        <a:bodyPr/>
        <a:lstStyle/>
        <a:p>
          <a:endParaRPr lang="en-US"/>
        </a:p>
      </dgm:t>
    </dgm:pt>
    <dgm:pt modelId="{BC6B4758-B099-45BC-A3E6-6279A2D406B8}" type="sibTrans" cxnId="{0640BB93-1C48-47D2-999F-6FB091F203AD}">
      <dgm:prSet/>
      <dgm:spPr/>
      <dgm:t>
        <a:bodyPr/>
        <a:lstStyle/>
        <a:p>
          <a:endParaRPr lang="en-US"/>
        </a:p>
      </dgm:t>
    </dgm:pt>
    <dgm:pt modelId="{A9D4FFEF-0775-419D-B644-2315C060175C}">
      <dgm:prSet phldrT="[Text]"/>
      <dgm:spPr/>
      <dgm:t>
        <a:bodyPr/>
        <a:lstStyle/>
        <a:p>
          <a:r>
            <a:rPr lang="en-US" dirty="0"/>
            <a:t>No Education</a:t>
          </a:r>
        </a:p>
      </dgm:t>
    </dgm:pt>
    <dgm:pt modelId="{EF01B831-EB2D-4B80-A90C-7F12E5269D73}" type="parTrans" cxnId="{AD3FE4EE-EB67-4939-8711-3B35ECA65714}">
      <dgm:prSet/>
      <dgm:spPr/>
      <dgm:t>
        <a:bodyPr/>
        <a:lstStyle/>
        <a:p>
          <a:endParaRPr lang="en-US"/>
        </a:p>
      </dgm:t>
    </dgm:pt>
    <dgm:pt modelId="{E00037D9-E35D-406C-84C9-AE2BD251B03F}" type="sibTrans" cxnId="{AD3FE4EE-EB67-4939-8711-3B35ECA65714}">
      <dgm:prSet/>
      <dgm:spPr/>
      <dgm:t>
        <a:bodyPr/>
        <a:lstStyle/>
        <a:p>
          <a:endParaRPr lang="en-US"/>
        </a:p>
      </dgm:t>
    </dgm:pt>
    <dgm:pt modelId="{7EF4F401-F0B7-4292-91C3-2DED31844700}">
      <dgm:prSet phldrT="[Text]"/>
      <dgm:spPr/>
      <dgm:t>
        <a:bodyPr/>
        <a:lstStyle/>
        <a:p>
          <a:r>
            <a:rPr lang="en-US" dirty="0"/>
            <a:t>Survival</a:t>
          </a:r>
        </a:p>
      </dgm:t>
    </dgm:pt>
    <dgm:pt modelId="{EFAAF415-7120-4050-903F-1F1D1AE151B6}" type="parTrans" cxnId="{97EF8233-3562-4E74-AA9B-D33BF35F7A05}">
      <dgm:prSet/>
      <dgm:spPr/>
      <dgm:t>
        <a:bodyPr/>
        <a:lstStyle/>
        <a:p>
          <a:endParaRPr lang="en-US"/>
        </a:p>
      </dgm:t>
    </dgm:pt>
    <dgm:pt modelId="{752A5699-023B-46CB-ABB1-F7B039647528}" type="sibTrans" cxnId="{97EF8233-3562-4E74-AA9B-D33BF35F7A05}">
      <dgm:prSet/>
      <dgm:spPr/>
      <dgm:t>
        <a:bodyPr/>
        <a:lstStyle/>
        <a:p>
          <a:endParaRPr lang="en-US"/>
        </a:p>
      </dgm:t>
    </dgm:pt>
    <dgm:pt modelId="{183F16F8-7E5F-4BA8-80BB-138E87B6E321}" type="pres">
      <dgm:prSet presAssocID="{2DAD121C-073E-46D3-B7AA-907A40281484}" presName="Name0" presStyleCnt="0">
        <dgm:presLayoutVars>
          <dgm:chMax val="4"/>
          <dgm:resizeHandles val="exact"/>
        </dgm:presLayoutVars>
      </dgm:prSet>
      <dgm:spPr/>
    </dgm:pt>
    <dgm:pt modelId="{4F830216-744F-41EF-A8F3-C81AB6C86A1E}" type="pres">
      <dgm:prSet presAssocID="{2DAD121C-073E-46D3-B7AA-907A40281484}" presName="ellipse" presStyleLbl="trBgShp" presStyleIdx="0" presStyleCnt="1"/>
      <dgm:spPr/>
    </dgm:pt>
    <dgm:pt modelId="{A9CAF68F-A9E6-4460-9B58-41A1527D8783}" type="pres">
      <dgm:prSet presAssocID="{2DAD121C-073E-46D3-B7AA-907A40281484}" presName="arrow1" presStyleLbl="fgShp" presStyleIdx="0" presStyleCnt="1"/>
      <dgm:spPr/>
    </dgm:pt>
    <dgm:pt modelId="{62E1DFF8-49B9-46D6-B55D-0ED6FCBF8150}" type="pres">
      <dgm:prSet presAssocID="{2DAD121C-073E-46D3-B7AA-907A40281484}" presName="rectangle" presStyleLbl="revTx" presStyleIdx="0" presStyleCnt="1">
        <dgm:presLayoutVars>
          <dgm:bulletEnabled val="1"/>
        </dgm:presLayoutVars>
      </dgm:prSet>
      <dgm:spPr/>
    </dgm:pt>
    <dgm:pt modelId="{68F73A81-1BB6-4558-A7A5-EEBF444422F1}" type="pres">
      <dgm:prSet presAssocID="{55F284A2-5259-4703-B95B-924C46CA3D21}" presName="item1" presStyleLbl="node1" presStyleIdx="0" presStyleCnt="3">
        <dgm:presLayoutVars>
          <dgm:bulletEnabled val="1"/>
        </dgm:presLayoutVars>
      </dgm:prSet>
      <dgm:spPr/>
    </dgm:pt>
    <dgm:pt modelId="{72E6318A-1C86-47FA-B046-BF3F7205B9D1}" type="pres">
      <dgm:prSet presAssocID="{A9D4FFEF-0775-419D-B644-2315C060175C}" presName="item2" presStyleLbl="node1" presStyleIdx="1" presStyleCnt="3" custLinFactNeighborX="-8889" custLinFactNeighborY="6667">
        <dgm:presLayoutVars>
          <dgm:bulletEnabled val="1"/>
        </dgm:presLayoutVars>
      </dgm:prSet>
      <dgm:spPr/>
    </dgm:pt>
    <dgm:pt modelId="{7935B19A-AF1F-4883-9431-872B77FD0FD4}" type="pres">
      <dgm:prSet presAssocID="{7EF4F401-F0B7-4292-91C3-2DED31844700}" presName="item3" presStyleLbl="node1" presStyleIdx="2" presStyleCnt="3" custLinFactNeighborX="-11111" custLinFactNeighborY="-9155">
        <dgm:presLayoutVars>
          <dgm:bulletEnabled val="1"/>
        </dgm:presLayoutVars>
      </dgm:prSet>
      <dgm:spPr/>
    </dgm:pt>
    <dgm:pt modelId="{78D9618F-6ACD-4E54-97A7-26E8BEFBE35E}" type="pres">
      <dgm:prSet presAssocID="{2DAD121C-073E-46D3-B7AA-907A40281484}" presName="funnel" presStyleLbl="trAlignAcc1" presStyleIdx="0" presStyleCnt="1"/>
      <dgm:spPr/>
    </dgm:pt>
  </dgm:ptLst>
  <dgm:cxnLst>
    <dgm:cxn modelId="{F3838700-F039-4AB6-9F07-6949F8E8B035}" type="presOf" srcId="{A9D4FFEF-0775-419D-B644-2315C060175C}" destId="{68F73A81-1BB6-4558-A7A5-EEBF444422F1}" srcOrd="0" destOrd="0" presId="urn:microsoft.com/office/officeart/2005/8/layout/funnel1"/>
    <dgm:cxn modelId="{97EF8233-3562-4E74-AA9B-D33BF35F7A05}" srcId="{2DAD121C-073E-46D3-B7AA-907A40281484}" destId="{7EF4F401-F0B7-4292-91C3-2DED31844700}" srcOrd="3" destOrd="0" parTransId="{EFAAF415-7120-4050-903F-1F1D1AE151B6}" sibTransId="{752A5699-023B-46CB-ABB1-F7B039647528}"/>
    <dgm:cxn modelId="{9DB9756E-8C64-46CF-8E48-5A04A232AB8D}" type="presOf" srcId="{E4D4DE5E-D39D-432E-8F07-9AB45D68FEB6}" destId="{7935B19A-AF1F-4883-9431-872B77FD0FD4}" srcOrd="0" destOrd="0" presId="urn:microsoft.com/office/officeart/2005/8/layout/funnel1"/>
    <dgm:cxn modelId="{2352E352-CCA8-47D4-8E28-A8254E796282}" srcId="{2DAD121C-073E-46D3-B7AA-907A40281484}" destId="{E4D4DE5E-D39D-432E-8F07-9AB45D68FEB6}" srcOrd="0" destOrd="0" parTransId="{E8821BDF-2B12-4277-B953-6D4C48492CB1}" sibTransId="{DFCF1C76-337A-4CC6-B619-52D0877A6EE3}"/>
    <dgm:cxn modelId="{0640BB93-1C48-47D2-999F-6FB091F203AD}" srcId="{2DAD121C-073E-46D3-B7AA-907A40281484}" destId="{55F284A2-5259-4703-B95B-924C46CA3D21}" srcOrd="1" destOrd="0" parTransId="{3E5E446B-A6AA-4984-B4F6-B2DFC392B25D}" sibTransId="{BC6B4758-B099-45BC-A3E6-6279A2D406B8}"/>
    <dgm:cxn modelId="{0CD22298-1BBD-4309-A30B-1B574D267A66}" type="presOf" srcId="{2DAD121C-073E-46D3-B7AA-907A40281484}" destId="{183F16F8-7E5F-4BA8-80BB-138E87B6E321}" srcOrd="0" destOrd="0" presId="urn:microsoft.com/office/officeart/2005/8/layout/funnel1"/>
    <dgm:cxn modelId="{5F8DF1E2-09D6-4D6A-8A29-4184B2075A86}" type="presOf" srcId="{55F284A2-5259-4703-B95B-924C46CA3D21}" destId="{72E6318A-1C86-47FA-B046-BF3F7205B9D1}" srcOrd="0" destOrd="0" presId="urn:microsoft.com/office/officeart/2005/8/layout/funnel1"/>
    <dgm:cxn modelId="{AD3FE4EE-EB67-4939-8711-3B35ECA65714}" srcId="{2DAD121C-073E-46D3-B7AA-907A40281484}" destId="{A9D4FFEF-0775-419D-B644-2315C060175C}" srcOrd="2" destOrd="0" parTransId="{EF01B831-EB2D-4B80-A90C-7F12E5269D73}" sibTransId="{E00037D9-E35D-406C-84C9-AE2BD251B03F}"/>
    <dgm:cxn modelId="{69CA09F7-1FE5-46A5-82A5-9151A5858569}" type="presOf" srcId="{7EF4F401-F0B7-4292-91C3-2DED31844700}" destId="{62E1DFF8-49B9-46D6-B55D-0ED6FCBF8150}" srcOrd="0" destOrd="0" presId="urn:microsoft.com/office/officeart/2005/8/layout/funnel1"/>
    <dgm:cxn modelId="{7B3A462C-1623-4C8B-A467-0F08BD6F326F}" type="presParOf" srcId="{183F16F8-7E5F-4BA8-80BB-138E87B6E321}" destId="{4F830216-744F-41EF-A8F3-C81AB6C86A1E}" srcOrd="0" destOrd="0" presId="urn:microsoft.com/office/officeart/2005/8/layout/funnel1"/>
    <dgm:cxn modelId="{B660B6AB-8011-4B85-815B-E40B6B2CE7F8}" type="presParOf" srcId="{183F16F8-7E5F-4BA8-80BB-138E87B6E321}" destId="{A9CAF68F-A9E6-4460-9B58-41A1527D8783}" srcOrd="1" destOrd="0" presId="urn:microsoft.com/office/officeart/2005/8/layout/funnel1"/>
    <dgm:cxn modelId="{E9AA389B-1B42-4764-99E1-A45D1042AF88}" type="presParOf" srcId="{183F16F8-7E5F-4BA8-80BB-138E87B6E321}" destId="{62E1DFF8-49B9-46D6-B55D-0ED6FCBF8150}" srcOrd="2" destOrd="0" presId="urn:microsoft.com/office/officeart/2005/8/layout/funnel1"/>
    <dgm:cxn modelId="{08228357-0DE8-4F6D-934B-326B246A521D}" type="presParOf" srcId="{183F16F8-7E5F-4BA8-80BB-138E87B6E321}" destId="{68F73A81-1BB6-4558-A7A5-EEBF444422F1}" srcOrd="3" destOrd="0" presId="urn:microsoft.com/office/officeart/2005/8/layout/funnel1"/>
    <dgm:cxn modelId="{3F312AE6-5A9C-4780-BB96-3EE7E74AD8FE}" type="presParOf" srcId="{183F16F8-7E5F-4BA8-80BB-138E87B6E321}" destId="{72E6318A-1C86-47FA-B046-BF3F7205B9D1}" srcOrd="4" destOrd="0" presId="urn:microsoft.com/office/officeart/2005/8/layout/funnel1"/>
    <dgm:cxn modelId="{75F7ECB8-0ACF-4FE9-85D6-6A966F44DCF3}" type="presParOf" srcId="{183F16F8-7E5F-4BA8-80BB-138E87B6E321}" destId="{7935B19A-AF1F-4883-9431-872B77FD0FD4}" srcOrd="5" destOrd="0" presId="urn:microsoft.com/office/officeart/2005/8/layout/funnel1"/>
    <dgm:cxn modelId="{BA4AD102-27B1-4F5B-BB90-BA31EBBEF919}" type="presParOf" srcId="{183F16F8-7E5F-4BA8-80BB-138E87B6E321}" destId="{78D9618F-6ACD-4E54-97A7-26E8BEFBE35E}"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6AE56C-FA36-4E66-9CAF-0E169B74346A}" type="doc">
      <dgm:prSet loTypeId="urn:microsoft.com/office/officeart/2005/8/layout/rings+Icon" loCatId="relationship" qsTypeId="urn:microsoft.com/office/officeart/2005/8/quickstyle/simple5" qsCatId="simple" csTypeId="urn:microsoft.com/office/officeart/2005/8/colors/colorful5" csCatId="colorful" phldr="1"/>
      <dgm:spPr/>
    </dgm:pt>
    <dgm:pt modelId="{E9839C49-8C73-4092-9BF8-8B24F731BF86}">
      <dgm:prSet phldrT="[Text]"/>
      <dgm:spPr>
        <a:gradFill rotWithShape="0">
          <a:gsLst>
            <a:gs pos="0">
              <a:schemeClr val="accent5">
                <a:hueOff val="0"/>
                <a:satOff val="0"/>
                <a:lum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gradFill>
      </dgm:spPr>
      <dgm:t>
        <a:bodyPr/>
        <a:lstStyle/>
        <a:p>
          <a:r>
            <a:rPr lang="en-US" dirty="0"/>
            <a:t>Predator, Sociopath</a:t>
          </a:r>
        </a:p>
      </dgm:t>
    </dgm:pt>
    <dgm:pt modelId="{2D7BF2C8-BC41-4B92-A1B8-C35FF9D44FA2}" type="parTrans" cxnId="{DBD0D742-3794-4817-9A2D-8A94DD02D2D2}">
      <dgm:prSet/>
      <dgm:spPr/>
      <dgm:t>
        <a:bodyPr/>
        <a:lstStyle/>
        <a:p>
          <a:endParaRPr lang="en-US"/>
        </a:p>
      </dgm:t>
    </dgm:pt>
    <dgm:pt modelId="{091B4723-B66D-492A-B15E-A639A64A1D46}" type="sibTrans" cxnId="{DBD0D742-3794-4817-9A2D-8A94DD02D2D2}">
      <dgm:prSet/>
      <dgm:spPr/>
      <dgm:t>
        <a:bodyPr/>
        <a:lstStyle/>
        <a:p>
          <a:endParaRPr lang="en-US"/>
        </a:p>
      </dgm:t>
    </dgm:pt>
    <dgm:pt modelId="{D23380F2-4BEE-4E82-A5B9-B997D4BE9C32}">
      <dgm:prSet phldrT="[Text]"/>
      <dgm:spPr>
        <a:gradFill rotWithShape="0">
          <a:gsLst>
            <a:gs pos="0">
              <a:schemeClr val="accent5">
                <a:hueOff val="-9933876"/>
                <a:satOff val="39811"/>
                <a:lumOff val="8628"/>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gradFill>
      </dgm:spPr>
      <dgm:t>
        <a:bodyPr/>
        <a:lstStyle/>
        <a:p>
          <a:r>
            <a:rPr lang="en-US" dirty="0"/>
            <a:t>Smart, Manipulative</a:t>
          </a:r>
        </a:p>
      </dgm:t>
    </dgm:pt>
    <dgm:pt modelId="{182205F0-94B2-4E10-848E-FEBEAD22FEDB}" type="parTrans" cxnId="{981F5F4D-608A-44B0-9416-0588211EB7D9}">
      <dgm:prSet/>
      <dgm:spPr/>
      <dgm:t>
        <a:bodyPr/>
        <a:lstStyle/>
        <a:p>
          <a:endParaRPr lang="en-US"/>
        </a:p>
      </dgm:t>
    </dgm:pt>
    <dgm:pt modelId="{6CF5E401-95F8-469F-AF8E-72AA39FEFE12}" type="sibTrans" cxnId="{981F5F4D-608A-44B0-9416-0588211EB7D9}">
      <dgm:prSet/>
      <dgm:spPr/>
      <dgm:t>
        <a:bodyPr/>
        <a:lstStyle/>
        <a:p>
          <a:endParaRPr lang="en-US"/>
        </a:p>
      </dgm:t>
    </dgm:pt>
    <dgm:pt modelId="{9B2D80A6-4EAA-4469-B1A3-EF6BE05390FC}" type="pres">
      <dgm:prSet presAssocID="{F36AE56C-FA36-4E66-9CAF-0E169B74346A}" presName="Name0" presStyleCnt="0">
        <dgm:presLayoutVars>
          <dgm:chMax val="7"/>
          <dgm:dir/>
          <dgm:resizeHandles val="exact"/>
        </dgm:presLayoutVars>
      </dgm:prSet>
      <dgm:spPr/>
    </dgm:pt>
    <dgm:pt modelId="{D4183DE3-1602-4B1D-AA3E-E70CD92B3544}" type="pres">
      <dgm:prSet presAssocID="{F36AE56C-FA36-4E66-9CAF-0E169B74346A}" presName="ellipse1" presStyleLbl="vennNode1" presStyleIdx="0" presStyleCnt="2" custScaleX="43053" custScaleY="43740" custLinFactX="32008" custLinFactNeighborX="100000" custLinFactNeighborY="6471">
        <dgm:presLayoutVars>
          <dgm:bulletEnabled val="1"/>
        </dgm:presLayoutVars>
      </dgm:prSet>
      <dgm:spPr/>
    </dgm:pt>
    <dgm:pt modelId="{FA20778F-DF2B-4DE9-81D4-2BC4433EB581}" type="pres">
      <dgm:prSet presAssocID="{F36AE56C-FA36-4E66-9CAF-0E169B74346A}" presName="ellipse2" presStyleLbl="vennNode1" presStyleIdx="1" presStyleCnt="2" custScaleX="44460" custScaleY="44619" custLinFactNeighborX="-5765" custLinFactNeighborY="-67598">
        <dgm:presLayoutVars>
          <dgm:bulletEnabled val="1"/>
        </dgm:presLayoutVars>
      </dgm:prSet>
      <dgm:spPr/>
    </dgm:pt>
  </dgm:ptLst>
  <dgm:cxnLst>
    <dgm:cxn modelId="{140A4402-BDE7-429A-9E23-8DFC88168824}" type="presOf" srcId="{E9839C49-8C73-4092-9BF8-8B24F731BF86}" destId="{D4183DE3-1602-4B1D-AA3E-E70CD92B3544}" srcOrd="0" destOrd="0" presId="urn:microsoft.com/office/officeart/2005/8/layout/rings+Icon"/>
    <dgm:cxn modelId="{90ED7E11-85B2-4324-92AE-61C922F0B9DE}" type="presOf" srcId="{F36AE56C-FA36-4E66-9CAF-0E169B74346A}" destId="{9B2D80A6-4EAA-4469-B1A3-EF6BE05390FC}" srcOrd="0" destOrd="0" presId="urn:microsoft.com/office/officeart/2005/8/layout/rings+Icon"/>
    <dgm:cxn modelId="{6FBBCC3E-6AC0-46A1-BED9-3FC797289E72}" type="presOf" srcId="{D23380F2-4BEE-4E82-A5B9-B997D4BE9C32}" destId="{FA20778F-DF2B-4DE9-81D4-2BC4433EB581}" srcOrd="0" destOrd="0" presId="urn:microsoft.com/office/officeart/2005/8/layout/rings+Icon"/>
    <dgm:cxn modelId="{DBD0D742-3794-4817-9A2D-8A94DD02D2D2}" srcId="{F36AE56C-FA36-4E66-9CAF-0E169B74346A}" destId="{E9839C49-8C73-4092-9BF8-8B24F731BF86}" srcOrd="0" destOrd="0" parTransId="{2D7BF2C8-BC41-4B92-A1B8-C35FF9D44FA2}" sibTransId="{091B4723-B66D-492A-B15E-A639A64A1D46}"/>
    <dgm:cxn modelId="{981F5F4D-608A-44B0-9416-0588211EB7D9}" srcId="{F36AE56C-FA36-4E66-9CAF-0E169B74346A}" destId="{D23380F2-4BEE-4E82-A5B9-B997D4BE9C32}" srcOrd="1" destOrd="0" parTransId="{182205F0-94B2-4E10-848E-FEBEAD22FEDB}" sibTransId="{6CF5E401-95F8-469F-AF8E-72AA39FEFE12}"/>
    <dgm:cxn modelId="{85E54605-EDE7-4333-BD13-252E50595FD9}" type="presParOf" srcId="{9B2D80A6-4EAA-4469-B1A3-EF6BE05390FC}" destId="{D4183DE3-1602-4B1D-AA3E-E70CD92B3544}" srcOrd="0" destOrd="0" presId="urn:microsoft.com/office/officeart/2005/8/layout/rings+Icon"/>
    <dgm:cxn modelId="{9986EDF7-4030-4DE4-A9A6-4E66E453682F}" type="presParOf" srcId="{9B2D80A6-4EAA-4469-B1A3-EF6BE05390FC}" destId="{FA20778F-DF2B-4DE9-81D4-2BC4433EB581}" srcOrd="1" destOrd="0" presId="urn:microsoft.com/office/officeart/2005/8/layout/rings+Icon"/>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A1210A4-338D-4138-B426-BD2990108CC1}" type="doc">
      <dgm:prSet loTypeId="urn:microsoft.com/office/officeart/2009/3/layout/StepUpProcess" loCatId="process"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5F11D253-E1FC-4C9D-8DFD-0935D8E79D54}">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1" dirty="0">
              <a:solidFill>
                <a:srgbClr val="292929"/>
              </a:solidFill>
            </a:rPr>
            <a:t>Love and seduction, </a:t>
          </a:r>
        </a:p>
        <a:p>
          <a:r>
            <a:rPr lang="en-US" sz="1400" b="1" dirty="0">
              <a:solidFill>
                <a:srgbClr val="292929"/>
              </a:solidFill>
            </a:rPr>
            <a:t>Inappropriate Comments</a:t>
          </a:r>
          <a:endParaRPr lang="en-US" sz="1400" b="1" dirty="0"/>
        </a:p>
      </dgm:t>
    </dgm:pt>
    <dgm:pt modelId="{1EF01888-FE1F-42DB-8DAC-7FCB08565B19}" type="parTrans" cxnId="{46EBB359-783A-42B6-9BB8-FA4F344019EA}">
      <dgm:prSet/>
      <dgm:spPr/>
      <dgm:t>
        <a:bodyPr/>
        <a:lstStyle/>
        <a:p>
          <a:endParaRPr lang="en-US"/>
        </a:p>
      </dgm:t>
    </dgm:pt>
    <dgm:pt modelId="{F557B435-70D3-4CFD-AC22-E31CDA530D4D}" type="sibTrans" cxnId="{46EBB359-783A-42B6-9BB8-FA4F344019EA}">
      <dgm:prSet/>
      <dgm:spPr/>
      <dgm:t>
        <a:bodyPr/>
        <a:lstStyle/>
        <a:p>
          <a:endParaRPr lang="en-US"/>
        </a:p>
      </dgm:t>
    </dgm:pt>
    <dgm:pt modelId="{41DDF9B8-A431-4DD8-85E0-150E0EFE5276}">
      <dgm:prSet phldrT="[Text]" custT="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1400" b="1" dirty="0">
              <a:solidFill>
                <a:srgbClr val="292929"/>
              </a:solidFill>
            </a:rPr>
            <a:t>Sexual Requests</a:t>
          </a:r>
        </a:p>
        <a:p>
          <a:r>
            <a:rPr lang="en-US" sz="1400" b="1" dirty="0">
              <a:solidFill>
                <a:srgbClr val="292929"/>
              </a:solidFill>
            </a:rPr>
            <a:t>“Flashing”, voyeurism and touching</a:t>
          </a:r>
          <a:endParaRPr lang="en-US" sz="1400" b="1" dirty="0"/>
        </a:p>
      </dgm:t>
    </dgm:pt>
    <dgm:pt modelId="{B2AFF314-C3D7-42D7-934F-6B68FF05B327}" type="parTrans" cxnId="{76DB8E53-F3FB-4B5D-932A-799F298885A4}">
      <dgm:prSet/>
      <dgm:spPr/>
      <dgm:t>
        <a:bodyPr/>
        <a:lstStyle/>
        <a:p>
          <a:endParaRPr lang="en-US"/>
        </a:p>
      </dgm:t>
    </dgm:pt>
    <dgm:pt modelId="{8DAD89B0-EFBD-4728-8EED-53619F8BA07F}" type="sibTrans" cxnId="{76DB8E53-F3FB-4B5D-932A-799F298885A4}">
      <dgm:prSet/>
      <dgm:spPr/>
      <dgm:t>
        <a:bodyPr/>
        <a:lstStyle/>
        <a:p>
          <a:endParaRPr lang="en-US"/>
        </a:p>
      </dgm:t>
    </dgm:pt>
    <dgm:pt modelId="{EC19070F-D8DF-4EC9-B114-97C209D078DD}">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a:solidFill>
                <a:srgbClr val="292929"/>
              </a:solidFill>
            </a:rPr>
            <a:t>Abuse of search authority	</a:t>
          </a:r>
          <a:endParaRPr lang="en-US" b="1" dirty="0"/>
        </a:p>
      </dgm:t>
    </dgm:pt>
    <dgm:pt modelId="{A4703B44-DF50-4AA9-BD9F-FB0473B51B31}" type="parTrans" cxnId="{CD3CC0A0-AEEB-4946-B9B9-7E0ACAD6DC55}">
      <dgm:prSet/>
      <dgm:spPr/>
      <dgm:t>
        <a:bodyPr/>
        <a:lstStyle/>
        <a:p>
          <a:endParaRPr lang="en-US"/>
        </a:p>
      </dgm:t>
    </dgm:pt>
    <dgm:pt modelId="{95D19623-5D06-45BE-8769-581FBD77B260}" type="sibTrans" cxnId="{CD3CC0A0-AEEB-4946-B9B9-7E0ACAD6DC55}">
      <dgm:prSet/>
      <dgm:spPr/>
      <dgm:t>
        <a:bodyPr/>
        <a:lstStyle/>
        <a:p>
          <a:endParaRPr lang="en-US"/>
        </a:p>
      </dgm:t>
    </dgm:pt>
    <dgm:pt modelId="{F8E1397D-8BF8-4A9D-B5B5-35F77E317202}">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i="0" dirty="0">
              <a:solidFill>
                <a:srgbClr val="111111"/>
              </a:solidFill>
            </a:rPr>
            <a:t>Sexual Exchange, Sexual Intimidation</a:t>
          </a:r>
          <a:endParaRPr lang="en-US" b="1" i="0" dirty="0"/>
        </a:p>
      </dgm:t>
    </dgm:pt>
    <dgm:pt modelId="{CA6C0051-338B-4852-9CEE-DF3B924F5517}" type="parTrans" cxnId="{54CE96A5-7A15-474A-97D4-A6E8C3B884AA}">
      <dgm:prSet/>
      <dgm:spPr/>
      <dgm:t>
        <a:bodyPr/>
        <a:lstStyle/>
        <a:p>
          <a:endParaRPr lang="en-US"/>
        </a:p>
      </dgm:t>
    </dgm:pt>
    <dgm:pt modelId="{6D485CA1-385D-45FA-8659-73321CB7DCA0}" type="sibTrans" cxnId="{54CE96A5-7A15-474A-97D4-A6E8C3B884AA}">
      <dgm:prSet/>
      <dgm:spPr/>
      <dgm:t>
        <a:bodyPr/>
        <a:lstStyle/>
        <a:p>
          <a:endParaRPr lang="en-US"/>
        </a:p>
      </dgm:t>
    </dgm:pt>
    <dgm:pt modelId="{710BD8B9-083C-4428-8A5B-D6E5AEC24328}">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a:solidFill>
                <a:srgbClr val="111111"/>
              </a:solidFill>
            </a:rPr>
            <a:t>Sex without physical Violence</a:t>
          </a:r>
          <a:endParaRPr lang="en-US" b="1" dirty="0"/>
        </a:p>
      </dgm:t>
    </dgm:pt>
    <dgm:pt modelId="{8F3476F5-9068-49D3-87D7-C32FF186C52A}" type="sibTrans" cxnId="{7DA13384-1C70-456B-AD11-37BC6990407B}">
      <dgm:prSet/>
      <dgm:spPr/>
      <dgm:t>
        <a:bodyPr/>
        <a:lstStyle/>
        <a:p>
          <a:endParaRPr lang="en-US"/>
        </a:p>
      </dgm:t>
    </dgm:pt>
    <dgm:pt modelId="{F874694C-DD89-470B-AFD3-EC1432D2C3A2}" type="parTrans" cxnId="{7DA13384-1C70-456B-AD11-37BC6990407B}">
      <dgm:prSet/>
      <dgm:spPr/>
      <dgm:t>
        <a:bodyPr/>
        <a:lstStyle/>
        <a:p>
          <a:endParaRPr lang="en-US"/>
        </a:p>
      </dgm:t>
    </dgm:pt>
    <dgm:pt modelId="{1A96C8A4-9B2F-4D42-A829-3602F5B6D027}">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a:solidFill>
                <a:srgbClr val="111111"/>
              </a:solidFill>
            </a:rPr>
            <a:t>Physical Violence and Sex</a:t>
          </a:r>
        </a:p>
      </dgm:t>
    </dgm:pt>
    <dgm:pt modelId="{17634008-7A0B-4C26-8EEB-F15C19391B67}" type="parTrans" cxnId="{6F8B3407-4F9A-46F8-83EC-364D0AC37D9C}">
      <dgm:prSet/>
      <dgm:spPr/>
      <dgm:t>
        <a:bodyPr/>
        <a:lstStyle/>
        <a:p>
          <a:endParaRPr lang="en-US"/>
        </a:p>
      </dgm:t>
    </dgm:pt>
    <dgm:pt modelId="{4BCD39B4-FEBC-41E2-B2F4-C516AC2DAB7C}" type="sibTrans" cxnId="{6F8B3407-4F9A-46F8-83EC-364D0AC37D9C}">
      <dgm:prSet/>
      <dgm:spPr/>
      <dgm:t>
        <a:bodyPr/>
        <a:lstStyle/>
        <a:p>
          <a:endParaRPr lang="en-US"/>
        </a:p>
      </dgm:t>
    </dgm:pt>
    <dgm:pt modelId="{7DBC8DC5-041F-4ACA-8C75-371885AB4616}" type="pres">
      <dgm:prSet presAssocID="{AA1210A4-338D-4138-B426-BD2990108CC1}" presName="rootnode" presStyleCnt="0">
        <dgm:presLayoutVars>
          <dgm:chMax/>
          <dgm:chPref/>
          <dgm:dir/>
          <dgm:animLvl val="lvl"/>
        </dgm:presLayoutVars>
      </dgm:prSet>
      <dgm:spPr/>
    </dgm:pt>
    <dgm:pt modelId="{BB6DB402-4F4D-4335-B3FE-64CECA5B8ADC}" type="pres">
      <dgm:prSet presAssocID="{5F11D253-E1FC-4C9D-8DFD-0935D8E79D54}"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9BB1001-7A32-48ED-9DF7-1CA125E56206}" type="pres">
      <dgm:prSet presAssocID="{5F11D253-E1FC-4C9D-8DFD-0935D8E79D54}" presName="LShape" presStyleLbl="alignNode1" presStyleIdx="0" presStyleCnt="11"/>
      <dgm:spPr>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E3270ADC-1E88-4A8C-A873-F251203491A5}" type="pres">
      <dgm:prSet presAssocID="{5F11D253-E1FC-4C9D-8DFD-0935D8E79D54}" presName="ParentText" presStyleLbl="revTx" presStyleIdx="0" presStyleCnt="6" custScaleX="111585" custLinFactNeighborX="1574" custLinFactNeighborY="-1771">
        <dgm:presLayoutVars>
          <dgm:chMax val="0"/>
          <dgm:chPref val="0"/>
          <dgm:bulletEnabled val="1"/>
        </dgm:presLayoutVars>
      </dgm:prSet>
      <dgm:spPr/>
    </dgm:pt>
    <dgm:pt modelId="{053696BF-FADC-4188-B5AC-0DF63A511E2D}" type="pres">
      <dgm:prSet presAssocID="{5F11D253-E1FC-4C9D-8DFD-0935D8E79D54}" presName="Triangle" presStyleLbl="alignNode1" presStyleIdx="1" presStyleCnt="1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FFA38E4-382F-4110-9253-7CF40ABDBFF6}" type="pres">
      <dgm:prSet presAssocID="{F557B435-70D3-4CFD-AC22-E31CDA530D4D}" presName="sibTran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2EB43AD-E86C-4FCA-A860-79CBBB923FE9}" type="pres">
      <dgm:prSet presAssocID="{F557B435-70D3-4CFD-AC22-E31CDA530D4D}" presNam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A378C704-06D8-4D80-82E0-47B336C19CA5}" type="pres">
      <dgm:prSet presAssocID="{41DDF9B8-A431-4DD8-85E0-150E0EFE5276}"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813AE219-51A6-41AF-BD58-515221518486}" type="pres">
      <dgm:prSet presAssocID="{41DDF9B8-A431-4DD8-85E0-150E0EFE5276}" presName="LShape" presStyleLbl="alignNode1" presStyleIdx="2" presStyleCnt="11"/>
      <dgm:spPr>
        <a:solidFill>
          <a:schemeClr val="accent3">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748DC8F3-2CDC-47B6-9199-124AA5C031CD}" type="pres">
      <dgm:prSet presAssocID="{41DDF9B8-A431-4DD8-85E0-150E0EFE5276}" presName="ParentText" presStyleLbl="revTx" presStyleIdx="1" presStyleCnt="6" custScaleX="108359" custScaleY="151936" custLinFactNeighborX="809" custLinFactNeighborY="30842">
        <dgm:presLayoutVars>
          <dgm:chMax val="0"/>
          <dgm:chPref val="0"/>
          <dgm:bulletEnabled val="1"/>
        </dgm:presLayoutVars>
      </dgm:prSet>
      <dgm:spPr/>
    </dgm:pt>
    <dgm:pt modelId="{F68EC4B3-500F-4B75-A945-1014E957263B}" type="pres">
      <dgm:prSet presAssocID="{41DDF9B8-A431-4DD8-85E0-150E0EFE5276}" presName="Triangle" presStyleLbl="alignNode1" presStyleIdx="3" presStyleCnt="1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C3058B8B-393C-439E-B973-4669DEF61246}" type="pres">
      <dgm:prSet presAssocID="{8DAD89B0-EFBD-4728-8EED-53619F8BA07F}" presName="sibTran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A0F2D15-5E47-4511-B35D-980F74F5A81F}" type="pres">
      <dgm:prSet presAssocID="{8DAD89B0-EFBD-4728-8EED-53619F8BA07F}" presNam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33F0A7F8-C598-4944-A41A-768506BECB7D}" type="pres">
      <dgm:prSet presAssocID="{EC19070F-D8DF-4EC9-B114-97C209D078DD}"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A2867531-3D5E-4C25-A424-D1E59D146B18}" type="pres">
      <dgm:prSet presAssocID="{EC19070F-D8DF-4EC9-B114-97C209D078DD}" presName="LShape" presStyleLbl="alignNode1" presStyleIdx="4" presStyleCnt="11"/>
      <dgm:spPr>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85F4648F-FCEB-4B14-9B7E-5639478B0D8C}" type="pres">
      <dgm:prSet presAssocID="{EC19070F-D8DF-4EC9-B114-97C209D078DD}" presName="ParentText" presStyleLbl="revTx" presStyleIdx="2" presStyleCnt="6">
        <dgm:presLayoutVars>
          <dgm:chMax val="0"/>
          <dgm:chPref val="0"/>
          <dgm:bulletEnabled val="1"/>
        </dgm:presLayoutVars>
      </dgm:prSet>
      <dgm:spPr/>
    </dgm:pt>
    <dgm:pt modelId="{81E770A7-F3EC-423E-974B-0C7A660B2B73}" type="pres">
      <dgm:prSet presAssocID="{EC19070F-D8DF-4EC9-B114-97C209D078DD}" presName="Triangle" presStyleLbl="alignNode1" presStyleIdx="5" presStyleCnt="1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4581CDFF-EE50-47EF-A163-9F40D2664535}" type="pres">
      <dgm:prSet presAssocID="{95D19623-5D06-45BE-8769-581FBD77B260}" presName="sibTran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0E2D88EE-E731-424B-9369-AA3D2A396FB8}" type="pres">
      <dgm:prSet presAssocID="{95D19623-5D06-45BE-8769-581FBD77B260}" presNam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96D65A0B-A679-4A5E-A81D-B5A026C18F86}" type="pres">
      <dgm:prSet presAssocID="{F8E1397D-8BF8-4A9D-B5B5-35F77E317202}"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150F4D0-311A-4A9A-9A53-6D1F38D27948}" type="pres">
      <dgm:prSet presAssocID="{F8E1397D-8BF8-4A9D-B5B5-35F77E317202}" presName="LShape" presStyleLbl="alignNode1" presStyleIdx="6" presStyleCnt="11"/>
      <dgm:spPr>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790F2A18-0A00-45AF-834C-232BA95BC660}" type="pres">
      <dgm:prSet presAssocID="{F8E1397D-8BF8-4A9D-B5B5-35F77E317202}" presName="ParentText" presStyleLbl="revTx" presStyleIdx="3" presStyleCnt="6">
        <dgm:presLayoutVars>
          <dgm:chMax val="0"/>
          <dgm:chPref val="0"/>
          <dgm:bulletEnabled val="1"/>
        </dgm:presLayoutVars>
      </dgm:prSet>
      <dgm:spPr/>
    </dgm:pt>
    <dgm:pt modelId="{9E9CF04C-F8AB-4795-A7C4-96D75D101D55}" type="pres">
      <dgm:prSet presAssocID="{F8E1397D-8BF8-4A9D-B5B5-35F77E317202}" presName="Triangle" presStyleLbl="alignNode1" presStyleIdx="7" presStyleCnt="1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A9A93A57-90CF-41B9-A0F4-B772972CE961}" type="pres">
      <dgm:prSet presAssocID="{6D485CA1-385D-45FA-8659-73321CB7DCA0}" presName="sibTran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6B8909C0-2401-4449-A6A1-7AE6AD30CE8F}" type="pres">
      <dgm:prSet presAssocID="{6D485CA1-385D-45FA-8659-73321CB7DCA0}" presNam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27C7ABA5-F333-4F84-BCA0-6095A2124727}" type="pres">
      <dgm:prSet presAssocID="{710BD8B9-083C-4428-8A5B-D6E5AEC24328}"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AFDA85CF-8839-4FBC-AA6C-6B15A66D1678}" type="pres">
      <dgm:prSet presAssocID="{710BD8B9-083C-4428-8A5B-D6E5AEC24328}" presName="LShape" presStyleLbl="alignNode1" presStyleIdx="8" presStyleCnt="11"/>
      <dgm:spPr>
        <a:solidFill>
          <a:srgbClr val="FF99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7D86589-8B34-405C-8664-2D5FEB58C743}" type="pres">
      <dgm:prSet presAssocID="{710BD8B9-083C-4428-8A5B-D6E5AEC24328}" presName="ParentText" presStyleLbl="revTx" presStyleIdx="4" presStyleCnt="6">
        <dgm:presLayoutVars>
          <dgm:chMax val="0"/>
          <dgm:chPref val="0"/>
          <dgm:bulletEnabled val="1"/>
        </dgm:presLayoutVars>
      </dgm:prSet>
      <dgm:spPr/>
    </dgm:pt>
    <dgm:pt modelId="{CF3F49A0-4D7F-4156-AD10-BBE14048A496}" type="pres">
      <dgm:prSet presAssocID="{710BD8B9-083C-4428-8A5B-D6E5AEC24328}" presName="Triangle" presStyleLbl="alignNode1" presStyleIdx="9" presStyleCnt="1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3FF0889A-DC75-4A6A-BEF5-23B231509838}" type="pres">
      <dgm:prSet presAssocID="{8F3476F5-9068-49D3-87D7-C32FF186C52A}" presName="sibTrans"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7C86C7F-CEA0-48F3-B4C4-F5D9E6746C8A}" type="pres">
      <dgm:prSet presAssocID="{8F3476F5-9068-49D3-87D7-C32FF186C52A}" presName="spac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41FAEC8D-458B-4380-A03E-BF035120B5B8}" type="pres">
      <dgm:prSet presAssocID="{1A96C8A4-9B2F-4D42-A829-3602F5B6D027}"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87BFE6C-80E9-41C6-A47F-EF5AAC209CC1}" type="pres">
      <dgm:prSet presAssocID="{1A96C8A4-9B2F-4D42-A829-3602F5B6D027}" presName="LShape" presStyleLbl="alignNode1" presStyleIdx="10" presStyleCnt="11"/>
      <dgm:spPr>
        <a:solidFill>
          <a:srgbClr val="C000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0A3E2C8A-6FC5-4279-BF08-69C76F366921}" type="pres">
      <dgm:prSet presAssocID="{1A96C8A4-9B2F-4D42-A829-3602F5B6D027}" presName="ParentText" presStyleLbl="revTx" presStyleIdx="5" presStyleCnt="6">
        <dgm:presLayoutVars>
          <dgm:chMax val="0"/>
          <dgm:chPref val="0"/>
          <dgm:bulletEnabled val="1"/>
        </dgm:presLayoutVars>
      </dgm:prSet>
      <dgm:spPr/>
    </dgm:pt>
  </dgm:ptLst>
  <dgm:cxnLst>
    <dgm:cxn modelId="{6F8B3407-4F9A-46F8-83EC-364D0AC37D9C}" srcId="{AA1210A4-338D-4138-B426-BD2990108CC1}" destId="{1A96C8A4-9B2F-4D42-A829-3602F5B6D027}" srcOrd="5" destOrd="0" parTransId="{17634008-7A0B-4C26-8EEB-F15C19391B67}" sibTransId="{4BCD39B4-FEBC-41E2-B2F4-C516AC2DAB7C}"/>
    <dgm:cxn modelId="{76DB8E53-F3FB-4B5D-932A-799F298885A4}" srcId="{AA1210A4-338D-4138-B426-BD2990108CC1}" destId="{41DDF9B8-A431-4DD8-85E0-150E0EFE5276}" srcOrd="1" destOrd="0" parTransId="{B2AFF314-C3D7-42D7-934F-6B68FF05B327}" sibTransId="{8DAD89B0-EFBD-4728-8EED-53619F8BA07F}"/>
    <dgm:cxn modelId="{46EBB359-783A-42B6-9BB8-FA4F344019EA}" srcId="{AA1210A4-338D-4138-B426-BD2990108CC1}" destId="{5F11D253-E1FC-4C9D-8DFD-0935D8E79D54}" srcOrd="0" destOrd="0" parTransId="{1EF01888-FE1F-42DB-8DAC-7FCB08565B19}" sibTransId="{F557B435-70D3-4CFD-AC22-E31CDA530D4D}"/>
    <dgm:cxn modelId="{AD6B9180-4C29-4B18-8EA3-2F0AC6E963DE}" type="presOf" srcId="{1A96C8A4-9B2F-4D42-A829-3602F5B6D027}" destId="{0A3E2C8A-6FC5-4279-BF08-69C76F366921}" srcOrd="0" destOrd="0" presId="urn:microsoft.com/office/officeart/2009/3/layout/StepUpProcess"/>
    <dgm:cxn modelId="{7DA13384-1C70-456B-AD11-37BC6990407B}" srcId="{AA1210A4-338D-4138-B426-BD2990108CC1}" destId="{710BD8B9-083C-4428-8A5B-D6E5AEC24328}" srcOrd="4" destOrd="0" parTransId="{F874694C-DD89-470B-AFD3-EC1432D2C3A2}" sibTransId="{8F3476F5-9068-49D3-87D7-C32FF186C52A}"/>
    <dgm:cxn modelId="{A825088B-25BC-4A5E-864C-3A11E3A18627}" type="presOf" srcId="{F8E1397D-8BF8-4A9D-B5B5-35F77E317202}" destId="{790F2A18-0A00-45AF-834C-232BA95BC660}" srcOrd="0" destOrd="0" presId="urn:microsoft.com/office/officeart/2009/3/layout/StepUpProcess"/>
    <dgm:cxn modelId="{CD3CC0A0-AEEB-4946-B9B9-7E0ACAD6DC55}" srcId="{AA1210A4-338D-4138-B426-BD2990108CC1}" destId="{EC19070F-D8DF-4EC9-B114-97C209D078DD}" srcOrd="2" destOrd="0" parTransId="{A4703B44-DF50-4AA9-BD9F-FB0473B51B31}" sibTransId="{95D19623-5D06-45BE-8769-581FBD77B260}"/>
    <dgm:cxn modelId="{54CE96A5-7A15-474A-97D4-A6E8C3B884AA}" srcId="{AA1210A4-338D-4138-B426-BD2990108CC1}" destId="{F8E1397D-8BF8-4A9D-B5B5-35F77E317202}" srcOrd="3" destOrd="0" parTransId="{CA6C0051-338B-4852-9CEE-DF3B924F5517}" sibTransId="{6D485CA1-385D-45FA-8659-73321CB7DCA0}"/>
    <dgm:cxn modelId="{D17594C0-7BA7-4C21-B8DB-D4C07B630EB0}" type="presOf" srcId="{710BD8B9-083C-4428-8A5B-D6E5AEC24328}" destId="{57D86589-8B34-405C-8664-2D5FEB58C743}" srcOrd="0" destOrd="0" presId="urn:microsoft.com/office/officeart/2009/3/layout/StepUpProcess"/>
    <dgm:cxn modelId="{84CD43CD-F807-4FB4-BEB2-67A04E85D44A}" type="presOf" srcId="{AA1210A4-338D-4138-B426-BD2990108CC1}" destId="{7DBC8DC5-041F-4ACA-8C75-371885AB4616}" srcOrd="0" destOrd="0" presId="urn:microsoft.com/office/officeart/2009/3/layout/StepUpProcess"/>
    <dgm:cxn modelId="{7728CAD0-FBC0-4951-A081-216E1ADDDF10}" type="presOf" srcId="{41DDF9B8-A431-4DD8-85E0-150E0EFE5276}" destId="{748DC8F3-2CDC-47B6-9199-124AA5C031CD}" srcOrd="0" destOrd="0" presId="urn:microsoft.com/office/officeart/2009/3/layout/StepUpProcess"/>
    <dgm:cxn modelId="{FEA566F2-1E67-4AF9-B51C-BA24538A051E}" type="presOf" srcId="{5F11D253-E1FC-4C9D-8DFD-0935D8E79D54}" destId="{E3270ADC-1E88-4A8C-A873-F251203491A5}" srcOrd="0" destOrd="0" presId="urn:microsoft.com/office/officeart/2009/3/layout/StepUpProcess"/>
    <dgm:cxn modelId="{8B5116FA-4A49-4F96-8F12-94FCA23706B5}" type="presOf" srcId="{EC19070F-D8DF-4EC9-B114-97C209D078DD}" destId="{85F4648F-FCEB-4B14-9B7E-5639478B0D8C}" srcOrd="0" destOrd="0" presId="urn:microsoft.com/office/officeart/2009/3/layout/StepUpProcess"/>
    <dgm:cxn modelId="{8D99B43C-833A-4827-88E8-B3F890F9A76F}" type="presParOf" srcId="{7DBC8DC5-041F-4ACA-8C75-371885AB4616}" destId="{BB6DB402-4F4D-4335-B3FE-64CECA5B8ADC}" srcOrd="0" destOrd="0" presId="urn:microsoft.com/office/officeart/2009/3/layout/StepUpProcess"/>
    <dgm:cxn modelId="{D7ACA17F-7960-4DAA-92CD-01DEC8652B48}" type="presParOf" srcId="{BB6DB402-4F4D-4335-B3FE-64CECA5B8ADC}" destId="{B9BB1001-7A32-48ED-9DF7-1CA125E56206}" srcOrd="0" destOrd="0" presId="urn:microsoft.com/office/officeart/2009/3/layout/StepUpProcess"/>
    <dgm:cxn modelId="{3B70F254-91E4-44DD-9A13-C6A07BABCDBB}" type="presParOf" srcId="{BB6DB402-4F4D-4335-B3FE-64CECA5B8ADC}" destId="{E3270ADC-1E88-4A8C-A873-F251203491A5}" srcOrd="1" destOrd="0" presId="urn:microsoft.com/office/officeart/2009/3/layout/StepUpProcess"/>
    <dgm:cxn modelId="{6098FB76-093E-47D9-9567-E9D1FFAEA72E}" type="presParOf" srcId="{BB6DB402-4F4D-4335-B3FE-64CECA5B8ADC}" destId="{053696BF-FADC-4188-B5AC-0DF63A511E2D}" srcOrd="2" destOrd="0" presId="urn:microsoft.com/office/officeart/2009/3/layout/StepUpProcess"/>
    <dgm:cxn modelId="{1E3D1A0A-C7C2-4F50-9326-8586044AF226}" type="presParOf" srcId="{7DBC8DC5-041F-4ACA-8C75-371885AB4616}" destId="{5FFA38E4-382F-4110-9253-7CF40ABDBFF6}" srcOrd="1" destOrd="0" presId="urn:microsoft.com/office/officeart/2009/3/layout/StepUpProcess"/>
    <dgm:cxn modelId="{0C2177C8-F235-4C70-A795-07AC5C774D1D}" type="presParOf" srcId="{5FFA38E4-382F-4110-9253-7CF40ABDBFF6}" destId="{F2EB43AD-E86C-4FCA-A860-79CBBB923FE9}" srcOrd="0" destOrd="0" presId="urn:microsoft.com/office/officeart/2009/3/layout/StepUpProcess"/>
    <dgm:cxn modelId="{8E8EF3DE-D034-464B-906D-B0A9EB194248}" type="presParOf" srcId="{7DBC8DC5-041F-4ACA-8C75-371885AB4616}" destId="{A378C704-06D8-4D80-82E0-47B336C19CA5}" srcOrd="2" destOrd="0" presId="urn:microsoft.com/office/officeart/2009/3/layout/StepUpProcess"/>
    <dgm:cxn modelId="{EC7E553D-096D-44D4-811E-3AE1AA5FF1A4}" type="presParOf" srcId="{A378C704-06D8-4D80-82E0-47B336C19CA5}" destId="{813AE219-51A6-41AF-BD58-515221518486}" srcOrd="0" destOrd="0" presId="urn:microsoft.com/office/officeart/2009/3/layout/StepUpProcess"/>
    <dgm:cxn modelId="{ACA814B6-A7E1-41FA-AB71-2BE02069EDDD}" type="presParOf" srcId="{A378C704-06D8-4D80-82E0-47B336C19CA5}" destId="{748DC8F3-2CDC-47B6-9199-124AA5C031CD}" srcOrd="1" destOrd="0" presId="urn:microsoft.com/office/officeart/2009/3/layout/StepUpProcess"/>
    <dgm:cxn modelId="{6BF4C082-D4E8-47D3-AA04-DD3C07EE61E2}" type="presParOf" srcId="{A378C704-06D8-4D80-82E0-47B336C19CA5}" destId="{F68EC4B3-500F-4B75-A945-1014E957263B}" srcOrd="2" destOrd="0" presId="urn:microsoft.com/office/officeart/2009/3/layout/StepUpProcess"/>
    <dgm:cxn modelId="{52444977-77D4-445A-8E09-3283497A6A15}" type="presParOf" srcId="{7DBC8DC5-041F-4ACA-8C75-371885AB4616}" destId="{C3058B8B-393C-439E-B973-4669DEF61246}" srcOrd="3" destOrd="0" presId="urn:microsoft.com/office/officeart/2009/3/layout/StepUpProcess"/>
    <dgm:cxn modelId="{ECD8CF67-AD9E-493B-A357-C5D12EB177F9}" type="presParOf" srcId="{C3058B8B-393C-439E-B973-4669DEF61246}" destId="{1A0F2D15-5E47-4511-B35D-980F74F5A81F}" srcOrd="0" destOrd="0" presId="urn:microsoft.com/office/officeart/2009/3/layout/StepUpProcess"/>
    <dgm:cxn modelId="{417B37D4-60DD-41AE-A5AF-57C1051E020A}" type="presParOf" srcId="{7DBC8DC5-041F-4ACA-8C75-371885AB4616}" destId="{33F0A7F8-C598-4944-A41A-768506BECB7D}" srcOrd="4" destOrd="0" presId="urn:microsoft.com/office/officeart/2009/3/layout/StepUpProcess"/>
    <dgm:cxn modelId="{09BB0D35-C1C9-4E17-B0C8-8B2E6CF2A8A0}" type="presParOf" srcId="{33F0A7F8-C598-4944-A41A-768506BECB7D}" destId="{A2867531-3D5E-4C25-A424-D1E59D146B18}" srcOrd="0" destOrd="0" presId="urn:microsoft.com/office/officeart/2009/3/layout/StepUpProcess"/>
    <dgm:cxn modelId="{9DEEF9BE-97CD-4110-AE5C-BFEE8681FC08}" type="presParOf" srcId="{33F0A7F8-C598-4944-A41A-768506BECB7D}" destId="{85F4648F-FCEB-4B14-9B7E-5639478B0D8C}" srcOrd="1" destOrd="0" presId="urn:microsoft.com/office/officeart/2009/3/layout/StepUpProcess"/>
    <dgm:cxn modelId="{8BCE9A58-E94F-4E78-AD9D-B66D8FF827BB}" type="presParOf" srcId="{33F0A7F8-C598-4944-A41A-768506BECB7D}" destId="{81E770A7-F3EC-423E-974B-0C7A660B2B73}" srcOrd="2" destOrd="0" presId="urn:microsoft.com/office/officeart/2009/3/layout/StepUpProcess"/>
    <dgm:cxn modelId="{13331749-98A4-44CA-9354-1F49526A634C}" type="presParOf" srcId="{7DBC8DC5-041F-4ACA-8C75-371885AB4616}" destId="{4581CDFF-EE50-47EF-A163-9F40D2664535}" srcOrd="5" destOrd="0" presId="urn:microsoft.com/office/officeart/2009/3/layout/StepUpProcess"/>
    <dgm:cxn modelId="{CE08252B-694E-49C4-B301-7DF932B1B09F}" type="presParOf" srcId="{4581CDFF-EE50-47EF-A163-9F40D2664535}" destId="{0E2D88EE-E731-424B-9369-AA3D2A396FB8}" srcOrd="0" destOrd="0" presId="urn:microsoft.com/office/officeart/2009/3/layout/StepUpProcess"/>
    <dgm:cxn modelId="{567A3572-BD6D-4B39-AAAE-B86CC7391433}" type="presParOf" srcId="{7DBC8DC5-041F-4ACA-8C75-371885AB4616}" destId="{96D65A0B-A679-4A5E-A81D-B5A026C18F86}" srcOrd="6" destOrd="0" presId="urn:microsoft.com/office/officeart/2009/3/layout/StepUpProcess"/>
    <dgm:cxn modelId="{EC4EF6C5-416D-4BEC-85BC-1272C33F1DF7}" type="presParOf" srcId="{96D65A0B-A679-4A5E-A81D-B5A026C18F86}" destId="{6150F4D0-311A-4A9A-9A53-6D1F38D27948}" srcOrd="0" destOrd="0" presId="urn:microsoft.com/office/officeart/2009/3/layout/StepUpProcess"/>
    <dgm:cxn modelId="{5BD1F447-7AA7-4337-8DEC-4DE06F4AFB4F}" type="presParOf" srcId="{96D65A0B-A679-4A5E-A81D-B5A026C18F86}" destId="{790F2A18-0A00-45AF-834C-232BA95BC660}" srcOrd="1" destOrd="0" presId="urn:microsoft.com/office/officeart/2009/3/layout/StepUpProcess"/>
    <dgm:cxn modelId="{6E787686-2143-4088-80CD-4C35EF7DE405}" type="presParOf" srcId="{96D65A0B-A679-4A5E-A81D-B5A026C18F86}" destId="{9E9CF04C-F8AB-4795-A7C4-96D75D101D55}" srcOrd="2" destOrd="0" presId="urn:microsoft.com/office/officeart/2009/3/layout/StepUpProcess"/>
    <dgm:cxn modelId="{C6B069DE-1765-4B90-AEA1-DB63191250F3}" type="presParOf" srcId="{7DBC8DC5-041F-4ACA-8C75-371885AB4616}" destId="{A9A93A57-90CF-41B9-A0F4-B772972CE961}" srcOrd="7" destOrd="0" presId="urn:microsoft.com/office/officeart/2009/3/layout/StepUpProcess"/>
    <dgm:cxn modelId="{325FE6D8-4CBB-4070-833E-E413F85ABE73}" type="presParOf" srcId="{A9A93A57-90CF-41B9-A0F4-B772972CE961}" destId="{6B8909C0-2401-4449-A6A1-7AE6AD30CE8F}" srcOrd="0" destOrd="0" presId="urn:microsoft.com/office/officeart/2009/3/layout/StepUpProcess"/>
    <dgm:cxn modelId="{8B8BEBC9-9CC3-42F7-824E-899523E7C9E3}" type="presParOf" srcId="{7DBC8DC5-041F-4ACA-8C75-371885AB4616}" destId="{27C7ABA5-F333-4F84-BCA0-6095A2124727}" srcOrd="8" destOrd="0" presId="urn:microsoft.com/office/officeart/2009/3/layout/StepUpProcess"/>
    <dgm:cxn modelId="{791DA4F7-FF52-4326-9647-D01DEE290A03}" type="presParOf" srcId="{27C7ABA5-F333-4F84-BCA0-6095A2124727}" destId="{AFDA85CF-8839-4FBC-AA6C-6B15A66D1678}" srcOrd="0" destOrd="0" presId="urn:microsoft.com/office/officeart/2009/3/layout/StepUpProcess"/>
    <dgm:cxn modelId="{1788034E-3C26-4BBC-8CB9-F13D0F38AC46}" type="presParOf" srcId="{27C7ABA5-F333-4F84-BCA0-6095A2124727}" destId="{57D86589-8B34-405C-8664-2D5FEB58C743}" srcOrd="1" destOrd="0" presId="urn:microsoft.com/office/officeart/2009/3/layout/StepUpProcess"/>
    <dgm:cxn modelId="{76D9A047-6309-4F37-9173-4C7584E0D389}" type="presParOf" srcId="{27C7ABA5-F333-4F84-BCA0-6095A2124727}" destId="{CF3F49A0-4D7F-4156-AD10-BBE14048A496}" srcOrd="2" destOrd="0" presId="urn:microsoft.com/office/officeart/2009/3/layout/StepUpProcess"/>
    <dgm:cxn modelId="{9C685257-2AE6-4682-8B76-92D2D9BEB3AA}" type="presParOf" srcId="{7DBC8DC5-041F-4ACA-8C75-371885AB4616}" destId="{3FF0889A-DC75-4A6A-BEF5-23B231509838}" srcOrd="9" destOrd="0" presId="urn:microsoft.com/office/officeart/2009/3/layout/StepUpProcess"/>
    <dgm:cxn modelId="{0A45C113-6F71-4F8B-8E43-53C89FF4CE72}" type="presParOf" srcId="{3FF0889A-DC75-4A6A-BEF5-23B231509838}" destId="{B7C86C7F-CEA0-48F3-B4C4-F5D9E6746C8A}" srcOrd="0" destOrd="0" presId="urn:microsoft.com/office/officeart/2009/3/layout/StepUpProcess"/>
    <dgm:cxn modelId="{D270ACE9-6DCE-4724-9A55-D69518194B3B}" type="presParOf" srcId="{7DBC8DC5-041F-4ACA-8C75-371885AB4616}" destId="{41FAEC8D-458B-4380-A03E-BF035120B5B8}" srcOrd="10" destOrd="0" presId="urn:microsoft.com/office/officeart/2009/3/layout/StepUpProcess"/>
    <dgm:cxn modelId="{70837EA7-34CD-4B6B-8621-B86C8067F2FB}" type="presParOf" srcId="{41FAEC8D-458B-4380-A03E-BF035120B5B8}" destId="{F87BFE6C-80E9-41C6-A47F-EF5AAC209CC1}" srcOrd="0" destOrd="0" presId="urn:microsoft.com/office/officeart/2009/3/layout/StepUpProcess"/>
    <dgm:cxn modelId="{BBB7DC7A-22CB-4E1B-A9FA-4A55F5FDCE9D}" type="presParOf" srcId="{41FAEC8D-458B-4380-A03E-BF035120B5B8}" destId="{0A3E2C8A-6FC5-4279-BF08-69C76F366921}" srcOrd="1" destOrd="0" presId="urn:microsoft.com/office/officeart/2009/3/layout/StepUpProcess"/>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F1696-5C96-42B1-B883-3FC4D83C7F11}">
      <dsp:nvSpPr>
        <dsp:cNvPr id="0" name=""/>
        <dsp:cNvSpPr/>
      </dsp:nvSpPr>
      <dsp:spPr>
        <a:xfrm>
          <a:off x="0" y="0"/>
          <a:ext cx="7543800" cy="4714875"/>
        </a:xfrm>
        <a:prstGeom prst="swooshArrow">
          <a:avLst>
            <a:gd name="adj1" fmla="val 25000"/>
            <a:gd name="adj2" fmla="val 25000"/>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z="-190500" prstMaterial="matte">
          <a:bevelT w="127000" h="63500"/>
        </a:sp3d>
      </dsp:spPr>
      <dsp:style>
        <a:lnRef idx="0">
          <a:scrgbClr r="0" g="0" b="0"/>
        </a:lnRef>
        <a:fillRef idx="3">
          <a:scrgbClr r="0" g="0" b="0"/>
        </a:fillRef>
        <a:effectRef idx="0">
          <a:scrgbClr r="0" g="0" b="0"/>
        </a:effectRef>
        <a:fontRef idx="minor"/>
      </dsp:style>
    </dsp:sp>
    <dsp:sp modelId="{5ADD1F6C-2416-42C5-B8C4-902A3FE99883}">
      <dsp:nvSpPr>
        <dsp:cNvPr id="0" name=""/>
        <dsp:cNvSpPr/>
      </dsp:nvSpPr>
      <dsp:spPr>
        <a:xfrm>
          <a:off x="727825" y="3556654"/>
          <a:ext cx="173507" cy="173507"/>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sp>
    <dsp:sp modelId="{5B61B143-376C-4E68-BBAF-FE3A7B969C0B}">
      <dsp:nvSpPr>
        <dsp:cNvPr id="0" name=""/>
        <dsp:cNvSpPr/>
      </dsp:nvSpPr>
      <dsp:spPr>
        <a:xfrm>
          <a:off x="814579" y="3643408"/>
          <a:ext cx="988237" cy="1122140"/>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91938" tIns="0" rIns="0" bIns="0" numCol="1" spcCol="1270" anchor="t" anchorCtr="0">
          <a:noAutofit/>
        </a:bodyPr>
        <a:lstStyle/>
        <a:p>
          <a:pPr marL="0" lvl="0" indent="0" algn="l" defTabSz="666750">
            <a:lnSpc>
              <a:spcPct val="90000"/>
            </a:lnSpc>
            <a:spcBef>
              <a:spcPct val="0"/>
            </a:spcBef>
            <a:spcAft>
              <a:spcPct val="35000"/>
            </a:spcAft>
            <a:buNone/>
          </a:pPr>
          <a:r>
            <a:rPr lang="en-US" sz="1500" b="1" kern="1200" dirty="0"/>
            <a:t>Sexual Comments and Touching</a:t>
          </a:r>
          <a:endParaRPr lang="en-US" sz="1500" kern="1200" dirty="0"/>
        </a:p>
      </dsp:txBody>
      <dsp:txXfrm>
        <a:off x="814579" y="3643408"/>
        <a:ext cx="988237" cy="1122140"/>
      </dsp:txXfrm>
    </dsp:sp>
    <dsp:sp modelId="{A8B2C20E-B45E-42E9-B70B-A7BDEF7096EB}">
      <dsp:nvSpPr>
        <dsp:cNvPr id="0" name=""/>
        <dsp:cNvSpPr/>
      </dsp:nvSpPr>
      <dsp:spPr>
        <a:xfrm>
          <a:off x="1667026" y="2654227"/>
          <a:ext cx="271576" cy="271576"/>
        </a:xfrm>
        <a:prstGeom prst="ellipse">
          <a:avLst/>
        </a:prstGeom>
        <a:gradFill rotWithShape="0">
          <a:gsLst>
            <a:gs pos="0">
              <a:schemeClr val="accent5">
                <a:hueOff val="-2483469"/>
                <a:satOff val="9953"/>
                <a:lumOff val="2157"/>
                <a:alphaOff val="0"/>
                <a:shade val="51000"/>
                <a:satMod val="130000"/>
              </a:schemeClr>
            </a:gs>
            <a:gs pos="80000">
              <a:schemeClr val="accent5">
                <a:hueOff val="-2483469"/>
                <a:satOff val="9953"/>
                <a:lumOff val="2157"/>
                <a:alphaOff val="0"/>
                <a:shade val="93000"/>
                <a:satMod val="130000"/>
              </a:schemeClr>
            </a:gs>
            <a:gs pos="100000">
              <a:schemeClr val="accent5">
                <a:hueOff val="-2483469"/>
                <a:satOff val="9953"/>
                <a:lumOff val="2157"/>
                <a:alphaOff val="0"/>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sp>
    <dsp:sp modelId="{4E399DEE-B267-4C7B-9AC1-86C0B0BD8133}">
      <dsp:nvSpPr>
        <dsp:cNvPr id="0" name=""/>
        <dsp:cNvSpPr/>
      </dsp:nvSpPr>
      <dsp:spPr>
        <a:xfrm>
          <a:off x="1802815" y="2790011"/>
          <a:ext cx="1252270" cy="1975532"/>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143903" tIns="0" rIns="0" bIns="0" numCol="1" spcCol="1270" anchor="t" anchorCtr="0">
          <a:noAutofit/>
        </a:bodyPr>
        <a:lstStyle/>
        <a:p>
          <a:pPr marL="0" lvl="0" indent="0" algn="l" defTabSz="666750">
            <a:lnSpc>
              <a:spcPct val="90000"/>
            </a:lnSpc>
            <a:spcBef>
              <a:spcPct val="0"/>
            </a:spcBef>
            <a:spcAft>
              <a:spcPct val="35000"/>
            </a:spcAft>
            <a:buNone/>
          </a:pPr>
          <a:r>
            <a:rPr lang="en-US" sz="1500" b="1" kern="1200" dirty="0"/>
            <a:t>Sexual Intimidation and Pressure</a:t>
          </a:r>
          <a:endParaRPr lang="en-US" sz="1500" kern="1200" dirty="0"/>
        </a:p>
      </dsp:txBody>
      <dsp:txXfrm>
        <a:off x="1802815" y="2790011"/>
        <a:ext cx="1252270" cy="1975532"/>
      </dsp:txXfrm>
    </dsp:sp>
    <dsp:sp modelId="{52D36F95-FA91-4257-8BAB-9F74888D646F}">
      <dsp:nvSpPr>
        <dsp:cNvPr id="0" name=""/>
        <dsp:cNvSpPr/>
      </dsp:nvSpPr>
      <dsp:spPr>
        <a:xfrm>
          <a:off x="2874034" y="1934737"/>
          <a:ext cx="362102" cy="362102"/>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sp>
    <dsp:sp modelId="{9F90FD2F-1BEF-4377-8648-CE871B5C7AAF}">
      <dsp:nvSpPr>
        <dsp:cNvPr id="0" name=""/>
        <dsp:cNvSpPr/>
      </dsp:nvSpPr>
      <dsp:spPr>
        <a:xfrm>
          <a:off x="3055082" y="2115796"/>
          <a:ext cx="1455953" cy="2649759"/>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191871" tIns="0" rIns="0" bIns="0" numCol="1" spcCol="1270" anchor="t" anchorCtr="0">
          <a:noAutofit/>
        </a:bodyPr>
        <a:lstStyle/>
        <a:p>
          <a:pPr marL="0" lvl="0" indent="0" algn="l" defTabSz="666750">
            <a:lnSpc>
              <a:spcPct val="90000"/>
            </a:lnSpc>
            <a:spcBef>
              <a:spcPct val="0"/>
            </a:spcBef>
            <a:spcAft>
              <a:spcPct val="35000"/>
            </a:spcAft>
            <a:buNone/>
          </a:pPr>
          <a:r>
            <a:rPr lang="en-US" sz="1500" b="1" kern="1200" dirty="0"/>
            <a:t>“Fatal Attractions”</a:t>
          </a:r>
        </a:p>
        <a:p>
          <a:pPr marL="0" lvl="0" indent="0" algn="l" defTabSz="666750">
            <a:lnSpc>
              <a:spcPct val="90000"/>
            </a:lnSpc>
            <a:spcBef>
              <a:spcPct val="0"/>
            </a:spcBef>
            <a:spcAft>
              <a:spcPct val="35000"/>
            </a:spcAft>
            <a:buNone/>
          </a:pPr>
          <a:r>
            <a:rPr lang="en-US" sz="1500" b="1" kern="1200" dirty="0"/>
            <a:t>      &amp;</a:t>
          </a:r>
        </a:p>
        <a:p>
          <a:pPr marL="0" lvl="0" indent="0" algn="l" defTabSz="666750">
            <a:lnSpc>
              <a:spcPct val="90000"/>
            </a:lnSpc>
            <a:spcBef>
              <a:spcPct val="0"/>
            </a:spcBef>
            <a:spcAft>
              <a:spcPct val="35000"/>
            </a:spcAft>
            <a:buNone/>
          </a:pPr>
          <a:r>
            <a:rPr lang="en-US" sz="1500" b="1" kern="1200" dirty="0"/>
            <a:t>Stalking</a:t>
          </a:r>
          <a:endParaRPr lang="en-US" sz="1500" kern="1200" dirty="0"/>
        </a:p>
      </dsp:txBody>
      <dsp:txXfrm>
        <a:off x="3055082" y="2115796"/>
        <a:ext cx="1455953" cy="2649759"/>
      </dsp:txXfrm>
    </dsp:sp>
    <dsp:sp modelId="{3E55C93B-51C0-4092-ADA2-A419ED794098}">
      <dsp:nvSpPr>
        <dsp:cNvPr id="0" name=""/>
        <dsp:cNvSpPr/>
      </dsp:nvSpPr>
      <dsp:spPr>
        <a:xfrm>
          <a:off x="4277184" y="1372723"/>
          <a:ext cx="467715" cy="467715"/>
        </a:xfrm>
        <a:prstGeom prst="ellipse">
          <a:avLst/>
        </a:prstGeom>
        <a:gradFill rotWithShape="0">
          <a:gsLst>
            <a:gs pos="0">
              <a:schemeClr val="accent5">
                <a:hueOff val="-7450407"/>
                <a:satOff val="29858"/>
                <a:lumOff val="6471"/>
                <a:alphaOff val="0"/>
                <a:shade val="51000"/>
                <a:satMod val="130000"/>
              </a:schemeClr>
            </a:gs>
            <a:gs pos="80000">
              <a:schemeClr val="accent5">
                <a:hueOff val="-7450407"/>
                <a:satOff val="29858"/>
                <a:lumOff val="6471"/>
                <a:alphaOff val="0"/>
                <a:shade val="93000"/>
                <a:satMod val="130000"/>
              </a:schemeClr>
            </a:gs>
            <a:gs pos="100000">
              <a:schemeClr val="accent5">
                <a:hueOff val="-7450407"/>
                <a:satOff val="29858"/>
                <a:lumOff val="6471"/>
                <a:alphaOff val="0"/>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sp>
    <dsp:sp modelId="{3500400F-BA28-4389-95E3-422D5AE48A59}">
      <dsp:nvSpPr>
        <dsp:cNvPr id="0" name=""/>
        <dsp:cNvSpPr/>
      </dsp:nvSpPr>
      <dsp:spPr>
        <a:xfrm>
          <a:off x="4511041" y="1606593"/>
          <a:ext cx="1508760" cy="3158966"/>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247833" tIns="0" rIns="0" bIns="0" numCol="1" spcCol="1270" anchor="t" anchorCtr="0">
          <a:noAutofit/>
        </a:bodyPr>
        <a:lstStyle/>
        <a:p>
          <a:pPr marL="0" lvl="0" indent="0" algn="l" defTabSz="666750">
            <a:lnSpc>
              <a:spcPct val="90000"/>
            </a:lnSpc>
            <a:spcBef>
              <a:spcPct val="0"/>
            </a:spcBef>
            <a:spcAft>
              <a:spcPct val="35000"/>
            </a:spcAft>
            <a:buNone/>
          </a:pPr>
          <a:r>
            <a:rPr lang="en-US" sz="1500" b="1" kern="1200" dirty="0"/>
            <a:t>“Predators” Coercive Relationships</a:t>
          </a:r>
          <a:endParaRPr lang="en-US" sz="1500" kern="1200" dirty="0"/>
        </a:p>
      </dsp:txBody>
      <dsp:txXfrm>
        <a:off x="4511041" y="1606593"/>
        <a:ext cx="1508760" cy="3158966"/>
      </dsp:txXfrm>
    </dsp:sp>
    <dsp:sp modelId="{E6394073-6F29-4A9A-ABB6-D8C54AA9ECED}">
      <dsp:nvSpPr>
        <dsp:cNvPr id="0" name=""/>
        <dsp:cNvSpPr/>
      </dsp:nvSpPr>
      <dsp:spPr>
        <a:xfrm>
          <a:off x="5721821" y="997418"/>
          <a:ext cx="595960" cy="595960"/>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sp>
    <dsp:sp modelId="{95E97CC7-F444-4E31-AB6B-A8517340BA3F}">
      <dsp:nvSpPr>
        <dsp:cNvPr id="0" name=""/>
        <dsp:cNvSpPr/>
      </dsp:nvSpPr>
      <dsp:spPr>
        <a:xfrm>
          <a:off x="6019801" y="1295416"/>
          <a:ext cx="1508760" cy="3470148"/>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315787" tIns="0" rIns="0" bIns="0" numCol="1" spcCol="1270" anchor="t" anchorCtr="0">
          <a:noAutofit/>
        </a:bodyPr>
        <a:lstStyle/>
        <a:p>
          <a:pPr marL="0" lvl="0" indent="0" algn="l" defTabSz="666750">
            <a:lnSpc>
              <a:spcPct val="90000"/>
            </a:lnSpc>
            <a:spcBef>
              <a:spcPct val="0"/>
            </a:spcBef>
            <a:spcAft>
              <a:spcPct val="35000"/>
            </a:spcAft>
            <a:buNone/>
          </a:pPr>
          <a:r>
            <a:rPr lang="en-US" sz="1500" b="1" kern="1200" dirty="0"/>
            <a:t>Forced Sex</a:t>
          </a:r>
          <a:endParaRPr lang="en-US" sz="1500" kern="1200" dirty="0"/>
        </a:p>
      </dsp:txBody>
      <dsp:txXfrm>
        <a:off x="6019801" y="1295416"/>
        <a:ext cx="1508760" cy="3470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830216-744F-41EF-A8F3-C81AB6C86A1E}">
      <dsp:nvSpPr>
        <dsp:cNvPr id="0" name=""/>
        <dsp:cNvSpPr/>
      </dsp:nvSpPr>
      <dsp:spPr>
        <a:xfrm>
          <a:off x="1404620" y="165099"/>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CAF68F-A9E6-4460-9B58-41A1527D8783}">
      <dsp:nvSpPr>
        <dsp:cNvPr id="0" name=""/>
        <dsp:cNvSpPr/>
      </dsp:nvSpPr>
      <dsp:spPr>
        <a:xfrm>
          <a:off x="2730500" y="2951479"/>
          <a:ext cx="635000" cy="406400"/>
        </a:xfrm>
        <a:prstGeom prst="down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62E1DFF8-49B9-46D6-B55D-0ED6FCBF8150}">
      <dsp:nvSpPr>
        <dsp:cNvPr id="0" name=""/>
        <dsp:cNvSpPr/>
      </dsp:nvSpPr>
      <dsp:spPr>
        <a:xfrm>
          <a:off x="1524000"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Survival</a:t>
          </a:r>
        </a:p>
      </dsp:txBody>
      <dsp:txXfrm>
        <a:off x="1524000" y="3276600"/>
        <a:ext cx="3048000" cy="762000"/>
      </dsp:txXfrm>
    </dsp:sp>
    <dsp:sp modelId="{68F73A81-1BB6-4558-A7A5-EEBF444422F1}">
      <dsp:nvSpPr>
        <dsp:cNvPr id="0" name=""/>
        <dsp:cNvSpPr/>
      </dsp:nvSpPr>
      <dsp:spPr>
        <a:xfrm>
          <a:off x="2595880" y="1390904"/>
          <a:ext cx="1143000" cy="114300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No Education</a:t>
          </a:r>
        </a:p>
      </dsp:txBody>
      <dsp:txXfrm>
        <a:off x="2763268" y="1558292"/>
        <a:ext cx="808224" cy="808224"/>
      </dsp:txXfrm>
    </dsp:sp>
    <dsp:sp modelId="{72E6318A-1C86-47FA-B046-BF3F7205B9D1}">
      <dsp:nvSpPr>
        <dsp:cNvPr id="0" name=""/>
        <dsp:cNvSpPr/>
      </dsp:nvSpPr>
      <dsp:spPr>
        <a:xfrm>
          <a:off x="1676398" y="609603"/>
          <a:ext cx="1143000" cy="1143000"/>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Gang Attachment</a:t>
          </a:r>
        </a:p>
      </dsp:txBody>
      <dsp:txXfrm>
        <a:off x="1843786" y="776991"/>
        <a:ext cx="808224" cy="808224"/>
      </dsp:txXfrm>
    </dsp:sp>
    <dsp:sp modelId="{7935B19A-AF1F-4883-9431-872B77FD0FD4}">
      <dsp:nvSpPr>
        <dsp:cNvPr id="0" name=""/>
        <dsp:cNvSpPr/>
      </dsp:nvSpPr>
      <dsp:spPr>
        <a:xfrm>
          <a:off x="2819401" y="152406"/>
          <a:ext cx="1143000" cy="114300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Illegal Alien</a:t>
          </a:r>
        </a:p>
      </dsp:txBody>
      <dsp:txXfrm>
        <a:off x="2986789" y="319794"/>
        <a:ext cx="808224" cy="808224"/>
      </dsp:txXfrm>
    </dsp:sp>
    <dsp:sp modelId="{78D9618F-6ACD-4E54-97A7-26E8BEFBE35E}">
      <dsp:nvSpPr>
        <dsp:cNvPr id="0" name=""/>
        <dsp:cNvSpPr/>
      </dsp:nvSpPr>
      <dsp:spPr>
        <a:xfrm>
          <a:off x="1270000" y="25399"/>
          <a:ext cx="3556000" cy="28448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183DE3-1602-4B1D-AA3E-E70CD92B3544}">
      <dsp:nvSpPr>
        <dsp:cNvPr id="0" name=""/>
        <dsp:cNvSpPr/>
      </dsp:nvSpPr>
      <dsp:spPr>
        <a:xfrm>
          <a:off x="5046444" y="838212"/>
          <a:ext cx="1049555" cy="1066378"/>
        </a:xfrm>
        <a:prstGeom prst="ellipse">
          <a:avLst/>
        </a:prstGeom>
        <a:gradFill rotWithShape="0">
          <a:gsLst>
            <a:gs pos="0">
              <a:schemeClr val="accent5">
                <a:hueOff val="0"/>
                <a:satOff val="0"/>
                <a:lum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Predator, Sociopath</a:t>
          </a:r>
        </a:p>
      </dsp:txBody>
      <dsp:txXfrm>
        <a:off x="5200148" y="994379"/>
        <a:ext cx="742147" cy="754044"/>
      </dsp:txXfrm>
    </dsp:sp>
    <dsp:sp modelId="{FA20778F-DF2B-4DE9-81D4-2BC4433EB581}">
      <dsp:nvSpPr>
        <dsp:cNvPr id="0" name=""/>
        <dsp:cNvSpPr/>
      </dsp:nvSpPr>
      <dsp:spPr>
        <a:xfrm>
          <a:off x="2984321" y="647706"/>
          <a:ext cx="1083855" cy="1087808"/>
        </a:xfrm>
        <a:prstGeom prst="ellipse">
          <a:avLst/>
        </a:prstGeom>
        <a:gradFill rotWithShape="0">
          <a:gsLst>
            <a:gs pos="0">
              <a:schemeClr val="accent5">
                <a:hueOff val="-9933876"/>
                <a:satOff val="39811"/>
                <a:lumOff val="8628"/>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Smart, Manipulative</a:t>
          </a:r>
        </a:p>
      </dsp:txBody>
      <dsp:txXfrm>
        <a:off x="3143048" y="807012"/>
        <a:ext cx="766401" cy="7691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B1001-7A32-48ED-9DF7-1CA125E56206}">
      <dsp:nvSpPr>
        <dsp:cNvPr id="0" name=""/>
        <dsp:cNvSpPr/>
      </dsp:nvSpPr>
      <dsp:spPr>
        <a:xfrm rot="5400000">
          <a:off x="239118" y="2833727"/>
          <a:ext cx="707448" cy="1177178"/>
        </a:xfrm>
        <a:prstGeom prst="corner">
          <a:avLst>
            <a:gd name="adj1" fmla="val 16120"/>
            <a:gd name="adj2" fmla="val 16110"/>
          </a:avLst>
        </a:prstGeom>
        <a:solidFill>
          <a:srgbClr val="00B0F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E3270ADC-1E88-4A8C-A873-F251203491A5}">
      <dsp:nvSpPr>
        <dsp:cNvPr id="0" name=""/>
        <dsp:cNvSpPr/>
      </dsp:nvSpPr>
      <dsp:spPr>
        <a:xfrm>
          <a:off x="76194" y="3168952"/>
          <a:ext cx="1185884" cy="931574"/>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292929"/>
              </a:solidFill>
            </a:rPr>
            <a:t>Love and seduction, </a:t>
          </a:r>
        </a:p>
        <a:p>
          <a:pPr marL="0" lvl="0" indent="0" algn="l" defTabSz="622300">
            <a:lnSpc>
              <a:spcPct val="90000"/>
            </a:lnSpc>
            <a:spcBef>
              <a:spcPct val="0"/>
            </a:spcBef>
            <a:spcAft>
              <a:spcPct val="35000"/>
            </a:spcAft>
            <a:buNone/>
          </a:pPr>
          <a:r>
            <a:rPr lang="en-US" sz="1400" b="1" kern="1200" dirty="0">
              <a:solidFill>
                <a:srgbClr val="292929"/>
              </a:solidFill>
            </a:rPr>
            <a:t>Inappropriate Comments</a:t>
          </a:r>
          <a:endParaRPr lang="en-US" sz="1400" b="1" kern="1200" dirty="0"/>
        </a:p>
      </dsp:txBody>
      <dsp:txXfrm>
        <a:off x="76194" y="3168952"/>
        <a:ext cx="1185884" cy="931574"/>
      </dsp:txXfrm>
    </dsp:sp>
    <dsp:sp modelId="{053696BF-FADC-4188-B5AC-0DF63A511E2D}">
      <dsp:nvSpPr>
        <dsp:cNvPr id="0" name=""/>
        <dsp:cNvSpPr/>
      </dsp:nvSpPr>
      <dsp:spPr>
        <a:xfrm>
          <a:off x="983269" y="2747062"/>
          <a:ext cx="200521" cy="200521"/>
        </a:xfrm>
        <a:prstGeom prst="triangle">
          <a:avLst>
            <a:gd name="adj" fmla="val 100000"/>
          </a:avLst>
        </a:prstGeom>
        <a:solidFill>
          <a:schemeClr val="accent1">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813AE219-51A6-41AF-BD58-515221518486}">
      <dsp:nvSpPr>
        <dsp:cNvPr id="0" name=""/>
        <dsp:cNvSpPr/>
      </dsp:nvSpPr>
      <dsp:spPr>
        <a:xfrm rot="5400000">
          <a:off x="1601709" y="2269874"/>
          <a:ext cx="707448" cy="1177178"/>
        </a:xfrm>
        <a:prstGeom prst="corner">
          <a:avLst>
            <a:gd name="adj1" fmla="val 16120"/>
            <a:gd name="adj2" fmla="val 16110"/>
          </a:avLst>
        </a:prstGeom>
        <a:solidFill>
          <a:schemeClr val="accent3">
            <a:lumMod val="5000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748DC8F3-2CDC-47B6-9199-124AA5C031CD}">
      <dsp:nvSpPr>
        <dsp:cNvPr id="0" name=""/>
        <dsp:cNvSpPr/>
      </dsp:nvSpPr>
      <dsp:spPr>
        <a:xfrm>
          <a:off x="1447798" y="2667002"/>
          <a:ext cx="1151600" cy="1415397"/>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292929"/>
              </a:solidFill>
            </a:rPr>
            <a:t>Sexual Requests</a:t>
          </a:r>
        </a:p>
        <a:p>
          <a:pPr marL="0" lvl="0" indent="0" algn="l" defTabSz="622300">
            <a:lnSpc>
              <a:spcPct val="90000"/>
            </a:lnSpc>
            <a:spcBef>
              <a:spcPct val="0"/>
            </a:spcBef>
            <a:spcAft>
              <a:spcPct val="35000"/>
            </a:spcAft>
            <a:buNone/>
          </a:pPr>
          <a:r>
            <a:rPr lang="en-US" sz="1400" b="1" kern="1200" dirty="0">
              <a:solidFill>
                <a:srgbClr val="292929"/>
              </a:solidFill>
            </a:rPr>
            <a:t>“Flashing”, voyeurism and touching</a:t>
          </a:r>
          <a:endParaRPr lang="en-US" sz="1400" b="1" kern="1200" dirty="0"/>
        </a:p>
      </dsp:txBody>
      <dsp:txXfrm>
        <a:off x="1447798" y="2667002"/>
        <a:ext cx="1151600" cy="1415397"/>
      </dsp:txXfrm>
    </dsp:sp>
    <dsp:sp modelId="{F68EC4B3-500F-4B75-A945-1014E957263B}">
      <dsp:nvSpPr>
        <dsp:cNvPr id="0" name=""/>
        <dsp:cNvSpPr/>
      </dsp:nvSpPr>
      <dsp:spPr>
        <a:xfrm>
          <a:off x="2345860" y="2183209"/>
          <a:ext cx="200521" cy="200521"/>
        </a:xfrm>
        <a:prstGeom prst="triangle">
          <a:avLst>
            <a:gd name="adj" fmla="val 100000"/>
          </a:avLst>
        </a:prstGeom>
        <a:solidFill>
          <a:schemeClr val="accent1">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A2867531-3D5E-4C25-A424-D1E59D146B18}">
      <dsp:nvSpPr>
        <dsp:cNvPr id="0" name=""/>
        <dsp:cNvSpPr/>
      </dsp:nvSpPr>
      <dsp:spPr>
        <a:xfrm rot="5400000">
          <a:off x="2964300" y="1947933"/>
          <a:ext cx="707448" cy="1177178"/>
        </a:xfrm>
        <a:prstGeom prst="corner">
          <a:avLst>
            <a:gd name="adj1" fmla="val 16120"/>
            <a:gd name="adj2" fmla="val 16110"/>
          </a:avLst>
        </a:prstGeom>
        <a:solidFill>
          <a:srgbClr val="7030A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85F4648F-FCEB-4B14-9B7E-5639478B0D8C}">
      <dsp:nvSpPr>
        <dsp:cNvPr id="0" name=""/>
        <dsp:cNvSpPr/>
      </dsp:nvSpPr>
      <dsp:spPr>
        <a:xfrm>
          <a:off x="2846209" y="2299656"/>
          <a:ext cx="1062763" cy="931574"/>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292929"/>
              </a:solidFill>
            </a:rPr>
            <a:t>Abuse of search authority	</a:t>
          </a:r>
          <a:endParaRPr lang="en-US" sz="1400" b="1" kern="1200" dirty="0"/>
        </a:p>
      </dsp:txBody>
      <dsp:txXfrm>
        <a:off x="2846209" y="2299656"/>
        <a:ext cx="1062763" cy="931574"/>
      </dsp:txXfrm>
    </dsp:sp>
    <dsp:sp modelId="{81E770A7-F3EC-423E-974B-0C7A660B2B73}">
      <dsp:nvSpPr>
        <dsp:cNvPr id="0" name=""/>
        <dsp:cNvSpPr/>
      </dsp:nvSpPr>
      <dsp:spPr>
        <a:xfrm>
          <a:off x="3708452" y="1861268"/>
          <a:ext cx="200521" cy="200521"/>
        </a:xfrm>
        <a:prstGeom prst="triangle">
          <a:avLst>
            <a:gd name="adj" fmla="val 100000"/>
          </a:avLst>
        </a:prstGeom>
        <a:solidFill>
          <a:schemeClr val="accent1">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6150F4D0-311A-4A9A-9A53-6D1F38D27948}">
      <dsp:nvSpPr>
        <dsp:cNvPr id="0" name=""/>
        <dsp:cNvSpPr/>
      </dsp:nvSpPr>
      <dsp:spPr>
        <a:xfrm rot="5400000">
          <a:off x="4326891" y="1625992"/>
          <a:ext cx="707448" cy="1177178"/>
        </a:xfrm>
        <a:prstGeom prst="corner">
          <a:avLst>
            <a:gd name="adj1" fmla="val 16120"/>
            <a:gd name="adj2" fmla="val 16110"/>
          </a:avLst>
        </a:prstGeom>
        <a:solidFill>
          <a:srgbClr val="FFFF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790F2A18-0A00-45AF-834C-232BA95BC660}">
      <dsp:nvSpPr>
        <dsp:cNvPr id="0" name=""/>
        <dsp:cNvSpPr/>
      </dsp:nvSpPr>
      <dsp:spPr>
        <a:xfrm>
          <a:off x="4208800" y="1977715"/>
          <a:ext cx="1062763" cy="931574"/>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i="0" kern="1200" dirty="0">
              <a:solidFill>
                <a:srgbClr val="111111"/>
              </a:solidFill>
            </a:rPr>
            <a:t>Sexual Exchange, Sexual Intimidation</a:t>
          </a:r>
          <a:endParaRPr lang="en-US" sz="1400" b="1" i="0" kern="1200" dirty="0"/>
        </a:p>
      </dsp:txBody>
      <dsp:txXfrm>
        <a:off x="4208800" y="1977715"/>
        <a:ext cx="1062763" cy="931574"/>
      </dsp:txXfrm>
    </dsp:sp>
    <dsp:sp modelId="{9E9CF04C-F8AB-4795-A7C4-96D75D101D55}">
      <dsp:nvSpPr>
        <dsp:cNvPr id="0" name=""/>
        <dsp:cNvSpPr/>
      </dsp:nvSpPr>
      <dsp:spPr>
        <a:xfrm>
          <a:off x="5071043" y="1539327"/>
          <a:ext cx="200521" cy="200521"/>
        </a:xfrm>
        <a:prstGeom prst="triangle">
          <a:avLst>
            <a:gd name="adj" fmla="val 100000"/>
          </a:avLst>
        </a:prstGeom>
        <a:solidFill>
          <a:schemeClr val="accent1">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AFDA85CF-8839-4FBC-AA6C-6B15A66D1678}">
      <dsp:nvSpPr>
        <dsp:cNvPr id="0" name=""/>
        <dsp:cNvSpPr/>
      </dsp:nvSpPr>
      <dsp:spPr>
        <a:xfrm rot="5400000">
          <a:off x="5689482" y="1304051"/>
          <a:ext cx="707448" cy="1177178"/>
        </a:xfrm>
        <a:prstGeom prst="corner">
          <a:avLst>
            <a:gd name="adj1" fmla="val 16120"/>
            <a:gd name="adj2" fmla="val 16110"/>
          </a:avLst>
        </a:prstGeom>
        <a:solidFill>
          <a:srgbClr val="FF99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57D86589-8B34-405C-8664-2D5FEB58C743}">
      <dsp:nvSpPr>
        <dsp:cNvPr id="0" name=""/>
        <dsp:cNvSpPr/>
      </dsp:nvSpPr>
      <dsp:spPr>
        <a:xfrm>
          <a:off x="5571391" y="1655773"/>
          <a:ext cx="1062763" cy="931574"/>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111111"/>
              </a:solidFill>
            </a:rPr>
            <a:t>Sex without physical Violence</a:t>
          </a:r>
          <a:endParaRPr lang="en-US" sz="1400" b="1" kern="1200" dirty="0"/>
        </a:p>
      </dsp:txBody>
      <dsp:txXfrm>
        <a:off x="5571391" y="1655773"/>
        <a:ext cx="1062763" cy="931574"/>
      </dsp:txXfrm>
    </dsp:sp>
    <dsp:sp modelId="{CF3F49A0-4D7F-4156-AD10-BBE14048A496}">
      <dsp:nvSpPr>
        <dsp:cNvPr id="0" name=""/>
        <dsp:cNvSpPr/>
      </dsp:nvSpPr>
      <dsp:spPr>
        <a:xfrm>
          <a:off x="6433634" y="1217385"/>
          <a:ext cx="200521" cy="200521"/>
        </a:xfrm>
        <a:prstGeom prst="triangle">
          <a:avLst>
            <a:gd name="adj" fmla="val 100000"/>
          </a:avLst>
        </a:prstGeom>
        <a:solidFill>
          <a:schemeClr val="accent1">
            <a:hueOff val="0"/>
            <a:satOff val="0"/>
            <a:lumOff val="0"/>
            <a:alphaOff val="0"/>
          </a:schemeClr>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F87BFE6C-80E9-41C6-A47F-EF5AAC209CC1}">
      <dsp:nvSpPr>
        <dsp:cNvPr id="0" name=""/>
        <dsp:cNvSpPr/>
      </dsp:nvSpPr>
      <dsp:spPr>
        <a:xfrm rot="5400000">
          <a:off x="7052073" y="982109"/>
          <a:ext cx="707448" cy="1177178"/>
        </a:xfrm>
        <a:prstGeom prst="corner">
          <a:avLst>
            <a:gd name="adj1" fmla="val 16120"/>
            <a:gd name="adj2" fmla="val 16110"/>
          </a:avLst>
        </a:prstGeom>
        <a:solidFill>
          <a:srgbClr val="C000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0A3E2C8A-6FC5-4279-BF08-69C76F366921}">
      <dsp:nvSpPr>
        <dsp:cNvPr id="0" name=""/>
        <dsp:cNvSpPr/>
      </dsp:nvSpPr>
      <dsp:spPr>
        <a:xfrm>
          <a:off x="6933982" y="1333832"/>
          <a:ext cx="1062763" cy="931574"/>
        </a:xfrm>
        <a:prstGeom prst="rect">
          <a:avLst/>
        </a:prstGeom>
        <a:no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1" kern="1200" dirty="0">
              <a:solidFill>
                <a:srgbClr val="111111"/>
              </a:solidFill>
            </a:rPr>
            <a:t>Physical Violence and Sex</a:t>
          </a:r>
        </a:p>
      </dsp:txBody>
      <dsp:txXfrm>
        <a:off x="6933982" y="1333832"/>
        <a:ext cx="1062763" cy="93157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83C03F1-7E31-45FA-9EA9-E588D108DCB3}" type="datetimeFigureOut">
              <a:rPr lang="en-US" smtClean="0"/>
              <a:t>8/9/2023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DE1CD29-E03C-49EF-85FB-75D1F57A7273}" type="slidenum">
              <a:rPr lang="en-US" smtClean="0"/>
              <a:t>‹#›</a:t>
            </a:fld>
            <a:endParaRPr lang="en-US" dirty="0"/>
          </a:p>
        </p:txBody>
      </p:sp>
    </p:spTree>
    <p:extLst>
      <p:ext uri="{BB962C8B-B14F-4D97-AF65-F5344CB8AC3E}">
        <p14:creationId xmlns:p14="http://schemas.microsoft.com/office/powerpoint/2010/main" val="1449709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C536CA0-B409-445C-ACB9-6858C6641A50}" type="datetimeFigureOut">
              <a:rPr lang="en-US" smtClean="0"/>
              <a:pPr/>
              <a:t>8/9/2023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3D41A27-A150-49C7-9160-599AC4D70A12}" type="slidenum">
              <a:rPr lang="en-US" smtClean="0"/>
              <a:pPr/>
              <a:t>‹#›</a:t>
            </a:fld>
            <a:endParaRPr lang="en-US" dirty="0"/>
          </a:p>
        </p:txBody>
      </p:sp>
    </p:spTree>
    <p:extLst>
      <p:ext uri="{BB962C8B-B14F-4D97-AF65-F5344CB8AC3E}">
        <p14:creationId xmlns:p14="http://schemas.microsoft.com/office/powerpoint/2010/main" val="2555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41121-0D60-44AA-AD81-8A7116AA7E7D}" type="slidenum">
              <a:rPr lang="en-US" smtClean="0"/>
              <a:pPr/>
              <a:t>1</a:t>
            </a:fld>
            <a:endParaRPr lang="en-US" dirty="0"/>
          </a:p>
        </p:txBody>
      </p:sp>
    </p:spTree>
    <p:extLst>
      <p:ext uri="{BB962C8B-B14F-4D97-AF65-F5344CB8AC3E}">
        <p14:creationId xmlns:p14="http://schemas.microsoft.com/office/powerpoint/2010/main" val="2050261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5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t>With respect to abuse of search authority, in some locations, male officers are prohibited from patting down female inmates unless it is an emergency. In other locations, there are no such restrictions. What became clear to us, however, was that female inmates were just as likely to feel victimized by female officers who abused their power of physically searching. It may not be the gender of the officer that is the central issue in abuse of search authority, but, rather, training and management in order to ensure that the power is not abused. </a:t>
            </a:r>
          </a:p>
          <a:p>
            <a:pPr eaLnBrk="1" hangingPunct="1"/>
            <a:r>
              <a:rPr lang="en-US" dirty="0"/>
              <a:t>	With respect to sexual exchanges, many women in prison and jail have had lives where sexual victimization and inappropriate sexualization occurred very early in life. Thus, it is not surprising that they may exchange the offer of sex to get what they feel they need in a prison. Here is an example: </a:t>
            </a:r>
          </a:p>
          <a:p>
            <a:pPr eaLnBrk="1" hangingPunct="1"/>
            <a:r>
              <a:rPr lang="en-US" i="1" dirty="0"/>
              <a:t>One cup of coffee can get (an officer) whatever they want in here. The men and female officers know that and they use that to manipulate and degrade us. </a:t>
            </a:r>
          </a:p>
          <a:p>
            <a:pPr eaLnBrk="1" hangingPunct="1"/>
            <a:r>
              <a:rPr lang="en-US" dirty="0"/>
              <a:t>	With respect to sexual intimidation, women expressed the view that they would do whatever they needed to not get moved to less desirable prisons or not to be given a disciplinary “ticket” or write-up, as suggested in this comments: </a:t>
            </a:r>
          </a:p>
          <a:p>
            <a:pPr eaLnBrk="1" hangingPunct="1"/>
            <a:r>
              <a:rPr lang="en-US" i="1" dirty="0"/>
              <a:t>We put up with the abuse because we don’t want to move to [another facility]. If the price of staying here is to get down on my knees, then I will get my knee pads. </a:t>
            </a:r>
            <a:endParaRPr lang="en-US" dirty="0"/>
          </a:p>
          <a:p>
            <a:pPr eaLnBrk="1" hangingPunct="1"/>
            <a:r>
              <a:rPr lang="en-US" dirty="0"/>
              <a:t>	With respect to sex without physical violence, as women have little power to object, differentiating between consensual and non-consensual sex in the prison environment has little utility. Many women told us that they cannot refuse these advances because of their powerless position. We also learned that there are some women in prisons and jails who enjoy sex with men and are willing participants in a sexual relationship.</a:t>
            </a:r>
          </a:p>
          <a:p>
            <a:pPr eaLnBrk="1" hangingPunct="1"/>
            <a:r>
              <a:rPr lang="en-US" dirty="0"/>
              <a:t>	We heard very few stories of officers or other staff members physically forcing a woman to have sex. We could not determine whether this was due to the rarity of the event or the focus group methodology we used to collect these accounts. </a:t>
            </a:r>
          </a:p>
          <a:p>
            <a:pPr eaLnBrk="1" hangingPunct="1"/>
            <a:endParaRPr lang="en-US" dirty="0"/>
          </a:p>
          <a:p>
            <a:pPr eaLnBrk="1" hangingPunct="1"/>
            <a:endParaRPr lang="en-US" dirty="0"/>
          </a:p>
          <a:p>
            <a:pPr eaLnBrk="1" hangingPunct="1"/>
            <a:r>
              <a:rPr lang="en-US" dirty="0"/>
              <a:t>With respect to abuse of search authority, in some locations, male officers are prohibited from patting down female inmates unless it is an emergency. In other locations, there are no such restrictions. What became clear to us, however, was that female inmates were just as likely to feel victimized by female officers who abused their power of physically searching. It may not be the gender of the officer that is the central issue in abuse of search authority, but, rather, training and management in order to ensure that the power is not abused. </a:t>
            </a:r>
          </a:p>
          <a:p>
            <a:pPr eaLnBrk="1" hangingPunct="1"/>
            <a:r>
              <a:rPr lang="en-US" dirty="0"/>
              <a:t>	With respect to sexual exchanges, many women in prison and jail have had lives where sexual victimization and inappropriate sexualization occurred very early in life. Thus, it is not surprising that they may exchange the offer of sex to get what they feel they need in a prison. Here is an example: </a:t>
            </a:r>
          </a:p>
          <a:p>
            <a:pPr eaLnBrk="1" hangingPunct="1"/>
            <a:r>
              <a:rPr lang="en-US" i="1" dirty="0"/>
              <a:t>One cup of coffee can get (an officer) whatever they want in here. The men and female officers know that and they use that to manipulate and degrade us. </a:t>
            </a:r>
          </a:p>
          <a:p>
            <a:pPr eaLnBrk="1" hangingPunct="1"/>
            <a:r>
              <a:rPr lang="en-US" dirty="0"/>
              <a:t>	With respect to sexual intimidation, women expressed the view that they would do whatever they needed to not get moved to less desirable prisons or not to be given a disciplinary “ticket” or write-up, as suggested in this comments: </a:t>
            </a:r>
          </a:p>
          <a:p>
            <a:pPr eaLnBrk="1" hangingPunct="1"/>
            <a:r>
              <a:rPr lang="en-US" i="1" dirty="0"/>
              <a:t>We put up with the abuse because we don’t want to move to [another facility]. If the price of staying here is to get down on my knees, then I will get my knee pads. </a:t>
            </a:r>
            <a:endParaRPr lang="en-US" dirty="0"/>
          </a:p>
          <a:p>
            <a:pPr eaLnBrk="1" hangingPunct="1"/>
            <a:r>
              <a:rPr lang="en-US" dirty="0"/>
              <a:t>	With respect to sex without physical violence, as women have little power to object, differentiating between consensual and non-consensual sex in the prison environment has little utility. Many women told us that they cannot refuse these advances because of their powerless position. We also learned that there are some women in prisons and jails who enjoy sex with men and are willing participants in a sexual relationship.</a:t>
            </a:r>
          </a:p>
          <a:p>
            <a:pPr eaLnBrk="1" hangingPunct="1"/>
            <a:r>
              <a:rPr lang="en-US" dirty="0"/>
              <a:t>	We heard very few stories of officers or other staff members physically forcing a woman to have sex. We could not determine whether this was due to the rarity of the event or the focus group methodology we used to collect these accounts. </a:t>
            </a:r>
          </a:p>
        </p:txBody>
      </p:sp>
      <p:sp>
        <p:nvSpPr>
          <p:cNvPr id="4" name="Slide Number Placeholder 3"/>
          <p:cNvSpPr>
            <a:spLocks noGrp="1"/>
          </p:cNvSpPr>
          <p:nvPr>
            <p:ph type="sldNum" sz="quarter" idx="5"/>
          </p:nvPr>
        </p:nvSpPr>
        <p:spPr/>
        <p:txBody>
          <a:bodyPr/>
          <a:lstStyle/>
          <a:p>
            <a:pPr>
              <a:defRPr/>
            </a:pPr>
            <a:fld id="{A21CB03F-1D17-4CCD-A2FF-0E021FE4042C}" type="slidenum">
              <a:rPr lang="en-US" smtClean="0"/>
              <a:pPr>
                <a:defRPr/>
              </a:pPr>
              <a:t>21</a:t>
            </a:fld>
            <a:endParaRPr lang="en-US" dirty="0"/>
          </a:p>
        </p:txBody>
      </p:sp>
    </p:spTree>
    <p:extLst>
      <p:ext uri="{BB962C8B-B14F-4D97-AF65-F5344CB8AC3E}">
        <p14:creationId xmlns:p14="http://schemas.microsoft.com/office/powerpoint/2010/main" val="1185333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Letter one</a:t>
            </a:r>
          </a:p>
        </p:txBody>
      </p:sp>
    </p:spTree>
    <p:extLst>
      <p:ext uri="{BB962C8B-B14F-4D97-AF65-F5344CB8AC3E}">
        <p14:creationId xmlns:p14="http://schemas.microsoft.com/office/powerpoint/2010/main" val="3016277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Play the video scenario where offenders discuss their experiences with staff sexual misconduct.</a:t>
            </a:r>
            <a:endParaRPr lang="en-US" dirty="0"/>
          </a:p>
        </p:txBody>
      </p:sp>
      <p:sp>
        <p:nvSpPr>
          <p:cNvPr id="4" name="Slide Number Placeholder 3"/>
          <p:cNvSpPr>
            <a:spLocks noGrp="1"/>
          </p:cNvSpPr>
          <p:nvPr>
            <p:ph type="sldNum" sz="quarter" idx="10"/>
          </p:nvPr>
        </p:nvSpPr>
        <p:spPr/>
        <p:txBody>
          <a:bodyPr/>
          <a:lstStyle/>
          <a:p>
            <a:fld id="{3FF41121-0D60-44AA-AD81-8A7116AA7E7D}" type="slidenum">
              <a:rPr lang="en-US" smtClean="0"/>
              <a:pPr/>
              <a:t>23</a:t>
            </a:fld>
            <a:endParaRPr lang="en-US" dirty="0"/>
          </a:p>
        </p:txBody>
      </p:sp>
    </p:spTree>
    <p:extLst>
      <p:ext uri="{BB962C8B-B14F-4D97-AF65-F5344CB8AC3E}">
        <p14:creationId xmlns:p14="http://schemas.microsoft.com/office/powerpoint/2010/main" val="651394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How many of you have worked with, talked to, dealt with prostitutes on the street?</a:t>
            </a:r>
          </a:p>
          <a:p>
            <a:endParaRPr lang="en-US" dirty="0">
              <a:latin typeface="Arial" pitchFamily="34" charset="0"/>
            </a:endParaRPr>
          </a:p>
          <a:p>
            <a:r>
              <a:rPr lang="en-US" dirty="0">
                <a:latin typeface="Arial" pitchFamily="34" charset="0"/>
              </a:rPr>
              <a:t>How many of you understand the choices they make?</a:t>
            </a: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131B4EEF-4DB2-4372-81B4-BACF6501A22D}" type="slidenum">
              <a:rPr lang="en-US" smtClean="0"/>
              <a:pPr eaLnBrk="1" hangingPunct="1"/>
              <a:t>24</a:t>
            </a:fld>
            <a:endParaRPr lang="en-US" dirty="0"/>
          </a:p>
        </p:txBody>
      </p:sp>
    </p:spTree>
    <p:extLst>
      <p:ext uri="{BB962C8B-B14F-4D97-AF65-F5344CB8AC3E}">
        <p14:creationId xmlns:p14="http://schemas.microsoft.com/office/powerpoint/2010/main" val="1584324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the video embedded into this slide.</a:t>
            </a:r>
          </a:p>
        </p:txBody>
      </p:sp>
      <p:sp>
        <p:nvSpPr>
          <p:cNvPr id="4" name="Slide Number Placeholder 3"/>
          <p:cNvSpPr>
            <a:spLocks noGrp="1"/>
          </p:cNvSpPr>
          <p:nvPr>
            <p:ph type="sldNum" sz="quarter" idx="5"/>
          </p:nvPr>
        </p:nvSpPr>
        <p:spPr/>
        <p:txBody>
          <a:bodyPr/>
          <a:lstStyle/>
          <a:p>
            <a:fld id="{33D41A27-A150-49C7-9160-599AC4D70A12}" type="slidenum">
              <a:rPr lang="en-US" smtClean="0"/>
              <a:pPr/>
              <a:t>27</a:t>
            </a:fld>
            <a:endParaRPr lang="en-US" dirty="0"/>
          </a:p>
        </p:txBody>
      </p:sp>
    </p:spTree>
    <p:extLst>
      <p:ext uri="{BB962C8B-B14F-4D97-AF65-F5344CB8AC3E}">
        <p14:creationId xmlns:p14="http://schemas.microsoft.com/office/powerpoint/2010/main" val="4084340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what role</a:t>
            </a:r>
          </a:p>
        </p:txBody>
      </p:sp>
      <p:sp>
        <p:nvSpPr>
          <p:cNvPr id="4" name="Slide Number Placeholder 3"/>
          <p:cNvSpPr>
            <a:spLocks noGrp="1"/>
          </p:cNvSpPr>
          <p:nvPr>
            <p:ph type="sldNum" sz="quarter" idx="10"/>
          </p:nvPr>
        </p:nvSpPr>
        <p:spPr/>
        <p:txBody>
          <a:bodyPr/>
          <a:lstStyle/>
          <a:p>
            <a:fld id="{33D41A27-A150-49C7-9160-599AC4D70A12}" type="slidenum">
              <a:rPr lang="en-US" smtClean="0"/>
              <a:pPr/>
              <a:t>29</a:t>
            </a:fld>
            <a:endParaRPr lang="en-US" dirty="0"/>
          </a:p>
        </p:txBody>
      </p:sp>
    </p:spTree>
    <p:extLst>
      <p:ext uri="{BB962C8B-B14F-4D97-AF65-F5344CB8AC3E}">
        <p14:creationId xmlns:p14="http://schemas.microsoft.com/office/powerpoint/2010/main" val="2828996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Make sure your agency has a process in place to report and deal with Sexual Harassment!</a:t>
            </a:r>
          </a:p>
          <a:p>
            <a:endParaRPr lang="en-US" dirty="0"/>
          </a:p>
        </p:txBody>
      </p:sp>
      <p:sp>
        <p:nvSpPr>
          <p:cNvPr id="4" name="Slide Number Placeholder 3"/>
          <p:cNvSpPr>
            <a:spLocks noGrp="1"/>
          </p:cNvSpPr>
          <p:nvPr>
            <p:ph type="sldNum" sz="quarter" idx="10"/>
          </p:nvPr>
        </p:nvSpPr>
        <p:spPr/>
        <p:txBody>
          <a:bodyPr/>
          <a:lstStyle/>
          <a:p>
            <a:fld id="{3FF41121-0D60-44AA-AD81-8A7116AA7E7D}" type="slidenum">
              <a:rPr lang="en-US" smtClean="0"/>
              <a:pPr/>
              <a:t>32</a:t>
            </a:fld>
            <a:endParaRPr lang="en-US" dirty="0"/>
          </a:p>
        </p:txBody>
      </p:sp>
    </p:spTree>
    <p:extLst>
      <p:ext uri="{BB962C8B-B14F-4D97-AF65-F5344CB8AC3E}">
        <p14:creationId xmlns:p14="http://schemas.microsoft.com/office/powerpoint/2010/main" val="644231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minimum the first responder should have general information about these things.  An investigator or case manager can get more in depth a little later</a:t>
            </a:r>
          </a:p>
          <a:p>
            <a:endParaRPr lang="en-US" dirty="0"/>
          </a:p>
          <a:p>
            <a:r>
              <a:rPr lang="en-US" dirty="0"/>
              <a:t>Ensure safety without being condescending</a:t>
            </a:r>
          </a:p>
          <a:p>
            <a:r>
              <a:rPr lang="en-US" dirty="0"/>
              <a:t>Only contact family if there is a well thought out need to know.  Do not assume of force a victim to contact family!   </a:t>
            </a:r>
          </a:p>
        </p:txBody>
      </p:sp>
      <p:sp>
        <p:nvSpPr>
          <p:cNvPr id="4" name="Slide Number Placeholder 3"/>
          <p:cNvSpPr>
            <a:spLocks noGrp="1"/>
          </p:cNvSpPr>
          <p:nvPr>
            <p:ph type="sldNum" sz="quarter" idx="10"/>
          </p:nvPr>
        </p:nvSpPr>
        <p:spPr/>
        <p:txBody>
          <a:bodyPr/>
          <a:lstStyle/>
          <a:p>
            <a:fld id="{3FF41121-0D60-44AA-AD81-8A7116AA7E7D}" type="slidenum">
              <a:rPr lang="en-US" smtClean="0"/>
              <a:pPr/>
              <a:t>33</a:t>
            </a:fld>
            <a:endParaRPr lang="en-US" dirty="0"/>
          </a:p>
        </p:txBody>
      </p:sp>
    </p:spTree>
    <p:extLst>
      <p:ext uri="{BB962C8B-B14F-4D97-AF65-F5344CB8AC3E}">
        <p14:creationId xmlns:p14="http://schemas.microsoft.com/office/powerpoint/2010/main" val="644231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minimum the first responder should have general information about these things.  An investigator or case manager can get more in depth a little later</a:t>
            </a:r>
          </a:p>
          <a:p>
            <a:endParaRPr lang="en-US" dirty="0"/>
          </a:p>
          <a:p>
            <a:r>
              <a:rPr lang="en-US" dirty="0"/>
              <a:t>Ensure safety without being condescending</a:t>
            </a:r>
          </a:p>
          <a:p>
            <a:r>
              <a:rPr lang="en-US" dirty="0"/>
              <a:t>Only contact family if there is a well thought out need to know.  Do not assume of force a victim to contact family!   </a:t>
            </a:r>
          </a:p>
        </p:txBody>
      </p:sp>
      <p:sp>
        <p:nvSpPr>
          <p:cNvPr id="4" name="Slide Number Placeholder 3"/>
          <p:cNvSpPr>
            <a:spLocks noGrp="1"/>
          </p:cNvSpPr>
          <p:nvPr>
            <p:ph type="sldNum" sz="quarter" idx="10"/>
          </p:nvPr>
        </p:nvSpPr>
        <p:spPr/>
        <p:txBody>
          <a:bodyPr/>
          <a:lstStyle/>
          <a:p>
            <a:fld id="{3FF41121-0D60-44AA-AD81-8A7116AA7E7D}" type="slidenum">
              <a:rPr lang="en-US" smtClean="0"/>
              <a:pPr/>
              <a:t>34</a:t>
            </a:fld>
            <a:endParaRPr lang="en-US" dirty="0"/>
          </a:p>
        </p:txBody>
      </p:sp>
    </p:spTree>
    <p:extLst>
      <p:ext uri="{BB962C8B-B14F-4D97-AF65-F5344CB8AC3E}">
        <p14:creationId xmlns:p14="http://schemas.microsoft.com/office/powerpoint/2010/main" val="644231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Most prosecuting attorneys will not pursue a criminal case without a cooperative victim</a:t>
            </a:r>
          </a:p>
          <a:p>
            <a:pPr eaLnBrk="1" hangingPunct="1"/>
            <a:endParaRPr lang="en-US" dirty="0"/>
          </a:p>
          <a:p>
            <a:pPr eaLnBrk="1" hangingPunct="1"/>
            <a:r>
              <a:rPr lang="en-US" dirty="0"/>
              <a:t>Elaborate on corroboration </a:t>
            </a:r>
          </a:p>
        </p:txBody>
      </p:sp>
      <p:sp>
        <p:nvSpPr>
          <p:cNvPr id="4" name="Slide Number Placeholder 3"/>
          <p:cNvSpPr>
            <a:spLocks noGrp="1"/>
          </p:cNvSpPr>
          <p:nvPr>
            <p:ph type="sldNum" sz="quarter" idx="10"/>
          </p:nvPr>
        </p:nvSpPr>
        <p:spPr/>
        <p:txBody>
          <a:bodyPr/>
          <a:lstStyle/>
          <a:p>
            <a:fld id="{CAA85301-9716-4A3C-A235-129EAB5AED10}" type="slidenum">
              <a:rPr lang="en-US" smtClean="0"/>
              <a:pPr/>
              <a:t>39</a:t>
            </a:fld>
            <a:endParaRPr lang="en-US" dirty="0"/>
          </a:p>
        </p:txBody>
      </p:sp>
    </p:spTree>
    <p:extLst>
      <p:ext uri="{BB962C8B-B14F-4D97-AF65-F5344CB8AC3E}">
        <p14:creationId xmlns:p14="http://schemas.microsoft.com/office/powerpoint/2010/main" val="375129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41121-0D60-44AA-AD81-8A7116AA7E7D}" type="slidenum">
              <a:rPr lang="en-US" smtClean="0"/>
              <a:pPr/>
              <a:t>4</a:t>
            </a:fld>
            <a:endParaRPr lang="en-US" dirty="0"/>
          </a:p>
        </p:txBody>
      </p:sp>
    </p:spTree>
    <p:extLst>
      <p:ext uri="{BB962C8B-B14F-4D97-AF65-F5344CB8AC3E}">
        <p14:creationId xmlns:p14="http://schemas.microsoft.com/office/powerpoint/2010/main" val="644231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these are included in your policy.</a:t>
            </a:r>
          </a:p>
        </p:txBody>
      </p:sp>
      <p:sp>
        <p:nvSpPr>
          <p:cNvPr id="4" name="Slide Number Placeholder 3"/>
          <p:cNvSpPr>
            <a:spLocks noGrp="1"/>
          </p:cNvSpPr>
          <p:nvPr>
            <p:ph type="sldNum" sz="quarter" idx="10"/>
          </p:nvPr>
        </p:nvSpPr>
        <p:spPr/>
        <p:txBody>
          <a:bodyPr/>
          <a:lstStyle/>
          <a:p>
            <a:fld id="{3FF41121-0D60-44AA-AD81-8A7116AA7E7D}" type="slidenum">
              <a:rPr lang="en-US" smtClean="0"/>
              <a:pPr/>
              <a:t>42</a:t>
            </a:fld>
            <a:endParaRPr lang="en-US" dirty="0"/>
          </a:p>
        </p:txBody>
      </p:sp>
    </p:spTree>
    <p:extLst>
      <p:ext uri="{BB962C8B-B14F-4D97-AF65-F5344CB8AC3E}">
        <p14:creationId xmlns:p14="http://schemas.microsoft.com/office/powerpoint/2010/main" val="991328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41121-0D60-44AA-AD81-8A7116AA7E7D}" type="slidenum">
              <a:rPr lang="en-US" smtClean="0"/>
              <a:pPr/>
              <a:t>43</a:t>
            </a:fld>
            <a:endParaRPr lang="en-US" dirty="0"/>
          </a:p>
        </p:txBody>
      </p:sp>
    </p:spTree>
    <p:extLst>
      <p:ext uri="{BB962C8B-B14F-4D97-AF65-F5344CB8AC3E}">
        <p14:creationId xmlns:p14="http://schemas.microsoft.com/office/powerpoint/2010/main" val="995681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advantage</a:t>
            </a:r>
            <a:r>
              <a:rPr lang="en-US" baseline="0" dirty="0"/>
              <a:t> of the correctional environment!</a:t>
            </a:r>
            <a:endParaRPr lang="en-US" dirty="0"/>
          </a:p>
        </p:txBody>
      </p:sp>
      <p:sp>
        <p:nvSpPr>
          <p:cNvPr id="4" name="Slide Number Placeholder 3"/>
          <p:cNvSpPr>
            <a:spLocks noGrp="1"/>
          </p:cNvSpPr>
          <p:nvPr>
            <p:ph type="sldNum" sz="quarter" idx="10"/>
          </p:nvPr>
        </p:nvSpPr>
        <p:spPr/>
        <p:txBody>
          <a:bodyPr/>
          <a:lstStyle/>
          <a:p>
            <a:fld id="{33D41A27-A150-49C7-9160-599AC4D70A12}" type="slidenum">
              <a:rPr lang="en-US" smtClean="0"/>
              <a:pPr/>
              <a:t>44</a:t>
            </a:fld>
            <a:endParaRPr lang="en-US" dirty="0"/>
          </a:p>
        </p:txBody>
      </p:sp>
    </p:spTree>
    <p:extLst>
      <p:ext uri="{BB962C8B-B14F-4D97-AF65-F5344CB8AC3E}">
        <p14:creationId xmlns:p14="http://schemas.microsoft.com/office/powerpoint/2010/main" val="3207226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85301-9716-4A3C-A235-129EAB5AED10}" type="slidenum">
              <a:rPr lang="en-US" smtClean="0"/>
              <a:pPr/>
              <a:t>48</a:t>
            </a:fld>
            <a:endParaRPr lang="en-US" dirty="0"/>
          </a:p>
        </p:txBody>
      </p:sp>
    </p:spTree>
    <p:extLst>
      <p:ext uri="{BB962C8B-B14F-4D97-AF65-F5344CB8AC3E}">
        <p14:creationId xmlns:p14="http://schemas.microsoft.com/office/powerpoint/2010/main" val="3751291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41121-0D60-44AA-AD81-8A7116AA7E7D}" type="slidenum">
              <a:rPr lang="en-US" smtClean="0"/>
              <a:pPr/>
              <a:t>50</a:t>
            </a:fld>
            <a:endParaRPr lang="en-US" dirty="0"/>
          </a:p>
        </p:txBody>
      </p:sp>
    </p:spTree>
    <p:extLst>
      <p:ext uri="{BB962C8B-B14F-4D97-AF65-F5344CB8AC3E}">
        <p14:creationId xmlns:p14="http://schemas.microsoft.com/office/powerpoint/2010/main" val="861713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41121-0D60-44AA-AD81-8A7116AA7E7D}" type="slidenum">
              <a:rPr lang="en-US" smtClean="0"/>
              <a:pPr/>
              <a:t>52</a:t>
            </a:fld>
            <a:endParaRPr lang="en-US" dirty="0"/>
          </a:p>
        </p:txBody>
      </p:sp>
    </p:spTree>
    <p:extLst>
      <p:ext uri="{BB962C8B-B14F-4D97-AF65-F5344CB8AC3E}">
        <p14:creationId xmlns:p14="http://schemas.microsoft.com/office/powerpoint/2010/main" val="337247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would you collect here?</a:t>
            </a:r>
          </a:p>
          <a:p>
            <a:r>
              <a:rPr lang="en-US" dirty="0"/>
              <a:t>What else could you do here?</a:t>
            </a:r>
          </a:p>
        </p:txBody>
      </p:sp>
      <p:sp>
        <p:nvSpPr>
          <p:cNvPr id="4" name="Slide Number Placeholder 3"/>
          <p:cNvSpPr>
            <a:spLocks noGrp="1"/>
          </p:cNvSpPr>
          <p:nvPr>
            <p:ph type="sldNum" sz="quarter" idx="10"/>
          </p:nvPr>
        </p:nvSpPr>
        <p:spPr/>
        <p:txBody>
          <a:bodyPr/>
          <a:lstStyle/>
          <a:p>
            <a:fld id="{33D41A27-A150-49C7-9160-599AC4D70A12}" type="slidenum">
              <a:rPr lang="en-US" smtClean="0"/>
              <a:pPr/>
              <a:t>58</a:t>
            </a:fld>
            <a:endParaRPr lang="en-US" dirty="0"/>
          </a:p>
        </p:txBody>
      </p:sp>
    </p:spTree>
    <p:extLst>
      <p:ext uri="{BB962C8B-B14F-4D97-AF65-F5344CB8AC3E}">
        <p14:creationId xmlns:p14="http://schemas.microsoft.com/office/powerpoint/2010/main" val="2954813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Bring containers</a:t>
            </a:r>
          </a:p>
          <a:p>
            <a:pPr eaLnBrk="1" hangingPunct="1"/>
            <a:r>
              <a:rPr lang="en-US" dirty="0"/>
              <a:t>Video is evidence, no one not needing to know should have access</a:t>
            </a:r>
          </a:p>
          <a:p>
            <a:pPr eaLnBrk="1" hangingPunct="1"/>
            <a:r>
              <a:rPr lang="en-US" dirty="0"/>
              <a:t>Use for training purposes comes after the prosecutor approves</a:t>
            </a:r>
          </a:p>
        </p:txBody>
      </p:sp>
      <p:sp>
        <p:nvSpPr>
          <p:cNvPr id="4" name="Slide Number Placeholder 3"/>
          <p:cNvSpPr>
            <a:spLocks noGrp="1"/>
          </p:cNvSpPr>
          <p:nvPr>
            <p:ph type="sldNum" sz="quarter" idx="10"/>
          </p:nvPr>
        </p:nvSpPr>
        <p:spPr/>
        <p:txBody>
          <a:bodyPr/>
          <a:lstStyle/>
          <a:p>
            <a:fld id="{33D41A27-A150-49C7-9160-599AC4D70A12}" type="slidenum">
              <a:rPr lang="en-US" smtClean="0"/>
              <a:pPr/>
              <a:t>61</a:t>
            </a:fld>
            <a:endParaRPr lang="en-US" dirty="0"/>
          </a:p>
        </p:txBody>
      </p:sp>
    </p:spTree>
    <p:extLst>
      <p:ext uri="{BB962C8B-B14F-4D97-AF65-F5344CB8AC3E}">
        <p14:creationId xmlns:p14="http://schemas.microsoft.com/office/powerpoint/2010/main" val="252243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wrong with this scene</a:t>
            </a:r>
          </a:p>
          <a:p>
            <a:r>
              <a:rPr lang="en-US" dirty="0"/>
              <a:t>Too many people inside the scene</a:t>
            </a:r>
          </a:p>
          <a:p>
            <a:endParaRPr lang="en-US" dirty="0"/>
          </a:p>
        </p:txBody>
      </p:sp>
      <p:sp>
        <p:nvSpPr>
          <p:cNvPr id="4" name="Slide Number Placeholder 3"/>
          <p:cNvSpPr>
            <a:spLocks noGrp="1"/>
          </p:cNvSpPr>
          <p:nvPr>
            <p:ph type="sldNum" sz="quarter" idx="10"/>
          </p:nvPr>
        </p:nvSpPr>
        <p:spPr/>
        <p:txBody>
          <a:bodyPr/>
          <a:lstStyle/>
          <a:p>
            <a:fld id="{33D41A27-A150-49C7-9160-599AC4D70A12}" type="slidenum">
              <a:rPr lang="en-US" smtClean="0"/>
              <a:pPr/>
              <a:t>63</a:t>
            </a:fld>
            <a:endParaRPr lang="en-US" dirty="0"/>
          </a:p>
        </p:txBody>
      </p:sp>
    </p:spTree>
    <p:extLst>
      <p:ext uri="{BB962C8B-B14F-4D97-AF65-F5344CB8AC3E}">
        <p14:creationId xmlns:p14="http://schemas.microsoft.com/office/powerpoint/2010/main" val="3526111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would you </a:t>
            </a:r>
            <a:r>
              <a:rPr lang="en-US" baseline="0" dirty="0"/>
              <a:t>collect this if on the ground?</a:t>
            </a:r>
          </a:p>
          <a:p>
            <a:r>
              <a:rPr lang="en-US" baseline="0" dirty="0"/>
              <a:t>If on a sheet?</a:t>
            </a:r>
          </a:p>
          <a:p>
            <a:endParaRPr lang="en-US" baseline="0" dirty="0"/>
          </a:p>
          <a:p>
            <a:pPr>
              <a:defRPr/>
            </a:pPr>
            <a:r>
              <a:rPr lang="en-US" sz="2400" dirty="0">
                <a:solidFill>
                  <a:schemeClr val="tx1"/>
                </a:solidFill>
                <a:effectLst>
                  <a:outerShdw blurRad="38100" dist="38100" dir="2700000" algn="tl">
                    <a:srgbClr val="FFFFFF"/>
                  </a:outerShdw>
                </a:effectLst>
              </a:rPr>
              <a:t>Hair</a:t>
            </a:r>
          </a:p>
          <a:p>
            <a:pPr marL="1200150" lvl="1" indent="-4572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If attached or embedded in a moveable object, leave it intact and take entire item.</a:t>
            </a:r>
          </a:p>
          <a:p>
            <a:pPr marL="1200150" lvl="1" indent="-4572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If not firmly attached, collect and place in a paper bindle, clean envelope, or small plastic bag.</a:t>
            </a:r>
          </a:p>
          <a:p>
            <a:endParaRPr lang="en-US" dirty="0"/>
          </a:p>
        </p:txBody>
      </p:sp>
      <p:sp>
        <p:nvSpPr>
          <p:cNvPr id="4" name="Slide Number Placeholder 3"/>
          <p:cNvSpPr>
            <a:spLocks noGrp="1"/>
          </p:cNvSpPr>
          <p:nvPr>
            <p:ph type="sldNum" sz="quarter" idx="10"/>
          </p:nvPr>
        </p:nvSpPr>
        <p:spPr/>
        <p:txBody>
          <a:bodyPr/>
          <a:lstStyle/>
          <a:p>
            <a:fld id="{33D41A27-A150-49C7-9160-599AC4D70A12}" type="slidenum">
              <a:rPr lang="en-US" smtClean="0"/>
              <a:pPr/>
              <a:t>64</a:t>
            </a:fld>
            <a:endParaRPr lang="en-US" dirty="0"/>
          </a:p>
        </p:txBody>
      </p:sp>
    </p:spTree>
    <p:extLst>
      <p:ext uri="{BB962C8B-B14F-4D97-AF65-F5344CB8AC3E}">
        <p14:creationId xmlns:p14="http://schemas.microsoft.com/office/powerpoint/2010/main" val="467059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The least serious form of sexual victimization described in the interviews was verbal, such as referring to another woman’s body or making sexual innuendos. Sexual “horseplay” or touching a woman’s body in a non-violent but uninvited and unwanted manner is also a relatively mild form of victimization. </a:t>
            </a:r>
          </a:p>
          <a:p>
            <a:pPr eaLnBrk="1" hangingPunct="1"/>
            <a:r>
              <a:rPr lang="en-US" dirty="0">
                <a:latin typeface="Arial" pitchFamily="34" charset="0"/>
              </a:rPr>
              <a:t>	This is followed by sexual intimidation which occurs when a woman is asked repeatedly to become involved romantically or sexually with another inmate. At first, most of our participants said that sexual intimidation was very rare. But, in further discussion, some women ventured that it was “hard to know” if women were coerced or entered into such relationships voluntarily. </a:t>
            </a:r>
          </a:p>
          <a:p>
            <a:pPr eaLnBrk="1" hangingPunct="1"/>
            <a:r>
              <a:rPr lang="en-US" dirty="0">
                <a:latin typeface="Arial" pitchFamily="34" charset="0"/>
              </a:rPr>
              <a:t>	A particular type of sexual pressure or intimidation occurs in so-called “fatal attraction” cases or “fatals” named after the movie of the same name that involved a stalker who would not give up her quest for a love interest. In these cases, one woman is enthralled with another and seeks a sexual liaison at any cost.</a:t>
            </a:r>
          </a:p>
          <a:p>
            <a:pPr eaLnBrk="1" hangingPunct="1"/>
            <a:r>
              <a:rPr lang="en-US" dirty="0">
                <a:latin typeface="Arial" pitchFamily="34" charset="0"/>
              </a:rPr>
              <a:t>	In some instances, women described certain individuals in the prison as “predators” in the same manner that the “booty bandits” exist in men’s prisons. These descriptions were not common, but they were mentioned.</a:t>
            </a:r>
          </a:p>
          <a:p>
            <a:pPr eaLnBrk="1" hangingPunct="1"/>
            <a:r>
              <a:rPr lang="en-US" dirty="0">
                <a:latin typeface="Arial" pitchFamily="34" charset="0"/>
              </a:rPr>
              <a:t>	At the more serious end of the coercion continuum, forced sex occurs. Most women had only heard of rapes or assaults in prison; very few had seen a rape personally. In most situations, women said the motivation for the sexual assault was unclear.</a:t>
            </a:r>
          </a:p>
          <a:p>
            <a:pPr eaLnBrk="1" hangingPunct="1"/>
            <a:r>
              <a:rPr lang="en-US" dirty="0">
                <a:latin typeface="Arial" pitchFamily="34" charset="0"/>
              </a:rPr>
              <a:t>	We did hear rare reports of sexual assault for retaliation for some personal, social or economic transgression. Most often, descriptions of sexual assault were presented as occurring in other prisons and jails or in the past. Most of these accounts had the character of stories or prison myths rather than first-person reports. </a:t>
            </a:r>
          </a:p>
          <a:p>
            <a:endParaRPr lang="en-US" dirty="0">
              <a:latin typeface="Arial" pitchFamily="34" charset="0"/>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1B5A0522-9EBF-4910-ACF6-96F792ADEC10}" type="slidenum">
              <a:rPr lang="en-US" smtClean="0"/>
              <a:pPr eaLnBrk="1" hangingPunct="1"/>
              <a:t>5</a:t>
            </a:fld>
            <a:endParaRPr lang="en-US" dirty="0"/>
          </a:p>
        </p:txBody>
      </p:sp>
    </p:spTree>
    <p:extLst>
      <p:ext uri="{BB962C8B-B14F-4D97-AF65-F5344CB8AC3E}">
        <p14:creationId xmlns:p14="http://schemas.microsoft.com/office/powerpoint/2010/main" val="3857694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a:t>
            </a:r>
            <a:r>
              <a:rPr lang="en-US" baseline="0" dirty="0"/>
              <a:t>collect this?</a:t>
            </a:r>
          </a:p>
          <a:p>
            <a:r>
              <a:rPr lang="en-US" baseline="0" dirty="0"/>
              <a:t>What do you do if the sheets are severely blood soaked</a:t>
            </a:r>
            <a:endParaRPr lang="en-US" dirty="0"/>
          </a:p>
        </p:txBody>
      </p:sp>
      <p:sp>
        <p:nvSpPr>
          <p:cNvPr id="4" name="Slide Number Placeholder 3"/>
          <p:cNvSpPr>
            <a:spLocks noGrp="1"/>
          </p:cNvSpPr>
          <p:nvPr>
            <p:ph type="sldNum" sz="quarter" idx="10"/>
          </p:nvPr>
        </p:nvSpPr>
        <p:spPr/>
        <p:txBody>
          <a:bodyPr/>
          <a:lstStyle/>
          <a:p>
            <a:fld id="{33D41A27-A150-49C7-9160-599AC4D70A12}" type="slidenum">
              <a:rPr lang="en-US" smtClean="0"/>
              <a:pPr/>
              <a:t>65</a:t>
            </a:fld>
            <a:endParaRPr lang="en-US" dirty="0"/>
          </a:p>
        </p:txBody>
      </p:sp>
    </p:spTree>
    <p:extLst>
      <p:ext uri="{BB962C8B-B14F-4D97-AF65-F5344CB8AC3E}">
        <p14:creationId xmlns:p14="http://schemas.microsoft.com/office/powerpoint/2010/main" val="3363171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worked with Luminal</a:t>
            </a:r>
          </a:p>
          <a:p>
            <a:r>
              <a:rPr lang="en-US" dirty="0"/>
              <a:t>What</a:t>
            </a:r>
            <a:r>
              <a:rPr lang="en-US" baseline="0" dirty="0"/>
              <a:t> would you do if this was carpet</a:t>
            </a:r>
          </a:p>
          <a:p>
            <a:endParaRPr lang="en-US" baseline="0" dirty="0"/>
          </a:p>
          <a:p>
            <a:r>
              <a:rPr lang="en-US" baseline="0" dirty="0"/>
              <a:t>Luminal shows bodily fluid does not tell you what or how old</a:t>
            </a:r>
            <a:endParaRPr lang="en-US" dirty="0"/>
          </a:p>
        </p:txBody>
      </p:sp>
      <p:sp>
        <p:nvSpPr>
          <p:cNvPr id="4" name="Slide Number Placeholder 3"/>
          <p:cNvSpPr>
            <a:spLocks noGrp="1"/>
          </p:cNvSpPr>
          <p:nvPr>
            <p:ph type="sldNum" sz="quarter" idx="10"/>
          </p:nvPr>
        </p:nvSpPr>
        <p:spPr/>
        <p:txBody>
          <a:bodyPr/>
          <a:lstStyle/>
          <a:p>
            <a:fld id="{33D41A27-A150-49C7-9160-599AC4D70A12}" type="slidenum">
              <a:rPr lang="en-US" smtClean="0"/>
              <a:pPr/>
              <a:t>67</a:t>
            </a:fld>
            <a:endParaRPr lang="en-US" dirty="0"/>
          </a:p>
        </p:txBody>
      </p:sp>
    </p:spTree>
    <p:extLst>
      <p:ext uri="{BB962C8B-B14F-4D97-AF65-F5344CB8AC3E}">
        <p14:creationId xmlns:p14="http://schemas.microsoft.com/office/powerpoint/2010/main" val="23444549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say this is a manager’s office</a:t>
            </a:r>
            <a:r>
              <a:rPr lang="en-US" baseline="0" dirty="0"/>
              <a:t> and the offender says she has been in this office twice and has had sex</a:t>
            </a:r>
          </a:p>
          <a:p>
            <a:r>
              <a:rPr lang="en-US" baseline="0" dirty="0"/>
              <a:t>What do you test?</a:t>
            </a:r>
          </a:p>
          <a:p>
            <a:r>
              <a:rPr lang="en-US" baseline="0" dirty="0"/>
              <a:t>What do you ask?</a:t>
            </a:r>
          </a:p>
          <a:p>
            <a:r>
              <a:rPr lang="en-US" baseline="0" dirty="0"/>
              <a:t>What do you take</a:t>
            </a:r>
            <a:endParaRPr lang="en-US" dirty="0"/>
          </a:p>
        </p:txBody>
      </p:sp>
      <p:sp>
        <p:nvSpPr>
          <p:cNvPr id="4" name="Slide Number Placeholder 3"/>
          <p:cNvSpPr>
            <a:spLocks noGrp="1"/>
          </p:cNvSpPr>
          <p:nvPr>
            <p:ph type="sldNum" sz="quarter" idx="10"/>
          </p:nvPr>
        </p:nvSpPr>
        <p:spPr/>
        <p:txBody>
          <a:bodyPr/>
          <a:lstStyle/>
          <a:p>
            <a:fld id="{33D41A27-A150-49C7-9160-599AC4D70A12}" type="slidenum">
              <a:rPr lang="en-US" smtClean="0"/>
              <a:pPr/>
              <a:t>69</a:t>
            </a:fld>
            <a:endParaRPr lang="en-US" dirty="0"/>
          </a:p>
        </p:txBody>
      </p:sp>
    </p:spTree>
    <p:extLst>
      <p:ext uri="{BB962C8B-B14F-4D97-AF65-F5344CB8AC3E}">
        <p14:creationId xmlns:p14="http://schemas.microsoft.com/office/powerpoint/2010/main" val="984160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definitions. Discuss.</a:t>
            </a:r>
          </a:p>
        </p:txBody>
      </p:sp>
      <p:sp>
        <p:nvSpPr>
          <p:cNvPr id="4" name="Slide Number Placeholder 3"/>
          <p:cNvSpPr>
            <a:spLocks noGrp="1"/>
          </p:cNvSpPr>
          <p:nvPr>
            <p:ph type="sldNum" sz="quarter" idx="10"/>
          </p:nvPr>
        </p:nvSpPr>
        <p:spPr/>
        <p:txBody>
          <a:bodyPr/>
          <a:lstStyle/>
          <a:p>
            <a:fld id="{33D41A27-A150-49C7-9160-599AC4D70A12}" type="slidenum">
              <a:rPr lang="en-US" smtClean="0"/>
              <a:pPr/>
              <a:t>6</a:t>
            </a:fld>
            <a:endParaRPr lang="en-US" dirty="0"/>
          </a:p>
        </p:txBody>
      </p:sp>
    </p:spTree>
    <p:extLst>
      <p:ext uri="{BB962C8B-B14F-4D97-AF65-F5344CB8AC3E}">
        <p14:creationId xmlns:p14="http://schemas.microsoft.com/office/powerpoint/2010/main" val="34792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5" rIns="93171" bIns="46585" anchor="b"/>
          <a:lstStyle>
            <a:lvl1pPr defTabSz="922338" eaLnBrk="0" hangingPunct="0">
              <a:defRPr>
                <a:solidFill>
                  <a:schemeClr val="tx1"/>
                </a:solidFill>
                <a:latin typeface="Arial" pitchFamily="34" charset="0"/>
              </a:defRPr>
            </a:lvl1pPr>
            <a:lvl2pPr marL="742950" indent="-285750" defTabSz="922338" eaLnBrk="0" hangingPunct="0">
              <a:defRPr>
                <a:solidFill>
                  <a:schemeClr val="tx1"/>
                </a:solidFill>
                <a:latin typeface="Arial" pitchFamily="34" charset="0"/>
              </a:defRPr>
            </a:lvl2pPr>
            <a:lvl3pPr marL="1143000" indent="-228600" defTabSz="922338" eaLnBrk="0" hangingPunct="0">
              <a:defRPr>
                <a:solidFill>
                  <a:schemeClr val="tx1"/>
                </a:solidFill>
                <a:latin typeface="Arial" pitchFamily="34" charset="0"/>
              </a:defRPr>
            </a:lvl3pPr>
            <a:lvl4pPr marL="1600200" indent="-228600" defTabSz="922338" eaLnBrk="0" hangingPunct="0">
              <a:defRPr>
                <a:solidFill>
                  <a:schemeClr val="tx1"/>
                </a:solidFill>
                <a:latin typeface="Arial" pitchFamily="34" charset="0"/>
              </a:defRPr>
            </a:lvl4pPr>
            <a:lvl5pPr marL="2057400" indent="-228600" defTabSz="922338" eaLnBrk="0" hangingPunct="0">
              <a:defRPr>
                <a:solidFill>
                  <a:schemeClr val="tx1"/>
                </a:solidFill>
                <a:latin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defRPr>
            </a:lvl9pPr>
          </a:lstStyle>
          <a:p>
            <a:pPr algn="r" eaLnBrk="1" hangingPunct="1"/>
            <a:fld id="{F2556A2F-BBF2-4F72-A043-CD67F3369625}" type="slidenum">
              <a:rPr lang="en-US" sz="1200"/>
              <a:pPr algn="r" eaLnBrk="1" hangingPunct="1"/>
              <a:t>11</a:t>
            </a:fld>
            <a:endParaRPr lang="en-US" sz="1200" dirty="0"/>
          </a:p>
        </p:txBody>
      </p:sp>
      <p:sp>
        <p:nvSpPr>
          <p:cNvPr id="107523" name="Rectangle 2"/>
          <p:cNvSpPr>
            <a:spLocks noGrp="1" noRot="1" noChangeAspect="1" noChangeArrowheads="1" noTextEdit="1"/>
          </p:cNvSpPr>
          <p:nvPr>
            <p:ph type="sldImg"/>
          </p:nvPr>
        </p:nvSpPr>
        <p:spPr>
          <a:xfrm>
            <a:off x="1182688" y="698500"/>
            <a:ext cx="4649787" cy="3486150"/>
          </a:xfrm>
          <a:ln/>
        </p:spPr>
      </p:sp>
      <p:sp>
        <p:nvSpPr>
          <p:cNvPr id="107524" name="Rectangle 3"/>
          <p:cNvSpPr>
            <a:spLocks noGrp="1" noChangeArrowheads="1"/>
          </p:cNvSpPr>
          <p:nvPr>
            <p:ph type="body" idx="1"/>
          </p:nvPr>
        </p:nvSpPr>
        <p:spPr>
          <a:xfrm>
            <a:off x="934720" y="4417405"/>
            <a:ext cx="5140960" cy="418015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3" tIns="46032" rIns="92063" bIns="46032"/>
          <a:lstStyle/>
          <a:p>
            <a:pPr marL="229708" indent="-229708"/>
            <a:r>
              <a:rPr lang="en-US" dirty="0">
                <a:latin typeface="Arial" pitchFamily="34" charset="0"/>
              </a:rPr>
              <a:t>Talking points:</a:t>
            </a:r>
          </a:p>
          <a:p>
            <a:pPr marL="229708" indent="-229708">
              <a:buFontTx/>
              <a:buAutoNum type="arabicPeriod"/>
            </a:pPr>
            <a:r>
              <a:rPr lang="en-US" dirty="0">
                <a:latin typeface="Arial" pitchFamily="34" charset="0"/>
              </a:rPr>
              <a:t>Staff are often quick to dismiss allegations from an offender who has made false allegations in the past.  But in fact, those offenders are more likely to be victimized, because perpetrators know they’re less likely to be believed.</a:t>
            </a:r>
          </a:p>
          <a:p>
            <a:pPr marL="229708" indent="-229708">
              <a:buFontTx/>
              <a:buAutoNum type="arabicPeriod"/>
            </a:pPr>
            <a:r>
              <a:rPr lang="en-US" dirty="0">
                <a:latin typeface="Arial" pitchFamily="34" charset="0"/>
              </a:rPr>
              <a:t>  Offenders aren’t the only ones who ostracize other offenders – staff can do it too.  Staff should go out of their way to treat all offenders equally.</a:t>
            </a:r>
          </a:p>
        </p:txBody>
      </p:sp>
    </p:spTree>
    <p:extLst>
      <p:ext uri="{BB962C8B-B14F-4D97-AF65-F5344CB8AC3E}">
        <p14:creationId xmlns:p14="http://schemas.microsoft.com/office/powerpoint/2010/main" val="2516016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https://www.youtube.com/watch?v=QKbnWW-4K-A</a:t>
            </a:r>
          </a:p>
        </p:txBody>
      </p:sp>
      <p:sp>
        <p:nvSpPr>
          <p:cNvPr id="4" name="Slide Number Placeholder 3"/>
          <p:cNvSpPr>
            <a:spLocks noGrp="1"/>
          </p:cNvSpPr>
          <p:nvPr>
            <p:ph type="sldNum" sz="quarter" idx="10"/>
          </p:nvPr>
        </p:nvSpPr>
        <p:spPr/>
        <p:txBody>
          <a:bodyPr/>
          <a:lstStyle/>
          <a:p>
            <a:fld id="{3FF41121-0D60-44AA-AD81-8A7116AA7E7D}" type="slidenum">
              <a:rPr lang="en-US" smtClean="0"/>
              <a:pPr/>
              <a:t>12</a:t>
            </a:fld>
            <a:endParaRPr lang="en-US" dirty="0"/>
          </a:p>
        </p:txBody>
      </p:sp>
    </p:spTree>
    <p:extLst>
      <p:ext uri="{BB962C8B-B14F-4D97-AF65-F5344CB8AC3E}">
        <p14:creationId xmlns:p14="http://schemas.microsoft.com/office/powerpoint/2010/main" val="688408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https://www.youtube.com/watch?v=QKbnWW-4K-A</a:t>
            </a:r>
          </a:p>
        </p:txBody>
      </p:sp>
      <p:sp>
        <p:nvSpPr>
          <p:cNvPr id="4" name="Slide Number Placeholder 3"/>
          <p:cNvSpPr>
            <a:spLocks noGrp="1"/>
          </p:cNvSpPr>
          <p:nvPr>
            <p:ph type="sldNum" sz="quarter" idx="10"/>
          </p:nvPr>
        </p:nvSpPr>
        <p:spPr/>
        <p:txBody>
          <a:bodyPr/>
          <a:lstStyle/>
          <a:p>
            <a:fld id="{3FF41121-0D60-44AA-AD81-8A7116AA7E7D}" type="slidenum">
              <a:rPr lang="en-US" smtClean="0"/>
              <a:pPr/>
              <a:t>15</a:t>
            </a:fld>
            <a:endParaRPr lang="en-US" dirty="0"/>
          </a:p>
        </p:txBody>
      </p:sp>
    </p:spTree>
    <p:extLst>
      <p:ext uri="{BB962C8B-B14F-4D97-AF65-F5344CB8AC3E}">
        <p14:creationId xmlns:p14="http://schemas.microsoft.com/office/powerpoint/2010/main" val="651394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Pollock, J. (2002),</a:t>
            </a:r>
            <a:r>
              <a:rPr lang="en-US" sz="1200" i="1" kern="1200" dirty="0">
                <a:solidFill>
                  <a:schemeClr val="tx1"/>
                </a:solidFill>
                <a:effectLst/>
                <a:latin typeface="+mn-lt"/>
                <a:ea typeface="+mn-ea"/>
                <a:cs typeface="+mn-cs"/>
              </a:rPr>
              <a:t> Women, Prison and Crime </a:t>
            </a:r>
            <a:r>
              <a:rPr lang="en-US" sz="1200" kern="1200" dirty="0">
                <a:solidFill>
                  <a:schemeClr val="tx1"/>
                </a:solidFill>
                <a:effectLst/>
                <a:latin typeface="+mn-lt"/>
                <a:ea typeface="+mn-ea"/>
                <a:cs typeface="+mn-cs"/>
              </a:rPr>
              <a:t>(2nd ed.). New York, NY: Wadsworth.</a:t>
            </a:r>
          </a:p>
          <a:p>
            <a:endParaRPr lang="en-US" dirty="0"/>
          </a:p>
        </p:txBody>
      </p:sp>
      <p:sp>
        <p:nvSpPr>
          <p:cNvPr id="4" name="Slide Number Placeholder 3"/>
          <p:cNvSpPr>
            <a:spLocks noGrp="1"/>
          </p:cNvSpPr>
          <p:nvPr>
            <p:ph type="sldNum" sz="quarter" idx="10"/>
          </p:nvPr>
        </p:nvSpPr>
        <p:spPr/>
        <p:txBody>
          <a:bodyPr/>
          <a:lstStyle/>
          <a:p>
            <a:fld id="{3FF41121-0D60-44AA-AD81-8A7116AA7E7D}" type="slidenum">
              <a:rPr lang="en-US" smtClean="0"/>
              <a:pPr/>
              <a:t>18</a:t>
            </a:fld>
            <a:endParaRPr lang="en-US" dirty="0"/>
          </a:p>
        </p:txBody>
      </p:sp>
    </p:spTree>
    <p:extLst>
      <p:ext uri="{BB962C8B-B14F-4D97-AF65-F5344CB8AC3E}">
        <p14:creationId xmlns:p14="http://schemas.microsoft.com/office/powerpoint/2010/main" val="2169261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Was same sex sexual abuse a piece of survival on the street?</a:t>
            </a:r>
          </a:p>
          <a:p>
            <a:endParaRPr lang="en-US" dirty="0">
              <a:latin typeface="Arial" pitchFamily="34" charset="0"/>
            </a:endParaRPr>
          </a:p>
          <a:p>
            <a:r>
              <a:rPr lang="en-US" dirty="0">
                <a:latin typeface="Arial" pitchFamily="34" charset="0"/>
              </a:rPr>
              <a:t>Was there a institutionalized male in your life as a child</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57066" indent="-291179" eaLnBrk="0" hangingPunct="0">
              <a:defRPr>
                <a:solidFill>
                  <a:schemeClr val="tx1"/>
                </a:solidFill>
                <a:latin typeface="Arial" pitchFamily="34" charset="0"/>
              </a:defRPr>
            </a:lvl2pPr>
            <a:lvl3pPr marL="1164717" indent="-232943" eaLnBrk="0" hangingPunct="0">
              <a:defRPr>
                <a:solidFill>
                  <a:schemeClr val="tx1"/>
                </a:solidFill>
                <a:latin typeface="Arial" pitchFamily="34" charset="0"/>
              </a:defRPr>
            </a:lvl3pPr>
            <a:lvl4pPr marL="1630604" indent="-232943" eaLnBrk="0" hangingPunct="0">
              <a:defRPr>
                <a:solidFill>
                  <a:schemeClr val="tx1"/>
                </a:solidFill>
                <a:latin typeface="Arial" pitchFamily="34" charset="0"/>
              </a:defRPr>
            </a:lvl4pPr>
            <a:lvl5pPr marL="2096491" indent="-232943" eaLnBrk="0" hangingPunct="0">
              <a:defRPr>
                <a:solidFill>
                  <a:schemeClr val="tx1"/>
                </a:solidFill>
                <a:latin typeface="Arial" pitchFamily="34" charset="0"/>
              </a:defRPr>
            </a:lvl5pPr>
            <a:lvl6pPr marL="2562377" indent="-232943" eaLnBrk="0" fontAlgn="base" hangingPunct="0">
              <a:spcBef>
                <a:spcPct val="0"/>
              </a:spcBef>
              <a:spcAft>
                <a:spcPct val="0"/>
              </a:spcAft>
              <a:defRPr>
                <a:solidFill>
                  <a:schemeClr val="tx1"/>
                </a:solidFill>
                <a:latin typeface="Arial" pitchFamily="34" charset="0"/>
              </a:defRPr>
            </a:lvl6pPr>
            <a:lvl7pPr marL="3028264" indent="-232943" eaLnBrk="0" fontAlgn="base" hangingPunct="0">
              <a:spcBef>
                <a:spcPct val="0"/>
              </a:spcBef>
              <a:spcAft>
                <a:spcPct val="0"/>
              </a:spcAft>
              <a:defRPr>
                <a:solidFill>
                  <a:schemeClr val="tx1"/>
                </a:solidFill>
                <a:latin typeface="Arial" pitchFamily="34" charset="0"/>
              </a:defRPr>
            </a:lvl7pPr>
            <a:lvl8pPr marL="3494151" indent="-232943" eaLnBrk="0" fontAlgn="base" hangingPunct="0">
              <a:spcBef>
                <a:spcPct val="0"/>
              </a:spcBef>
              <a:spcAft>
                <a:spcPct val="0"/>
              </a:spcAft>
              <a:defRPr>
                <a:solidFill>
                  <a:schemeClr val="tx1"/>
                </a:solidFill>
                <a:latin typeface="Arial" pitchFamily="34" charset="0"/>
              </a:defRPr>
            </a:lvl8pPr>
            <a:lvl9pPr marL="3960038" indent="-232943" eaLnBrk="0" fontAlgn="base" hangingPunct="0">
              <a:spcBef>
                <a:spcPct val="0"/>
              </a:spcBef>
              <a:spcAft>
                <a:spcPct val="0"/>
              </a:spcAft>
              <a:defRPr>
                <a:solidFill>
                  <a:schemeClr val="tx1"/>
                </a:solidFill>
                <a:latin typeface="Arial" pitchFamily="34" charset="0"/>
              </a:defRPr>
            </a:lvl9pPr>
          </a:lstStyle>
          <a:p>
            <a:pPr eaLnBrk="1" hangingPunct="1"/>
            <a:fld id="{F27F9007-A2B5-4E9D-A91F-2BAC0DCE1033}" type="slidenum">
              <a:rPr lang="en-US" smtClean="0"/>
              <a:pPr eaLnBrk="1" hangingPunct="1"/>
              <a:t>20</a:t>
            </a:fld>
            <a:endParaRPr lang="en-US" dirty="0"/>
          </a:p>
        </p:txBody>
      </p:sp>
    </p:spTree>
    <p:extLst>
      <p:ext uri="{BB962C8B-B14F-4D97-AF65-F5344CB8AC3E}">
        <p14:creationId xmlns:p14="http://schemas.microsoft.com/office/powerpoint/2010/main" val="4175338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8950EC-AFD7-4A5A-98E8-2CD06B7F8F1B}" type="datetimeFigureOut">
              <a:rPr lang="en-US" smtClean="0"/>
              <a:pPr/>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295525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8950EC-AFD7-4A5A-98E8-2CD06B7F8F1B}" type="datetimeFigureOut">
              <a:rPr lang="en-US" smtClean="0"/>
              <a:pPr/>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199258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8950EC-AFD7-4A5A-98E8-2CD06B7F8F1B}" type="datetimeFigureOut">
              <a:rPr lang="en-US" smtClean="0"/>
              <a:pPr/>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3494498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4" descr="C:\Users\mikel\Desktop\PREA-logoRGBhirez-02031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2950" y="438151"/>
            <a:ext cx="1695450" cy="1695449"/>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5"/>
          <p:cNvSpPr txBox="1">
            <a:spLocks/>
          </p:cNvSpPr>
          <p:nvPr userDrawn="1"/>
        </p:nvSpPr>
        <p:spPr>
          <a:xfrm>
            <a:off x="1371600" y="3886200"/>
            <a:ext cx="6400800" cy="167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500"/>
              </a:spcBef>
              <a:buNone/>
            </a:pPr>
            <a:endParaRPr lang="en-US" dirty="0">
              <a:latin typeface="Verdana" pitchFamily="34" charset="0"/>
              <a:ea typeface="Verdana" pitchFamily="34" charset="0"/>
              <a:cs typeface="Verdana" pitchFamily="34" charset="0"/>
            </a:endParaRPr>
          </a:p>
        </p:txBody>
      </p:sp>
      <p:sp>
        <p:nvSpPr>
          <p:cNvPr id="16" name="Title 1"/>
          <p:cNvSpPr txBox="1">
            <a:spLocks/>
          </p:cNvSpPr>
          <p:nvPr userDrawn="1"/>
        </p:nvSpPr>
        <p:spPr>
          <a:xfrm>
            <a:off x="0" y="2743200"/>
            <a:ext cx="9144000" cy="41148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20" name="Title 1"/>
          <p:cNvSpPr>
            <a:spLocks noGrp="1"/>
          </p:cNvSpPr>
          <p:nvPr>
            <p:ph type="ctrTitle"/>
          </p:nvPr>
        </p:nvSpPr>
        <p:spPr>
          <a:xfrm>
            <a:off x="1676400" y="3657600"/>
            <a:ext cx="6350000" cy="2133600"/>
          </a:xfrm>
        </p:spPr>
        <p:txBody>
          <a:bodyPr>
            <a:normAutofit fontScale="90000"/>
          </a:bodyPr>
          <a:lstStyle>
            <a:lvl1pPr>
              <a:defRPr sz="3000">
                <a:solidFill>
                  <a:schemeClr val="bg1"/>
                </a:solidFill>
                <a:latin typeface="Verdana" pitchFamily="34" charset="0"/>
                <a:ea typeface="Verdana" pitchFamily="34" charset="0"/>
                <a:cs typeface="Verdana"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68102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1063056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1063056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1063056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10630563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10630563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1063056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arge Amount of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dirty="0"/>
              <a:t>Slide master</a:t>
            </a:r>
          </a:p>
        </p:txBody>
      </p:sp>
      <p:sp>
        <p:nvSpPr>
          <p:cNvPr id="10" name="Content Placeholder 5"/>
          <p:cNvSpPr>
            <a:spLocks noGrp="1"/>
          </p:cNvSpPr>
          <p:nvPr>
            <p:ph sz="quarter" idx="4"/>
          </p:nvPr>
        </p:nvSpPr>
        <p:spPr>
          <a:xfrm>
            <a:off x="457200" y="1219200"/>
            <a:ext cx="8229600" cy="4906963"/>
          </a:xfrm>
        </p:spPr>
        <p:txBody>
          <a:bodyPr>
            <a:noAutofit/>
          </a:bodyPr>
          <a:lstStyle>
            <a:lvl1pPr marL="0" indent="0">
              <a:lnSpc>
                <a:spcPct val="100000"/>
              </a:lnSpc>
              <a:spcBef>
                <a:spcPts val="0"/>
              </a:spcBef>
              <a:spcAft>
                <a:spcPts val="0"/>
              </a:spcAft>
              <a:buFontTx/>
              <a:buNone/>
              <a:defRPr sz="28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pic>
        <p:nvPicPr>
          <p:cNvPr id="9"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918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8950EC-AFD7-4A5A-98E8-2CD06B7F8F1B}" type="datetimeFigureOut">
              <a:rPr lang="en-US" smtClean="0"/>
              <a:pPr/>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4111362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1063056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567935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r>
              <a:rPr lang="en-US" dirty="0"/>
              <a:t>The Moss Group, Inc. </a:t>
            </a:r>
          </a:p>
        </p:txBody>
      </p:sp>
    </p:spTree>
    <p:extLst>
      <p:ext uri="{BB962C8B-B14F-4D97-AF65-F5344CB8AC3E}">
        <p14:creationId xmlns:p14="http://schemas.microsoft.com/office/powerpoint/2010/main" val="2209048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1075071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1546537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1166085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3134289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spTree>
    <p:extLst>
      <p:ext uri="{BB962C8B-B14F-4D97-AF65-F5344CB8AC3E}">
        <p14:creationId xmlns:p14="http://schemas.microsoft.com/office/powerpoint/2010/main" val="3045129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ture">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l">
              <a:lnSpc>
                <a:spcPts val="2500"/>
              </a:lnSpc>
              <a:defRPr sz="3200">
                <a:solidFill>
                  <a:srgbClr val="FFFFFF"/>
                </a:solidFill>
                <a:latin typeface="Verdana" pitchFamily="34" charset="0"/>
                <a:ea typeface="Verdana" pitchFamily="34" charset="0"/>
                <a:cs typeface="Verdana" pitchFamily="34" charset="0"/>
              </a:defRPr>
            </a:lvl1pPr>
          </a:lstStyle>
          <a:p>
            <a:r>
              <a:rPr lang="en-US" dirty="0"/>
              <a:t>Slide master</a:t>
            </a:r>
          </a:p>
        </p:txBody>
      </p:sp>
      <p:sp>
        <p:nvSpPr>
          <p:cNvPr id="10" name="Content Placeholder 5"/>
          <p:cNvSpPr>
            <a:spLocks noGrp="1"/>
          </p:cNvSpPr>
          <p:nvPr>
            <p:ph sz="quarter" idx="4"/>
          </p:nvPr>
        </p:nvSpPr>
        <p:spPr>
          <a:xfrm>
            <a:off x="457200" y="1219200"/>
            <a:ext cx="8229600" cy="4906963"/>
          </a:xfrm>
        </p:spPr>
        <p:txBody>
          <a:bodyPr>
            <a:noAutofit/>
          </a:bodyPr>
          <a:lstStyle>
            <a:lvl1pPr marL="0" indent="0">
              <a:lnSpc>
                <a:spcPct val="100000"/>
              </a:lnSpc>
              <a:spcBef>
                <a:spcPts val="0"/>
              </a:spcBef>
              <a:spcAft>
                <a:spcPts val="0"/>
              </a:spcAft>
              <a:buFontTx/>
              <a:buNone/>
              <a:defRPr sz="28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endParaRPr lang="en-US" dirty="0"/>
          </a:p>
        </p:txBody>
      </p:sp>
      <p:pic>
        <p:nvPicPr>
          <p:cNvPr id="9"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118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8950EC-AFD7-4A5A-98E8-2CD06B7F8F1B}" type="datetimeFigureOut">
              <a:rPr lang="en-US" smtClean="0"/>
              <a:pPr/>
              <a:t>8/9/2023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2809020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8950EC-AFD7-4A5A-98E8-2CD06B7F8F1B}" type="datetimeFigureOut">
              <a:rPr lang="en-US" smtClean="0"/>
              <a:pPr/>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1070038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8950EC-AFD7-4A5A-98E8-2CD06B7F8F1B}" type="datetimeFigureOut">
              <a:rPr lang="en-US" smtClean="0"/>
              <a:pPr/>
              <a:t>8/9/2023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4294210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8950EC-AFD7-4A5A-98E8-2CD06B7F8F1B}" type="datetimeFigureOut">
              <a:rPr lang="en-US" smtClean="0"/>
              <a:pPr/>
              <a:t>8/9/2023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281965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950EC-AFD7-4A5A-98E8-2CD06B7F8F1B}" type="datetimeFigureOut">
              <a:rPr lang="en-US" smtClean="0"/>
              <a:pPr/>
              <a:t>8/9/2023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50129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8950EC-AFD7-4A5A-98E8-2CD06B7F8F1B}" type="datetimeFigureOut">
              <a:rPr lang="en-US" smtClean="0"/>
              <a:pPr/>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3107077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8950EC-AFD7-4A5A-98E8-2CD06B7F8F1B}" type="datetimeFigureOut">
              <a:rPr lang="en-US" smtClean="0"/>
              <a:pPr/>
              <a:t>8/9/2023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109643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8950EC-AFD7-4A5A-98E8-2CD06B7F8F1B}" type="datetimeFigureOut">
              <a:rPr lang="en-US" smtClean="0"/>
              <a:pPr/>
              <a:t>8/9/2023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858D8-4907-4058-A13B-BD3BAEFB59F5}" type="slidenum">
              <a:rPr lang="en-US" smtClean="0"/>
              <a:pPr/>
              <a:t>‹#›</a:t>
            </a:fld>
            <a:endParaRPr lang="en-US" dirty="0"/>
          </a:p>
        </p:txBody>
      </p:sp>
    </p:spTree>
    <p:extLst>
      <p:ext uri="{BB962C8B-B14F-4D97-AF65-F5344CB8AC3E}">
        <p14:creationId xmlns:p14="http://schemas.microsoft.com/office/powerpoint/2010/main" val="2706340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7" r:id="rId17"/>
    <p:sldLayoutId id="2147483669"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video" Target="https://www.youtube.com/embed/QKbnWW-4K-A?feature=oembed" TargetMode="External"/><Relationship Id="rId1" Type="http://schemas.openxmlformats.org/officeDocument/2006/relationships/tags" Target="../tags/tag7.xml"/><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video" Target="https://www.youtube.com/embed/QKbnWW-4K-A?feature=oembed" TargetMode="External"/><Relationship Id="rId1" Type="http://schemas.openxmlformats.org/officeDocument/2006/relationships/tags" Target="../tags/tag9.xml"/><Relationship Id="rId5" Type="http://schemas.openxmlformats.org/officeDocument/2006/relationships/image" Target="../media/image6.jpeg"/><Relationship Id="rId4"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slideLayout" Target="../slideLayouts/slideLayout24.xml"/><Relationship Id="rId1" Type="http://schemas.openxmlformats.org/officeDocument/2006/relationships/tags" Target="../tags/tag1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10.xml"/><Relationship Id="rId7" Type="http://schemas.openxmlformats.org/officeDocument/2006/relationships/diagramColors" Target="../diagrams/colors4.xml"/><Relationship Id="rId2" Type="http://schemas.openxmlformats.org/officeDocument/2006/relationships/slideLayout" Target="../slideLayouts/slideLayout19.xml"/><Relationship Id="rId1" Type="http://schemas.openxmlformats.org/officeDocument/2006/relationships/tags" Target="../tags/tag1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video" Target="https://player.vimeo.com/video/853050578?app_id=122963" TargetMode="External"/><Relationship Id="rId1" Type="http://schemas.openxmlformats.org/officeDocument/2006/relationships/tags" Target="../tags/tag14.xml"/><Relationship Id="rId5" Type="http://schemas.openxmlformats.org/officeDocument/2006/relationships/image" Target="../media/image8.jpeg"/><Relationship Id="rId4"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15.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8.xml"/><Relationship Id="rId1" Type="http://schemas.openxmlformats.org/officeDocument/2006/relationships/video" Target="https://player.vimeo.com/video/853053508?app_id=122963" TargetMode="Externa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5.xml"/><Relationship Id="rId1" Type="http://schemas.openxmlformats.org/officeDocument/2006/relationships/tags" Target="../tags/tag1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1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7.xml"/><Relationship Id="rId1" Type="http://schemas.openxmlformats.org/officeDocument/2006/relationships/tags" Target="../tags/tag1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2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7.xml"/><Relationship Id="rId1" Type="http://schemas.openxmlformats.org/officeDocument/2006/relationships/tags" Target="../tags/tag2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9.xml"/><Relationship Id="rId1" Type="http://schemas.openxmlformats.org/officeDocument/2006/relationships/tags" Target="../tags/tag2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9.xml"/><Relationship Id="rId1" Type="http://schemas.openxmlformats.org/officeDocument/2006/relationships/tags" Target="../tags/tag2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tags" Target="../tags/tag27.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tags" Target="../tags/tag2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tags" Target="../tags/tag29.xml"/><Relationship Id="rId4" Type="http://schemas.openxmlformats.org/officeDocument/2006/relationships/image" Target="../media/image1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1.xml"/><Relationship Id="rId1" Type="http://schemas.openxmlformats.org/officeDocument/2006/relationships/tags" Target="../tags/tag30.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9.xml"/><Relationship Id="rId1" Type="http://schemas.openxmlformats.org/officeDocument/2006/relationships/tags" Target="../tags/tag3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9.xml"/><Relationship Id="rId1" Type="http://schemas.openxmlformats.org/officeDocument/2006/relationships/tags" Target="../tags/tag3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9.xml"/><Relationship Id="rId1" Type="http://schemas.openxmlformats.org/officeDocument/2006/relationships/tags" Target="../tags/tag33.xml"/><Relationship Id="rId5" Type="http://schemas.openxmlformats.org/officeDocument/2006/relationships/image" Target="../media/image19.jpeg"/><Relationship Id="rId4" Type="http://schemas.openxmlformats.org/officeDocument/2006/relationships/image" Target="../media/image18.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9.xml"/><Relationship Id="rId1" Type="http://schemas.openxmlformats.org/officeDocument/2006/relationships/tags" Target="../tags/tag34.xml"/><Relationship Id="rId4" Type="http://schemas.openxmlformats.org/officeDocument/2006/relationships/image" Target="../media/image20.jpeg"/></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9.xml"/><Relationship Id="rId1" Type="http://schemas.openxmlformats.org/officeDocument/2006/relationships/tags" Target="../tags/tag35.xml"/><Relationship Id="rId4" Type="http://schemas.openxmlformats.org/officeDocument/2006/relationships/image" Target="../media/image2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9.xml"/><Relationship Id="rId1" Type="http://schemas.openxmlformats.org/officeDocument/2006/relationships/tags" Target="../tags/tag37.xml"/><Relationship Id="rId4" Type="http://schemas.openxmlformats.org/officeDocument/2006/relationships/image" Target="../media/image24.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9.xml"/><Relationship Id="rId1" Type="http://schemas.openxmlformats.org/officeDocument/2006/relationships/tags" Target="../tags/tag3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9.xml"/><Relationship Id="rId1" Type="http://schemas.openxmlformats.org/officeDocument/2006/relationships/tags" Target="../tags/tag40.xml"/></Relationships>
</file>

<file path=ppt/slides/_rels/slide6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9.xml"/><Relationship Id="rId1" Type="http://schemas.openxmlformats.org/officeDocument/2006/relationships/tags" Target="../tags/tag4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9.xml"/><Relationship Id="rId1" Type="http://schemas.openxmlformats.org/officeDocument/2006/relationships/tags" Target="../tags/tag42.xml"/><Relationship Id="rId4" Type="http://schemas.openxmlformats.org/officeDocument/2006/relationships/image" Target="../media/image27.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9.xml"/><Relationship Id="rId1" Type="http://schemas.openxmlformats.org/officeDocument/2006/relationships/tags" Target="../tags/tag43.xml"/><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9.xml"/><Relationship Id="rId1" Type="http://schemas.openxmlformats.org/officeDocument/2006/relationships/tags" Target="../tags/tag44.xml"/><Relationship Id="rId4" Type="http://schemas.openxmlformats.org/officeDocument/2006/relationships/image" Target="../media/image29.pn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45.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9.xml"/><Relationship Id="rId1" Type="http://schemas.openxmlformats.org/officeDocument/2006/relationships/tags" Target="../tags/tag46.xml"/><Relationship Id="rId4" Type="http://schemas.openxmlformats.org/officeDocument/2006/relationships/image" Target="../media/image30.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4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9.xml"/><Relationship Id="rId1" Type="http://schemas.openxmlformats.org/officeDocument/2006/relationships/tags" Target="../tags/tag48.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49.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50.xml"/></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5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escription: Moss Group Letterhea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459" t="12069" r="14812" b="11499"/>
          <a:stretch/>
        </p:blipFill>
        <p:spPr bwMode="auto">
          <a:xfrm>
            <a:off x="4343400" y="1676400"/>
            <a:ext cx="3741345" cy="53301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397000" y="2886053"/>
            <a:ext cx="6350000" cy="3505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000" kern="1200">
                <a:solidFill>
                  <a:schemeClr val="bg1"/>
                </a:solidFill>
                <a:latin typeface="Verdana" pitchFamily="34" charset="0"/>
                <a:ea typeface="Verdana" pitchFamily="34" charset="0"/>
                <a:cs typeface="Verdana" pitchFamily="34" charset="0"/>
              </a:defRPr>
            </a:lvl1pPr>
          </a:lstStyle>
          <a:p>
            <a:r>
              <a:rPr lang="fr-FR" dirty="0">
                <a:effectLst>
                  <a:outerShdw blurRad="38100" dist="38100" dir="2700000" algn="tl">
                    <a:srgbClr val="000000">
                      <a:alpha val="43137"/>
                    </a:srgbClr>
                  </a:outerShdw>
                </a:effectLst>
              </a:rPr>
              <a:t>Module 6</a:t>
            </a:r>
            <a:br>
              <a:rPr lang="fr-FR" dirty="0">
                <a:effectLst>
                  <a:outerShdw blurRad="38100" dist="38100" dir="2700000" algn="tl">
                    <a:srgbClr val="000000">
                      <a:alpha val="43137"/>
                    </a:srgbClr>
                  </a:outerShdw>
                </a:effectLst>
              </a:rPr>
            </a:br>
            <a:r>
              <a:rPr lang="fr-FR" dirty="0">
                <a:effectLst>
                  <a:outerShdw blurRad="38100" dist="38100" dir="2700000" algn="tl">
                    <a:srgbClr val="000000">
                      <a:alpha val="43137"/>
                    </a:srgbClr>
                  </a:outerShdw>
                </a:effectLst>
              </a:rPr>
              <a:t>First Response and Evidence Collection: </a:t>
            </a:r>
          </a:p>
          <a:p>
            <a:r>
              <a:rPr lang="fr-FR" dirty="0">
                <a:effectLst>
                  <a:outerShdw blurRad="38100" dist="38100" dir="2700000" algn="tl">
                    <a:srgbClr val="000000">
                      <a:alpha val="43137"/>
                    </a:srgbClr>
                  </a:outerShdw>
                </a:effectLst>
              </a:rPr>
              <a:t>The Foundation for Successful Investigations</a:t>
            </a:r>
            <a:br>
              <a:rPr lang="fr-FR" dirty="0">
                <a:effectLst>
                  <a:outerShdw blurRad="38100" dist="38100" dir="2700000" algn="tl">
                    <a:srgbClr val="000000">
                      <a:alpha val="43137"/>
                    </a:srgbClr>
                  </a:outerShdw>
                </a:effectLst>
              </a:rPr>
            </a:br>
            <a:br>
              <a:rPr lang="fr-FR" dirty="0">
                <a:effectLst>
                  <a:outerShdw blurRad="38100" dist="38100" dir="2700000" algn="tl">
                    <a:srgbClr val="000000">
                      <a:alpha val="43137"/>
                    </a:srgbClr>
                  </a:outerShdw>
                </a:effectLst>
              </a:rPr>
            </a:br>
            <a:endParaRPr lang="en-US" dirty="0">
              <a:effectLst>
                <a:outerShdw blurRad="38100" dist="38100" dir="2700000" algn="tl">
                  <a:srgbClr val="000000">
                    <a:alpha val="43137"/>
                  </a:srgbClr>
                </a:outerShdw>
              </a:effectLst>
            </a:endParaRPr>
          </a:p>
        </p:txBody>
      </p:sp>
      <p:sp>
        <p:nvSpPr>
          <p:cNvPr id="4" name="TextBox 4"/>
          <p:cNvSpPr txBox="1"/>
          <p:nvPr/>
        </p:nvSpPr>
        <p:spPr>
          <a:xfrm>
            <a:off x="685800" y="5791200"/>
            <a:ext cx="7772400"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i="1" dirty="0">
                <a:latin typeface="Verdana" panose="020B0604030504040204" pitchFamily="34" charset="0"/>
                <a:ea typeface="Verdana" panose="020B0604030504040204" pitchFamily="34" charset="0"/>
                <a:cs typeface="Verdana" panose="020B0604030504040204" pitchFamily="34" charset="0"/>
              </a:rPr>
              <a:t>Notice of Federal Funding Disclaimer</a:t>
            </a:r>
            <a:r>
              <a:rPr lang="en-US" sz="800" i="1" dirty="0">
                <a:latin typeface="Verdana" panose="020B0604030504040204" pitchFamily="34" charset="0"/>
                <a:ea typeface="Verdana" panose="020B0604030504040204" pitchFamily="34" charset="0"/>
                <a:cs typeface="Verdana" panose="020B0604030504040204" pitchFamily="34" charset="0"/>
              </a:rPr>
              <a:t> – This project was supported by Grant No. 2010-RP-BX-K001 and updated by Grant No. 2019-RP-BX-K002, awarded by the Bureau of Justice Assistance. The Bureau of Justice Assistance is a component of the Office of Justice Programs, which also includes the Bureau of Justice Statistics, the National Institute of Justice, the Office of Juvenile Justice and Delinquency Prevention, the Office for Victims of Crime, and the Office of Sex Offender Sentencing, Monitoring, Apprehending, Registering, and Tracking. Points of view or opinions in this document are those of the author and do not necessarily represent the official position or policies of the U.S. Department of Justice nor those of the National Council on Crime and Delinquency (NCCD), which administers the National PREA Resource Center through a cooperative agreement with the Bureau of Justice Assistance.</a:t>
            </a:r>
            <a:r>
              <a:rPr lang="en-US" sz="800" dirty="0">
                <a:latin typeface="Verdana" panose="020B0604030504040204" pitchFamily="34" charset="0"/>
                <a:ea typeface="Verdana" panose="020B0604030504040204" pitchFamily="34" charset="0"/>
                <a:cs typeface="Verdana" panose="020B0604030504040204" pitchFamily="34" charset="0"/>
              </a:rPr>
              <a:t>	</a:t>
            </a:r>
          </a:p>
        </p:txBody>
      </p:sp>
    </p:spTree>
    <p:custDataLst>
      <p:tags r:id="rId1"/>
    </p:custDataLst>
    <p:extLst>
      <p:ext uri="{BB962C8B-B14F-4D97-AF65-F5344CB8AC3E}">
        <p14:creationId xmlns:p14="http://schemas.microsoft.com/office/powerpoint/2010/main" val="2303857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Rot="1" noChangeArrowheads="1"/>
          </p:cNvSpPr>
          <p:nvPr>
            <p:ph type="title"/>
          </p:nvPr>
        </p:nvSpPr>
        <p:spPr>
          <a:xfrm>
            <a:off x="457200" y="80963"/>
            <a:ext cx="8229600" cy="889000"/>
          </a:xfrm>
        </p:spPr>
        <p:txBody>
          <a:bodyPr rtlCol="0">
            <a:normAutofit/>
          </a:bodyPr>
          <a:lstStyle/>
          <a:p>
            <a:pPr algn="ctr" fontAlgn="auto">
              <a:lnSpc>
                <a:spcPct val="100000"/>
              </a:lnSpc>
              <a:spcAft>
                <a:spcPts val="0"/>
              </a:spcAft>
              <a:defRPr/>
            </a:pPr>
            <a:r>
              <a:rPr lang="en-US" sz="3600" dirty="0"/>
              <a:t>Dynamics of Sexual Abuse</a:t>
            </a:r>
          </a:p>
        </p:txBody>
      </p:sp>
      <p:sp>
        <p:nvSpPr>
          <p:cNvPr id="78851" name="Rectangle 3"/>
          <p:cNvSpPr>
            <a:spLocks noGrp="1" noChangeArrowheads="1"/>
          </p:cNvSpPr>
          <p:nvPr>
            <p:ph sz="quarter" idx="4"/>
          </p:nvPr>
        </p:nvSpPr>
        <p:spPr>
          <a:xfrm>
            <a:off x="457200" y="1371600"/>
            <a:ext cx="8229600" cy="4906963"/>
          </a:xfrm>
        </p:spPr>
        <p:txBody>
          <a:bodyPr rtlCol="0"/>
          <a:lstStyle/>
          <a:p>
            <a:pPr fontAlgn="auto">
              <a:lnSpc>
                <a:spcPct val="150000"/>
              </a:lnSpc>
              <a:defRPr/>
            </a:pPr>
            <a:r>
              <a:rPr lang="en-US" sz="3200" dirty="0">
                <a:solidFill>
                  <a:schemeClr val="tx1"/>
                </a:solidFill>
                <a:effectLst>
                  <a:outerShdw blurRad="38100" dist="38100" dir="2700000" algn="tl">
                    <a:srgbClr val="FFFFFF"/>
                  </a:outerShdw>
                </a:effectLst>
              </a:rPr>
              <a:t>Sexual abuse in custody…</a:t>
            </a:r>
          </a:p>
          <a:p>
            <a:pPr lvl="1" fontAlgn="auto">
              <a:lnSpc>
                <a:spcPct val="150000"/>
              </a:lnSpc>
              <a:defRPr/>
            </a:pPr>
            <a:r>
              <a:rPr lang="en-US" sz="2400" b="1" dirty="0">
                <a:solidFill>
                  <a:schemeClr val="tx1"/>
                </a:solidFill>
                <a:effectLst>
                  <a:outerShdw blurRad="38100" dist="38100" dir="2700000" algn="tl">
                    <a:srgbClr val="FFFFFF"/>
                  </a:outerShdw>
                </a:effectLst>
              </a:rPr>
              <a:t>Triggers</a:t>
            </a:r>
            <a:r>
              <a:rPr lang="en-US" sz="2400" dirty="0">
                <a:solidFill>
                  <a:schemeClr val="tx1"/>
                </a:solidFill>
                <a:effectLst>
                  <a:outerShdw blurRad="38100" dist="38100" dir="2700000" algn="tl">
                    <a:srgbClr val="FFFFFF"/>
                  </a:outerShdw>
                </a:effectLst>
              </a:rPr>
              <a:t> new mental illnesses and exacerbates existing ones</a:t>
            </a:r>
          </a:p>
          <a:p>
            <a:pPr lvl="1" fontAlgn="auto">
              <a:lnSpc>
                <a:spcPct val="150000"/>
              </a:lnSpc>
              <a:defRPr/>
            </a:pPr>
            <a:r>
              <a:rPr lang="en-US" sz="2400" b="1" dirty="0">
                <a:solidFill>
                  <a:schemeClr val="tx1"/>
                </a:solidFill>
                <a:effectLst>
                  <a:outerShdw blurRad="38100" dist="38100" dir="2700000" algn="tl">
                    <a:srgbClr val="FFFFFF"/>
                  </a:outerShdw>
                </a:effectLst>
              </a:rPr>
              <a:t>Spreads</a:t>
            </a:r>
            <a:r>
              <a:rPr lang="en-US" sz="2400" dirty="0">
                <a:solidFill>
                  <a:schemeClr val="tx1"/>
                </a:solidFill>
                <a:effectLst>
                  <a:outerShdw blurRad="38100" dist="38100" dir="2700000" algn="tl">
                    <a:srgbClr val="FFFFFF"/>
                  </a:outerShdw>
                </a:effectLst>
              </a:rPr>
              <a:t> infectious diseases</a:t>
            </a:r>
          </a:p>
          <a:p>
            <a:pPr lvl="1" fontAlgn="auto">
              <a:lnSpc>
                <a:spcPct val="150000"/>
              </a:lnSpc>
              <a:defRPr/>
            </a:pPr>
            <a:r>
              <a:rPr lang="en-US" sz="2400" b="1" dirty="0">
                <a:solidFill>
                  <a:schemeClr val="tx1"/>
                </a:solidFill>
                <a:effectLst>
                  <a:outerShdw blurRad="38100" dist="38100" dir="2700000" algn="tl">
                    <a:srgbClr val="FFFFFF"/>
                  </a:outerShdw>
                </a:effectLst>
              </a:rPr>
              <a:t>Increases</a:t>
            </a:r>
            <a:r>
              <a:rPr lang="en-US" sz="2400" dirty="0">
                <a:solidFill>
                  <a:schemeClr val="tx1"/>
                </a:solidFill>
                <a:effectLst>
                  <a:outerShdw blurRad="38100" dist="38100" dir="2700000" algn="tl">
                    <a:srgbClr val="FFFFFF"/>
                  </a:outerShdw>
                </a:effectLst>
              </a:rPr>
              <a:t> health and mental health care expenditures</a:t>
            </a:r>
          </a:p>
        </p:txBody>
      </p:sp>
    </p:spTree>
    <p:custDataLst>
      <p:tags r:id="rId1"/>
    </p:custDataLst>
    <p:extLst>
      <p:ext uri="{BB962C8B-B14F-4D97-AF65-F5344CB8AC3E}">
        <p14:creationId xmlns:p14="http://schemas.microsoft.com/office/powerpoint/2010/main" val="4204388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457200" y="80963"/>
            <a:ext cx="8229600" cy="889000"/>
          </a:xfrm>
        </p:spPr>
        <p:txBody>
          <a:bodyPr/>
          <a:lstStyle/>
          <a:p>
            <a:pPr algn="ctr"/>
            <a:r>
              <a:rPr lang="en-US" sz="3600" dirty="0"/>
              <a:t>Dynamics of Incarceration</a:t>
            </a:r>
          </a:p>
        </p:txBody>
      </p:sp>
      <p:sp>
        <p:nvSpPr>
          <p:cNvPr id="2" name="Rectangle 3"/>
          <p:cNvSpPr>
            <a:spLocks noGrp="1" noChangeArrowheads="1"/>
          </p:cNvSpPr>
          <p:nvPr>
            <p:ph sz="quarter" idx="4"/>
          </p:nvPr>
        </p:nvSpPr>
        <p:spPr>
          <a:xfrm>
            <a:off x="457200" y="1371600"/>
            <a:ext cx="8229600" cy="4906963"/>
          </a:xfrm>
        </p:spPr>
        <p:txBody>
          <a:bodyPr rtlCol="0"/>
          <a:lstStyle/>
          <a:p>
            <a:pPr fontAlgn="auto">
              <a:lnSpc>
                <a:spcPct val="150000"/>
              </a:lnSpc>
              <a:spcBef>
                <a:spcPct val="0"/>
              </a:spcBef>
              <a:spcAft>
                <a:spcPct val="50000"/>
              </a:spcAft>
              <a:tabLst>
                <a:tab pos="457200" algn="l"/>
                <a:tab pos="6858000" algn="r"/>
              </a:tabLst>
              <a:defRPr/>
            </a:pPr>
            <a:r>
              <a:rPr lang="en-US" sz="2400" dirty="0">
                <a:solidFill>
                  <a:schemeClr val="tx1"/>
                </a:solidFill>
                <a:effectLst>
                  <a:outerShdw blurRad="38100" dist="38100" dir="2700000" algn="tl">
                    <a:srgbClr val="FFFFFF"/>
                  </a:outerShdw>
                </a:effectLst>
              </a:rPr>
              <a:t>Predators look for </a:t>
            </a:r>
            <a:r>
              <a:rPr lang="en-US" sz="2400" b="1" dirty="0">
                <a:solidFill>
                  <a:schemeClr val="tx1"/>
                </a:solidFill>
                <a:effectLst>
                  <a:outerShdw blurRad="38100" dist="38100" dir="2700000" algn="tl">
                    <a:srgbClr val="FFFFFF"/>
                  </a:outerShdw>
                </a:effectLst>
              </a:rPr>
              <a:t>means</a:t>
            </a:r>
            <a:r>
              <a:rPr lang="en-US" sz="2400" dirty="0">
                <a:solidFill>
                  <a:schemeClr val="tx1"/>
                </a:solidFill>
                <a:effectLst>
                  <a:outerShdw blurRad="38100" dist="38100" dir="2700000" algn="tl">
                    <a:srgbClr val="FFFFFF"/>
                  </a:outerShdw>
                </a:effectLst>
              </a:rPr>
              <a:t>, </a:t>
            </a:r>
            <a:r>
              <a:rPr lang="en-US" sz="2400" b="1" dirty="0">
                <a:solidFill>
                  <a:schemeClr val="tx1"/>
                </a:solidFill>
                <a:effectLst>
                  <a:outerShdw blurRad="38100" dist="38100" dir="2700000" algn="tl">
                    <a:srgbClr val="FFFFFF"/>
                  </a:outerShdw>
                </a:effectLst>
              </a:rPr>
              <a:t>opportunity</a:t>
            </a:r>
            <a:r>
              <a:rPr lang="en-US" sz="2400" dirty="0">
                <a:solidFill>
                  <a:schemeClr val="tx1"/>
                </a:solidFill>
                <a:effectLst>
                  <a:outerShdw blurRad="38100" dist="38100" dir="2700000" algn="tl">
                    <a:srgbClr val="FFFFFF"/>
                  </a:outerShdw>
                </a:effectLst>
              </a:rPr>
              <a:t>, and	</a:t>
            </a:r>
            <a:r>
              <a:rPr lang="en-US" sz="2400" b="1" dirty="0">
                <a:solidFill>
                  <a:schemeClr val="tx1"/>
                </a:solidFill>
                <a:effectLst>
                  <a:outerShdw blurRad="38100" dist="38100" dir="2700000" algn="tl">
                    <a:srgbClr val="FFFFFF"/>
                  </a:outerShdw>
                </a:effectLst>
              </a:rPr>
              <a:t>vulnerability</a:t>
            </a:r>
            <a:r>
              <a:rPr lang="en-US" sz="2400" dirty="0">
                <a:solidFill>
                  <a:schemeClr val="tx1"/>
                </a:solidFill>
                <a:effectLst>
                  <a:outerShdw blurRad="38100" dist="38100" dir="2700000" algn="tl">
                    <a:srgbClr val="FFFFFF"/>
                  </a:outerShdw>
                </a:effectLst>
              </a:rPr>
              <a:t>, selecting targets…</a:t>
            </a:r>
          </a:p>
          <a:p>
            <a:pPr marL="914400" lvl="1" indent="-457200" fontAlgn="auto">
              <a:lnSpc>
                <a:spcPct val="150000"/>
              </a:lnSpc>
              <a:spcBef>
                <a:spcPct val="0"/>
              </a:spcBef>
              <a:spcAft>
                <a:spcPct val="50000"/>
              </a:spcAft>
              <a:buFont typeface="Arial" pitchFamily="34" charset="0"/>
              <a:buChar char="•"/>
              <a:tabLst>
                <a:tab pos="457200" algn="l"/>
                <a:tab pos="6858000" algn="r"/>
              </a:tabLst>
              <a:defRPr/>
            </a:pPr>
            <a:r>
              <a:rPr lang="en-US" sz="2200" dirty="0">
                <a:solidFill>
                  <a:schemeClr val="tx1"/>
                </a:solidFill>
                <a:effectLst>
                  <a:outerShdw blurRad="38100" dist="38100" dir="2700000" algn="tl">
                    <a:srgbClr val="FFFFFF"/>
                  </a:outerShdw>
                </a:effectLst>
              </a:rPr>
              <a:t>who are</a:t>
            </a:r>
            <a:r>
              <a:rPr lang="en-US" sz="2200" b="1" dirty="0">
                <a:solidFill>
                  <a:schemeClr val="tx1"/>
                </a:solidFill>
                <a:effectLst>
                  <a:outerShdw blurRad="38100" dist="38100" dir="2700000" algn="tl">
                    <a:srgbClr val="FFFFFF"/>
                  </a:outerShdw>
                </a:effectLst>
              </a:rPr>
              <a:t> least able to defend</a:t>
            </a:r>
            <a:r>
              <a:rPr lang="en-US" sz="2200" dirty="0">
                <a:solidFill>
                  <a:schemeClr val="tx1"/>
                </a:solidFill>
                <a:effectLst>
                  <a:outerShdw blurRad="38100" dist="38100" dir="2700000" algn="tl">
                    <a:srgbClr val="FFFFFF"/>
                  </a:outerShdw>
                </a:effectLst>
              </a:rPr>
              <a:t> themselves,</a:t>
            </a:r>
            <a:endParaRPr lang="en-US" sz="2200" b="1" dirty="0">
              <a:solidFill>
                <a:schemeClr val="tx1"/>
              </a:solidFill>
              <a:effectLst>
                <a:outerShdw blurRad="38100" dist="38100" dir="2700000" algn="tl">
                  <a:srgbClr val="FFFFFF"/>
                </a:outerShdw>
              </a:effectLst>
            </a:endParaRPr>
          </a:p>
          <a:p>
            <a:pPr marL="914400" lvl="1" indent="-457200" fontAlgn="auto">
              <a:lnSpc>
                <a:spcPct val="150000"/>
              </a:lnSpc>
              <a:spcBef>
                <a:spcPct val="0"/>
              </a:spcBef>
              <a:spcAft>
                <a:spcPct val="50000"/>
              </a:spcAft>
              <a:buFont typeface="Arial" pitchFamily="34" charset="0"/>
              <a:buChar char="•"/>
              <a:tabLst>
                <a:tab pos="457200" algn="l"/>
                <a:tab pos="6858000" algn="r"/>
              </a:tabLst>
              <a:defRPr/>
            </a:pPr>
            <a:r>
              <a:rPr lang="en-US" sz="2200" dirty="0">
                <a:solidFill>
                  <a:schemeClr val="tx1"/>
                </a:solidFill>
                <a:effectLst>
                  <a:outerShdw blurRad="38100" dist="38100" dir="2700000" algn="tl">
                    <a:srgbClr val="FFFFFF"/>
                  </a:outerShdw>
                </a:effectLst>
              </a:rPr>
              <a:t>who may be</a:t>
            </a:r>
            <a:r>
              <a:rPr lang="en-US" sz="2200" b="1" dirty="0">
                <a:solidFill>
                  <a:schemeClr val="tx1"/>
                </a:solidFill>
                <a:effectLst>
                  <a:outerShdw blurRad="38100" dist="38100" dir="2700000" algn="tl">
                    <a:srgbClr val="FFFFFF"/>
                  </a:outerShdw>
                </a:effectLst>
              </a:rPr>
              <a:t> less believed</a:t>
            </a:r>
            <a:r>
              <a:rPr lang="en-US" sz="2200" dirty="0">
                <a:solidFill>
                  <a:schemeClr val="tx1"/>
                </a:solidFill>
                <a:effectLst>
                  <a:outerShdw blurRad="38100" dist="38100" dir="2700000" algn="tl">
                    <a:srgbClr val="FFFFFF"/>
                  </a:outerShdw>
                </a:effectLst>
              </a:rPr>
              <a:t> </a:t>
            </a:r>
            <a:r>
              <a:rPr lang="en-US" sz="2200" b="1" dirty="0">
                <a:solidFill>
                  <a:schemeClr val="tx1"/>
                </a:solidFill>
                <a:effectLst>
                  <a:outerShdw blurRad="38100" dist="38100" dir="2700000" algn="tl">
                    <a:srgbClr val="FFFFFF"/>
                  </a:outerShdw>
                </a:effectLst>
              </a:rPr>
              <a:t>or believable</a:t>
            </a:r>
            <a:r>
              <a:rPr lang="en-US" sz="2200" dirty="0">
                <a:solidFill>
                  <a:schemeClr val="tx1"/>
                </a:solidFill>
                <a:effectLst>
                  <a:outerShdw blurRad="38100" dist="38100" dir="2700000" algn="tl">
                    <a:srgbClr val="FFFFFF"/>
                  </a:outerShdw>
                </a:effectLst>
              </a:rPr>
              <a:t>, or</a:t>
            </a:r>
          </a:p>
          <a:p>
            <a:pPr marL="914400" lvl="1" indent="-457200" fontAlgn="auto">
              <a:lnSpc>
                <a:spcPct val="150000"/>
              </a:lnSpc>
              <a:spcBef>
                <a:spcPct val="0"/>
              </a:spcBef>
              <a:spcAft>
                <a:spcPct val="50000"/>
              </a:spcAft>
              <a:buFont typeface="Arial" pitchFamily="34" charset="0"/>
              <a:buChar char="•"/>
              <a:tabLst>
                <a:tab pos="457200" algn="l"/>
                <a:tab pos="6858000" algn="r"/>
              </a:tabLst>
              <a:defRPr/>
            </a:pPr>
            <a:r>
              <a:rPr lang="en-US" sz="2200" dirty="0">
                <a:solidFill>
                  <a:schemeClr val="tx1"/>
                </a:solidFill>
                <a:effectLst>
                  <a:outerShdw blurRad="38100" dist="38100" dir="2700000" algn="tl">
                    <a:srgbClr val="FFFFFF"/>
                  </a:outerShdw>
                </a:effectLst>
              </a:rPr>
              <a:t>who are</a:t>
            </a:r>
            <a:r>
              <a:rPr lang="en-US" sz="2200" b="1" dirty="0">
                <a:solidFill>
                  <a:schemeClr val="tx1"/>
                </a:solidFill>
                <a:effectLst>
                  <a:outerShdw blurRad="38100" dist="38100" dir="2700000" algn="tl">
                    <a:srgbClr val="FFFFFF"/>
                  </a:outerShdw>
                </a:effectLst>
              </a:rPr>
              <a:t> disliked</a:t>
            </a:r>
            <a:r>
              <a:rPr lang="en-US" sz="2200" dirty="0">
                <a:solidFill>
                  <a:schemeClr val="tx1"/>
                </a:solidFill>
                <a:effectLst>
                  <a:outerShdw blurRad="38100" dist="38100" dir="2700000" algn="tl">
                    <a:srgbClr val="FFFFFF"/>
                  </a:outerShdw>
                </a:effectLst>
              </a:rPr>
              <a:t> </a:t>
            </a:r>
            <a:r>
              <a:rPr lang="en-US" sz="2200" b="1" dirty="0">
                <a:solidFill>
                  <a:schemeClr val="tx1"/>
                </a:solidFill>
                <a:effectLst>
                  <a:outerShdw blurRad="38100" dist="38100" dir="2700000" algn="tl">
                    <a:srgbClr val="FFFFFF"/>
                  </a:outerShdw>
                </a:effectLst>
              </a:rPr>
              <a:t>or</a:t>
            </a:r>
            <a:r>
              <a:rPr lang="en-US" sz="2200" dirty="0">
                <a:solidFill>
                  <a:schemeClr val="tx1"/>
                </a:solidFill>
                <a:effectLst>
                  <a:outerShdw blurRad="38100" dist="38100" dir="2700000" algn="tl">
                    <a:srgbClr val="FFFFFF"/>
                  </a:outerShdw>
                </a:effectLst>
              </a:rPr>
              <a:t> </a:t>
            </a:r>
            <a:r>
              <a:rPr lang="en-US" sz="2200" b="1" dirty="0">
                <a:solidFill>
                  <a:schemeClr val="tx1"/>
                </a:solidFill>
                <a:effectLst>
                  <a:outerShdw blurRad="38100" dist="38100" dir="2700000" algn="tl">
                    <a:srgbClr val="FFFFFF"/>
                  </a:outerShdw>
                </a:effectLst>
              </a:rPr>
              <a:t>ostracized.</a:t>
            </a:r>
            <a:r>
              <a:rPr lang="en-US" sz="2200" dirty="0">
                <a:solidFill>
                  <a:schemeClr val="tx1"/>
                </a:solidFill>
                <a:effectLst>
                  <a:outerShdw blurRad="38100" dist="38100" dir="2700000" algn="tl">
                    <a:srgbClr val="FFFFFF"/>
                  </a:outerShdw>
                </a:effectLst>
              </a:rPr>
              <a:t> </a:t>
            </a:r>
          </a:p>
          <a:p>
            <a:pPr fontAlgn="auto">
              <a:lnSpc>
                <a:spcPct val="150000"/>
              </a:lnSpc>
              <a:buFont typeface="Wingdings" pitchFamily="2" charset="2"/>
              <a:buNone/>
              <a:tabLst>
                <a:tab pos="457200" algn="l"/>
                <a:tab pos="6858000" algn="r"/>
              </a:tabLst>
              <a:defRPr/>
            </a:pPr>
            <a:r>
              <a:rPr lang="en-US" sz="1600" dirty="0">
                <a:solidFill>
                  <a:schemeClr val="tx1"/>
                </a:solidFill>
                <a:effectLst>
                  <a:outerShdw blurRad="38100" dist="38100" dir="2700000" algn="tl">
                    <a:srgbClr val="FFFFFF"/>
                  </a:outerShdw>
                </a:effectLst>
              </a:rPr>
              <a:t>		</a:t>
            </a:r>
            <a:endParaRPr lang="en-US" sz="1600" b="1" dirty="0">
              <a:solidFill>
                <a:schemeClr val="tx1"/>
              </a:solidFill>
              <a:effectLst>
                <a:outerShdw blurRad="38100" dist="38100" dir="2700000" algn="tl">
                  <a:srgbClr val="FFFFFF"/>
                </a:outerShdw>
              </a:effectLst>
            </a:endParaRPr>
          </a:p>
        </p:txBody>
      </p:sp>
      <p:sp>
        <p:nvSpPr>
          <p:cNvPr id="3" name="TextBox 2"/>
          <p:cNvSpPr txBox="1"/>
          <p:nvPr/>
        </p:nvSpPr>
        <p:spPr>
          <a:xfrm>
            <a:off x="152400" y="6176665"/>
            <a:ext cx="6934200" cy="461665"/>
          </a:xfrm>
          <a:prstGeom prst="rect">
            <a:avLst/>
          </a:prstGeom>
          <a:noFill/>
        </p:spPr>
        <p:txBody>
          <a:bodyPr wrap="square" rtlCol="0">
            <a:spAutoFit/>
          </a:bodyPr>
          <a:lstStyle/>
          <a:p>
            <a:r>
              <a:rPr lang="en-US" sz="1200" dirty="0"/>
              <a:t>PREA Review Panel Testimony by Dr. Robert Dumond, November 2006 available at: </a:t>
            </a:r>
            <a:r>
              <a:rPr lang="en-US" sz="12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https://www.ojp.gov/sites/g/files/xyckuh241/files/media/document/written-dumond.pdf</a:t>
            </a:r>
            <a:endParaRPr lang="en-US" sz="1200" dirty="0"/>
          </a:p>
        </p:txBody>
      </p:sp>
    </p:spTree>
    <p:custDataLst>
      <p:tags r:id="rId1"/>
    </p:custDataLst>
    <p:extLst>
      <p:ext uri="{BB962C8B-B14F-4D97-AF65-F5344CB8AC3E}">
        <p14:creationId xmlns:p14="http://schemas.microsoft.com/office/powerpoint/2010/main" val="37258262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a:t>
            </a:r>
          </a:p>
        </p:txBody>
      </p:sp>
      <p:pic>
        <p:nvPicPr>
          <p:cNvPr id="4" name="Online Media 3" title="Turned Out: Sexual Assault Behind Bars (2004)">
            <a:hlinkClick r:id="" action="ppaction://media"/>
            <a:extLst>
              <a:ext uri="{FF2B5EF4-FFF2-40B4-BE49-F238E27FC236}">
                <a16:creationId xmlns:a16="http://schemas.microsoft.com/office/drawing/2014/main" id="{1008E021-8BC4-ECB3-BF3D-6C043B1B7838}"/>
              </a:ext>
            </a:extLst>
          </p:cNvPr>
          <p:cNvPicPr>
            <a:picLocks noRot="1" noChangeAspect="1"/>
          </p:cNvPicPr>
          <p:nvPr>
            <a:videoFile r:link="rId2"/>
          </p:nvPr>
        </p:nvPicPr>
        <p:blipFill>
          <a:blip r:embed="rId5"/>
          <a:stretch>
            <a:fillRect/>
          </a:stretch>
        </p:blipFill>
        <p:spPr>
          <a:xfrm>
            <a:off x="1758950" y="1343025"/>
            <a:ext cx="5626100" cy="4219575"/>
          </a:xfrm>
          <a:prstGeom prst="rect">
            <a:avLst/>
          </a:prstGeom>
        </p:spPr>
      </p:pic>
    </p:spTree>
    <p:custDataLst>
      <p:tags r:id="rId1"/>
    </p:custDataLst>
    <p:extLst>
      <p:ext uri="{BB962C8B-B14F-4D97-AF65-F5344CB8AC3E}">
        <p14:creationId xmlns:p14="http://schemas.microsoft.com/office/powerpoint/2010/main" val="177410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80963"/>
            <a:ext cx="8229600" cy="889000"/>
          </a:xfrm>
        </p:spPr>
        <p:txBody>
          <a:bodyPr/>
          <a:lstStyle/>
          <a:p>
            <a:pPr algn="ctr"/>
            <a:r>
              <a:rPr lang="en-US" dirty="0"/>
              <a:t>Dynamics of Incarceration</a:t>
            </a:r>
          </a:p>
        </p:txBody>
      </p:sp>
      <p:sp>
        <p:nvSpPr>
          <p:cNvPr id="3" name="Content Placeholder 2"/>
          <p:cNvSpPr>
            <a:spLocks noGrp="1"/>
          </p:cNvSpPr>
          <p:nvPr>
            <p:ph sz="quarter" idx="4"/>
          </p:nvPr>
        </p:nvSpPr>
        <p:spPr>
          <a:xfrm>
            <a:off x="457200" y="1371600"/>
            <a:ext cx="8229600" cy="4906963"/>
          </a:xfrm>
        </p:spPr>
        <p:txBody>
          <a:bodyPr rtlCol="0">
            <a:normAutofit/>
          </a:bodyPr>
          <a:lstStyle/>
          <a:p>
            <a:pPr marL="285750" indent="-285750" fontAlgn="auto">
              <a:lnSpc>
                <a:spcPct val="150000"/>
              </a:lnSpc>
              <a:spcBef>
                <a:spcPct val="0"/>
              </a:spcBef>
              <a:spcAft>
                <a:spcPct val="60000"/>
              </a:spcAft>
              <a:buFont typeface="Arial" charset="0"/>
              <a:buChar char="•"/>
              <a:defRPr/>
            </a:pPr>
            <a:r>
              <a:rPr lang="en-US" sz="2400" dirty="0">
                <a:solidFill>
                  <a:schemeClr val="tx1"/>
                </a:solidFill>
              </a:rPr>
              <a:t>In women’s and girl’s facilities, relationships and loyalty tend to be valued highly. Men’s and boy’s facility cultures value aggression and power.</a:t>
            </a:r>
          </a:p>
          <a:p>
            <a:pPr marL="285750" indent="-285750" fontAlgn="auto">
              <a:lnSpc>
                <a:spcPct val="150000"/>
              </a:lnSpc>
              <a:spcBef>
                <a:spcPct val="0"/>
              </a:spcBef>
              <a:spcAft>
                <a:spcPct val="60000"/>
              </a:spcAft>
              <a:buFont typeface="Arial" charset="0"/>
              <a:buChar char="•"/>
              <a:defRPr/>
            </a:pPr>
            <a:r>
              <a:rPr lang="en-US" sz="2400" dirty="0">
                <a:solidFill>
                  <a:schemeClr val="tx1"/>
                </a:solidFill>
              </a:rPr>
              <a:t>Some see sexual aggression as a way to assert their power and control over others.</a:t>
            </a:r>
          </a:p>
          <a:p>
            <a:pPr marL="285750" indent="-285750" fontAlgn="auto">
              <a:lnSpc>
                <a:spcPct val="150000"/>
              </a:lnSpc>
              <a:spcBef>
                <a:spcPct val="0"/>
              </a:spcBef>
              <a:spcAft>
                <a:spcPct val="60000"/>
              </a:spcAft>
              <a:buFont typeface="Arial" charset="0"/>
              <a:buChar char="•"/>
              <a:defRPr/>
            </a:pPr>
            <a:r>
              <a:rPr lang="en-US" sz="2400" dirty="0">
                <a:solidFill>
                  <a:schemeClr val="tx1"/>
                </a:solidFill>
              </a:rPr>
              <a:t>Being victimized and seeking help often are viewed as signs of weakness.</a:t>
            </a:r>
          </a:p>
          <a:p>
            <a:pPr fontAlgn="auto">
              <a:lnSpc>
                <a:spcPct val="150000"/>
              </a:lnSpc>
              <a:defRPr/>
            </a:pPr>
            <a:endParaRPr lang="en-US" sz="2400" dirty="0">
              <a:solidFill>
                <a:schemeClr val="tx1"/>
              </a:solidFill>
            </a:endParaRPr>
          </a:p>
        </p:txBody>
      </p:sp>
    </p:spTree>
    <p:extLst>
      <p:ext uri="{BB962C8B-B14F-4D97-AF65-F5344CB8AC3E}">
        <p14:creationId xmlns:p14="http://schemas.microsoft.com/office/powerpoint/2010/main" val="316486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Dynamics of Incarceration</a:t>
            </a:r>
          </a:p>
        </p:txBody>
      </p:sp>
      <p:sp>
        <p:nvSpPr>
          <p:cNvPr id="3" name="Rounded Rectangle 2"/>
          <p:cNvSpPr/>
          <p:nvPr/>
        </p:nvSpPr>
        <p:spPr>
          <a:xfrm>
            <a:off x="1371600" y="4876800"/>
            <a:ext cx="6248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p:cNvSpPr>
            <a:spLocks noGrp="1"/>
          </p:cNvSpPr>
          <p:nvPr>
            <p:ph sz="quarter" idx="4"/>
          </p:nvPr>
        </p:nvSpPr>
        <p:spPr>
          <a:xfrm>
            <a:off x="381000" y="1676400"/>
            <a:ext cx="8229599" cy="3048000"/>
          </a:xfrm>
        </p:spPr>
        <p:txBody>
          <a:bodyPr/>
          <a:lstStyle/>
          <a:p>
            <a:pPr>
              <a:lnSpc>
                <a:spcPct val="90000"/>
              </a:lnSpc>
              <a:spcBef>
                <a:spcPct val="0"/>
              </a:spcBef>
              <a:spcAft>
                <a:spcPct val="50000"/>
              </a:spcAft>
              <a:defRPr/>
            </a:pPr>
            <a:r>
              <a:rPr lang="en-US" dirty="0">
                <a:solidFill>
                  <a:schemeClr val="tx1"/>
                </a:solidFill>
                <a:effectLst>
                  <a:outerShdw blurRad="38100" dist="38100" dir="2700000" algn="tl">
                    <a:srgbClr val="FFFFFF"/>
                  </a:outerShdw>
                </a:effectLst>
              </a:rPr>
              <a:t>Aggressors typically employ one of several methods to control victims: </a:t>
            </a:r>
          </a:p>
          <a:p>
            <a:pPr marL="723900" lvl="1" indent="-495300">
              <a:lnSpc>
                <a:spcPct val="90000"/>
              </a:lnSpc>
              <a:spcBef>
                <a:spcPct val="0"/>
              </a:spcBef>
              <a:spcAft>
                <a:spcPct val="25000"/>
              </a:spcAft>
              <a:buFont typeface="Wingdings" pitchFamily="2" charset="2"/>
              <a:buAutoNum type="arabicPeriod"/>
              <a:defRPr/>
            </a:pPr>
            <a:r>
              <a:rPr lang="en-US" dirty="0">
                <a:solidFill>
                  <a:schemeClr val="tx1"/>
                </a:solidFill>
                <a:effectLst>
                  <a:outerShdw blurRad="38100" dist="38100" dir="2700000" algn="tl">
                    <a:srgbClr val="FFFFFF"/>
                  </a:outerShdw>
                </a:effectLst>
              </a:rPr>
              <a:t>Force (</a:t>
            </a:r>
            <a:r>
              <a:rPr lang="en-US" sz="2200" dirty="0">
                <a:solidFill>
                  <a:schemeClr val="tx1"/>
                </a:solidFill>
                <a:effectLst>
                  <a:outerShdw blurRad="38100" dist="38100" dir="2700000" algn="tl">
                    <a:srgbClr val="FFFFFF"/>
                  </a:outerShdw>
                </a:effectLst>
              </a:rPr>
              <a:t>physical assaults or threats of harm)</a:t>
            </a:r>
          </a:p>
          <a:p>
            <a:pPr marL="723900" lvl="1" indent="-495300">
              <a:lnSpc>
                <a:spcPct val="90000"/>
              </a:lnSpc>
              <a:spcBef>
                <a:spcPct val="0"/>
              </a:spcBef>
              <a:spcAft>
                <a:spcPct val="25000"/>
              </a:spcAft>
              <a:buFont typeface="Wingdings" pitchFamily="2" charset="2"/>
              <a:buAutoNum type="arabicPeriod"/>
              <a:defRPr/>
            </a:pPr>
            <a:r>
              <a:rPr lang="en-US" dirty="0">
                <a:solidFill>
                  <a:schemeClr val="tx1"/>
                </a:solidFill>
                <a:effectLst>
                  <a:outerShdw blurRad="38100" dist="38100" dir="2700000" algn="tl">
                    <a:srgbClr val="FFFFFF"/>
                  </a:outerShdw>
                </a:effectLst>
              </a:rPr>
              <a:t>Entrapment or blackmail </a:t>
            </a:r>
            <a:r>
              <a:rPr lang="en-US" sz="2200" dirty="0">
                <a:solidFill>
                  <a:schemeClr val="tx1"/>
                </a:solidFill>
                <a:effectLst>
                  <a:outerShdw blurRad="38100" dist="38100" dir="2700000" algn="tl">
                    <a:srgbClr val="FFFFFF"/>
                  </a:outerShdw>
                </a:effectLst>
              </a:rPr>
              <a:t>(for example, requiring debts to be repaid with sex, protection)</a:t>
            </a:r>
          </a:p>
          <a:p>
            <a:pPr marL="723900" lvl="1" indent="-495300">
              <a:lnSpc>
                <a:spcPct val="90000"/>
              </a:lnSpc>
              <a:spcBef>
                <a:spcPct val="0"/>
              </a:spcBef>
              <a:spcAft>
                <a:spcPct val="50000"/>
              </a:spcAft>
              <a:buFont typeface="Wingdings" pitchFamily="2" charset="2"/>
              <a:buAutoNum type="arabicPeriod"/>
              <a:defRPr/>
            </a:pPr>
            <a:r>
              <a:rPr lang="en-US" dirty="0">
                <a:solidFill>
                  <a:schemeClr val="tx1"/>
                </a:solidFill>
                <a:effectLst>
                  <a:outerShdw blurRad="38100" dist="38100" dir="2700000" algn="tl">
                    <a:srgbClr val="FFFFFF"/>
                  </a:outerShdw>
                </a:effectLst>
              </a:rPr>
              <a:t>Pressure tactics </a:t>
            </a:r>
            <a:r>
              <a:rPr lang="en-US" sz="2200" dirty="0">
                <a:solidFill>
                  <a:schemeClr val="tx1"/>
                </a:solidFill>
                <a:effectLst>
                  <a:outerShdw blurRad="38100" dist="38100" dir="2700000" algn="tl">
                    <a:srgbClr val="FFFFFF"/>
                  </a:outerShdw>
                </a:effectLst>
              </a:rPr>
              <a:t>(persuasion, bribes, use of alcohol and drugs)</a:t>
            </a:r>
          </a:p>
          <a:p>
            <a:pPr marL="723900" lvl="1" indent="-495300">
              <a:lnSpc>
                <a:spcPct val="90000"/>
              </a:lnSpc>
              <a:spcBef>
                <a:spcPct val="0"/>
              </a:spcBef>
              <a:spcAft>
                <a:spcPct val="50000"/>
              </a:spcAft>
              <a:buFont typeface="Wingdings" pitchFamily="2" charset="2"/>
              <a:buAutoNum type="arabicPeriod"/>
              <a:defRPr/>
            </a:pPr>
            <a:endParaRPr lang="en-US" sz="2200" dirty="0">
              <a:solidFill>
                <a:schemeClr val="tx1"/>
              </a:solidFill>
              <a:effectLst>
                <a:outerShdw blurRad="38100" dist="38100" dir="2700000" algn="tl">
                  <a:srgbClr val="FFFFFF"/>
                </a:outerShdw>
              </a:effectLst>
            </a:endParaRPr>
          </a:p>
          <a:p>
            <a:pPr marL="533400" indent="-533400" algn="ctr">
              <a:lnSpc>
                <a:spcPct val="90000"/>
              </a:lnSpc>
              <a:spcBef>
                <a:spcPct val="0"/>
              </a:spcBef>
              <a:spcAft>
                <a:spcPct val="50000"/>
              </a:spcAft>
              <a:defRPr/>
            </a:pPr>
            <a:r>
              <a:rPr lang="en-US" b="1" dirty="0">
                <a:solidFill>
                  <a:schemeClr val="bg1"/>
                </a:solidFill>
              </a:rPr>
              <a:t>Remember that coercion </a:t>
            </a:r>
            <a:r>
              <a:rPr lang="en-US" b="1" dirty="0">
                <a:solidFill>
                  <a:schemeClr val="bg1"/>
                </a:solidFill>
                <a:cs typeface="Arial" charset="0"/>
              </a:rPr>
              <a:t>≠ consent</a:t>
            </a:r>
            <a:endParaRPr lang="en-US" b="1" dirty="0">
              <a:solidFill>
                <a:schemeClr val="bg1"/>
              </a:solidFill>
            </a:endParaRPr>
          </a:p>
        </p:txBody>
      </p:sp>
    </p:spTree>
    <p:custDataLst>
      <p:tags r:id="rId1"/>
    </p:custDataLst>
    <p:extLst>
      <p:ext uri="{BB962C8B-B14F-4D97-AF65-F5344CB8AC3E}">
        <p14:creationId xmlns:p14="http://schemas.microsoft.com/office/powerpoint/2010/main" val="4048846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a:t>
            </a:r>
          </a:p>
        </p:txBody>
      </p:sp>
      <p:pic>
        <p:nvPicPr>
          <p:cNvPr id="4" name="Online Media 3" title="Turned Out: Sexual Assault Behind Bars (2004)">
            <a:hlinkClick r:id="" action="ppaction://media"/>
            <a:extLst>
              <a:ext uri="{FF2B5EF4-FFF2-40B4-BE49-F238E27FC236}">
                <a16:creationId xmlns:a16="http://schemas.microsoft.com/office/drawing/2014/main" id="{1008E021-8BC4-ECB3-BF3D-6C043B1B7838}"/>
              </a:ext>
            </a:extLst>
          </p:cNvPr>
          <p:cNvPicPr>
            <a:picLocks noRot="1" noChangeAspect="1"/>
          </p:cNvPicPr>
          <p:nvPr>
            <a:videoFile r:link="rId2"/>
          </p:nvPr>
        </p:nvPicPr>
        <p:blipFill>
          <a:blip r:embed="rId5"/>
          <a:stretch>
            <a:fillRect/>
          </a:stretch>
        </p:blipFill>
        <p:spPr>
          <a:xfrm>
            <a:off x="1758950" y="1319212"/>
            <a:ext cx="5626100" cy="4219575"/>
          </a:xfrm>
          <a:prstGeom prst="rect">
            <a:avLst/>
          </a:prstGeom>
        </p:spPr>
      </p:pic>
    </p:spTree>
    <p:custDataLst>
      <p:tags r:id="rId1"/>
    </p:custDataLst>
    <p:extLst>
      <p:ext uri="{BB962C8B-B14F-4D97-AF65-F5344CB8AC3E}">
        <p14:creationId xmlns:p14="http://schemas.microsoft.com/office/powerpoint/2010/main" val="132845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80963"/>
            <a:ext cx="8229600" cy="889000"/>
          </a:xfrm>
        </p:spPr>
        <p:txBody>
          <a:bodyPr/>
          <a:lstStyle/>
          <a:p>
            <a:pPr algn="ctr"/>
            <a:r>
              <a:rPr lang="en-US" sz="3600" dirty="0"/>
              <a:t>Dynamics of Incarceration</a:t>
            </a:r>
          </a:p>
        </p:txBody>
      </p:sp>
      <p:sp>
        <p:nvSpPr>
          <p:cNvPr id="113667" name="Rectangle 3"/>
          <p:cNvSpPr>
            <a:spLocks noGrp="1" noChangeArrowheads="1"/>
          </p:cNvSpPr>
          <p:nvPr>
            <p:ph sz="quarter" idx="4"/>
          </p:nvPr>
        </p:nvSpPr>
        <p:spPr/>
        <p:txBody>
          <a:bodyPr rtlCol="0"/>
          <a:lstStyle/>
          <a:p>
            <a:pPr fontAlgn="auto">
              <a:lnSpc>
                <a:spcPct val="150000"/>
              </a:lnSpc>
              <a:defRPr/>
            </a:pPr>
            <a:r>
              <a:rPr lang="en-US" sz="2200" u="sng" dirty="0">
                <a:solidFill>
                  <a:schemeClr val="tx1"/>
                </a:solidFill>
              </a:rPr>
              <a:t>Anyone</a:t>
            </a:r>
            <a:r>
              <a:rPr lang="en-US" sz="2200" dirty="0">
                <a:solidFill>
                  <a:schemeClr val="tx1"/>
                </a:solidFill>
              </a:rPr>
              <a:t> can be at risk, but offenders are more vulnerable if:</a:t>
            </a:r>
          </a:p>
          <a:p>
            <a:pPr marL="1085850" lvl="1" indent="-342900" fontAlgn="auto">
              <a:lnSpc>
                <a:spcPct val="150000"/>
              </a:lnSpc>
              <a:buFont typeface="Arial" pitchFamily="34" charset="0"/>
              <a:buChar char="•"/>
              <a:defRPr/>
            </a:pPr>
            <a:r>
              <a:rPr lang="en-US" sz="2200" dirty="0">
                <a:solidFill>
                  <a:schemeClr val="tx1"/>
                </a:solidFill>
              </a:rPr>
              <a:t>Young and inexperienced</a:t>
            </a:r>
            <a:r>
              <a:rPr lang="en-US" sz="2200" b="1" dirty="0">
                <a:solidFill>
                  <a:schemeClr val="tx1"/>
                </a:solidFill>
                <a:effectLst>
                  <a:outerShdw blurRad="38100" dist="38100" dir="2700000" algn="tl">
                    <a:srgbClr val="FFFFFF"/>
                  </a:outerShdw>
                </a:effectLst>
              </a:rPr>
              <a:t> </a:t>
            </a:r>
            <a:endParaRPr lang="en-US" sz="2200" dirty="0">
              <a:solidFill>
                <a:schemeClr val="tx1"/>
              </a:solidFill>
              <a:effectLst>
                <a:outerShdw blurRad="38100" dist="38100" dir="2700000" algn="tl">
                  <a:srgbClr val="FFFFFF"/>
                </a:outerShdw>
              </a:effectLst>
            </a:endParaRPr>
          </a:p>
          <a:p>
            <a:pPr marL="1085850" lvl="1" indent="-342900" fontAlgn="auto">
              <a:lnSpc>
                <a:spcPct val="150000"/>
              </a:lnSpc>
              <a:buFont typeface="Arial" pitchFamily="34" charset="0"/>
              <a:buChar char="•"/>
              <a:defRPr/>
            </a:pPr>
            <a:r>
              <a:rPr lang="en-US" sz="2200" dirty="0">
                <a:solidFill>
                  <a:schemeClr val="tx1"/>
                </a:solidFill>
                <a:effectLst>
                  <a:outerShdw blurRad="38100" dist="38100" dir="2700000" algn="tl">
                    <a:srgbClr val="FFFFFF"/>
                  </a:outerShdw>
                </a:effectLst>
              </a:rPr>
              <a:t>First-time offenders/new</a:t>
            </a:r>
            <a:r>
              <a:rPr lang="en-US" sz="2200" b="1" dirty="0">
                <a:solidFill>
                  <a:schemeClr val="tx1"/>
                </a:solidFill>
                <a:effectLst>
                  <a:outerShdw blurRad="38100" dist="38100" dir="2700000" algn="tl">
                    <a:srgbClr val="FFFFFF"/>
                  </a:outerShdw>
                </a:effectLst>
              </a:rPr>
              <a:t> </a:t>
            </a:r>
            <a:r>
              <a:rPr lang="en-US" sz="2200" dirty="0">
                <a:solidFill>
                  <a:schemeClr val="tx1"/>
                </a:solidFill>
                <a:effectLst>
                  <a:outerShdw blurRad="38100" dist="38100" dir="2700000" algn="tl">
                    <a:srgbClr val="FFFFFF"/>
                  </a:outerShdw>
                </a:effectLst>
              </a:rPr>
              <a:t>to incarceration</a:t>
            </a:r>
          </a:p>
          <a:p>
            <a:pPr marL="1085850" lvl="1" indent="-342900" fontAlgn="auto">
              <a:lnSpc>
                <a:spcPct val="150000"/>
              </a:lnSpc>
              <a:buFont typeface="Arial" pitchFamily="34" charset="0"/>
              <a:buChar char="•"/>
              <a:defRPr/>
            </a:pPr>
            <a:r>
              <a:rPr lang="en-US" sz="2200" dirty="0">
                <a:solidFill>
                  <a:schemeClr val="tx1"/>
                </a:solidFill>
                <a:effectLst>
                  <a:outerShdw blurRad="38100" dist="38100" dir="2700000" algn="tl">
                    <a:srgbClr val="FFFFFF"/>
                  </a:outerShdw>
                </a:effectLst>
              </a:rPr>
              <a:t>Are not “tough” or “streetwise”</a:t>
            </a:r>
          </a:p>
          <a:p>
            <a:pPr marL="1085850" lvl="1" indent="-342900" fontAlgn="auto">
              <a:lnSpc>
                <a:spcPct val="150000"/>
              </a:lnSpc>
              <a:buFont typeface="Arial" pitchFamily="34" charset="0"/>
              <a:buChar char="•"/>
              <a:defRPr/>
            </a:pPr>
            <a:r>
              <a:rPr lang="en-US" sz="2200" dirty="0">
                <a:solidFill>
                  <a:schemeClr val="tx1"/>
                </a:solidFill>
                <a:effectLst>
                  <a:outerShdw blurRad="38100" dist="38100" dir="2700000" algn="tl">
                    <a:srgbClr val="FFFFFF"/>
                  </a:outerShdw>
                </a:effectLst>
              </a:rPr>
              <a:t>Have</a:t>
            </a:r>
            <a:r>
              <a:rPr lang="en-US" sz="2200" b="1" dirty="0">
                <a:solidFill>
                  <a:schemeClr val="tx1"/>
                </a:solidFill>
                <a:effectLst>
                  <a:outerShdw blurRad="38100" dist="38100" dir="2700000" algn="tl">
                    <a:srgbClr val="FFFFFF"/>
                  </a:outerShdw>
                </a:effectLst>
              </a:rPr>
              <a:t> </a:t>
            </a:r>
            <a:r>
              <a:rPr lang="en-US" sz="2200" dirty="0">
                <a:solidFill>
                  <a:schemeClr val="tx1"/>
                </a:solidFill>
                <a:effectLst>
                  <a:outerShdw blurRad="38100" dist="38100" dir="2700000" algn="tl">
                    <a:srgbClr val="FFFFFF"/>
                  </a:outerShdw>
                </a:effectLst>
              </a:rPr>
              <a:t>mental illnesses</a:t>
            </a:r>
            <a:r>
              <a:rPr lang="en-US" sz="2200" b="1" dirty="0">
                <a:solidFill>
                  <a:schemeClr val="tx1"/>
                </a:solidFill>
                <a:effectLst>
                  <a:outerShdw blurRad="38100" dist="38100" dir="2700000" algn="tl">
                    <a:srgbClr val="FFFFFF"/>
                  </a:outerShdw>
                </a:effectLst>
              </a:rPr>
              <a:t> </a:t>
            </a:r>
            <a:r>
              <a:rPr lang="en-US" sz="2200" dirty="0">
                <a:solidFill>
                  <a:schemeClr val="tx1"/>
                </a:solidFill>
                <a:effectLst>
                  <a:outerShdw blurRad="38100" dist="38100" dir="2700000" algn="tl">
                    <a:srgbClr val="FFFFFF"/>
                  </a:outerShdw>
                </a:effectLst>
              </a:rPr>
              <a:t>or</a:t>
            </a:r>
            <a:r>
              <a:rPr lang="en-US" sz="2200" b="1" dirty="0">
                <a:solidFill>
                  <a:schemeClr val="tx1"/>
                </a:solidFill>
                <a:effectLst>
                  <a:outerShdw blurRad="38100" dist="38100" dir="2700000" algn="tl">
                    <a:srgbClr val="FFFFFF"/>
                  </a:outerShdw>
                </a:effectLst>
              </a:rPr>
              <a:t> </a:t>
            </a:r>
            <a:r>
              <a:rPr lang="en-US" sz="2200" dirty="0">
                <a:solidFill>
                  <a:schemeClr val="tx1"/>
                </a:solidFill>
                <a:effectLst>
                  <a:outerShdw blurRad="38100" dist="38100" dir="2700000" algn="tl">
                    <a:srgbClr val="FFFFFF"/>
                  </a:outerShdw>
                </a:effectLst>
              </a:rPr>
              <a:t>developmental disabilities</a:t>
            </a:r>
          </a:p>
          <a:p>
            <a:pPr marL="1085850" lvl="1" indent="-342900" fontAlgn="auto">
              <a:lnSpc>
                <a:spcPct val="150000"/>
              </a:lnSpc>
              <a:buFont typeface="Arial" pitchFamily="34" charset="0"/>
              <a:buChar char="•"/>
              <a:defRPr/>
            </a:pPr>
            <a:r>
              <a:rPr lang="en-US" sz="2200" dirty="0">
                <a:solidFill>
                  <a:schemeClr val="tx1"/>
                </a:solidFill>
                <a:effectLst>
                  <a:outerShdw blurRad="38100" dist="38100" dir="2700000" algn="tl">
                    <a:srgbClr val="FFFFFF"/>
                  </a:outerShdw>
                </a:effectLst>
              </a:rPr>
              <a:t>Incarcerated for sexual violence against children or vulnerable adults</a:t>
            </a:r>
          </a:p>
          <a:p>
            <a:pPr fontAlgn="auto">
              <a:lnSpc>
                <a:spcPct val="150000"/>
              </a:lnSpc>
              <a:spcBef>
                <a:spcPct val="0"/>
              </a:spcBef>
              <a:spcAft>
                <a:spcPct val="25000"/>
              </a:spcAft>
              <a:buFont typeface="Wingdings" pitchFamily="2" charset="2"/>
              <a:buChar char="Ø"/>
              <a:defRPr/>
            </a:pPr>
            <a:endParaRPr lang="en-US" sz="2200" dirty="0">
              <a:solidFill>
                <a:schemeClr val="tx1"/>
              </a:solidFill>
            </a:endParaRPr>
          </a:p>
        </p:txBody>
      </p:sp>
    </p:spTree>
    <p:custDataLst>
      <p:tags r:id="rId1"/>
    </p:custDataLst>
    <p:extLst>
      <p:ext uri="{BB962C8B-B14F-4D97-AF65-F5344CB8AC3E}">
        <p14:creationId xmlns:p14="http://schemas.microsoft.com/office/powerpoint/2010/main" val="425986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8834"/>
          </a:xfrm>
        </p:spPr>
        <p:txBody>
          <a:bodyPr/>
          <a:lstStyle/>
          <a:p>
            <a:pPr algn="ctr"/>
            <a:r>
              <a:rPr lang="en-US" dirty="0"/>
              <a:t>How I got Here</a:t>
            </a:r>
          </a:p>
        </p:txBody>
      </p:sp>
      <p:graphicFrame>
        <p:nvGraphicFramePr>
          <p:cNvPr id="7" name="Diagram 6"/>
          <p:cNvGraphicFramePr/>
          <p:nvPr>
            <p:extLst>
              <p:ext uri="{D42A27DB-BD31-4B8C-83A1-F6EECF244321}">
                <p14:modId xmlns:p14="http://schemas.microsoft.com/office/powerpoint/2010/main" val="3324646421"/>
              </p:ext>
            </p:extLst>
          </p:nvPr>
        </p:nvGraphicFramePr>
        <p:xfrm>
          <a:off x="1447800" y="2286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033694781"/>
              </p:ext>
            </p:extLst>
          </p:nvPr>
        </p:nvGraphicFramePr>
        <p:xfrm>
          <a:off x="304800" y="11430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ustDataLst>
      <p:tags r:id="rId1"/>
    </p:custDataLst>
    <p:extLst>
      <p:ext uri="{BB962C8B-B14F-4D97-AF65-F5344CB8AC3E}">
        <p14:creationId xmlns:p14="http://schemas.microsoft.com/office/powerpoint/2010/main" val="2787513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Pathways for Women and Girls</a:t>
            </a:r>
          </a:p>
        </p:txBody>
      </p:sp>
      <p:sp>
        <p:nvSpPr>
          <p:cNvPr id="4" name="Content Placeholder 3"/>
          <p:cNvSpPr>
            <a:spLocks noGrp="1"/>
          </p:cNvSpPr>
          <p:nvPr>
            <p:ph sz="quarter" idx="4"/>
          </p:nvPr>
        </p:nvSpPr>
        <p:spPr>
          <a:xfrm>
            <a:off x="381000" y="1447800"/>
            <a:ext cx="8229599" cy="3048000"/>
          </a:xfrm>
        </p:spPr>
        <p:txBody>
          <a:bodyPr/>
          <a:lstStyle/>
          <a:p>
            <a:r>
              <a:rPr lang="en-US" sz="2200" dirty="0">
                <a:solidFill>
                  <a:schemeClr val="tx1"/>
                </a:solidFill>
              </a:rPr>
              <a:t>Greater risk for experiences such as sexual abuse, sexual assault, and domestic violence</a:t>
            </a:r>
          </a:p>
          <a:p>
            <a:pPr lvl="1"/>
            <a:r>
              <a:rPr lang="en-US" sz="2200" dirty="0">
                <a:solidFill>
                  <a:schemeClr val="tx1"/>
                </a:solidFill>
              </a:rPr>
              <a:t>Women and girls in custody are 3 times more likely to have a history of abuse than men or boys in custody</a:t>
            </a:r>
          </a:p>
          <a:p>
            <a:pPr lvl="1"/>
            <a:r>
              <a:rPr lang="en-US" sz="2200" dirty="0">
                <a:solidFill>
                  <a:schemeClr val="tx1"/>
                </a:solidFill>
              </a:rPr>
              <a:t>BJS data, 1994:  43.2% of females reported experiencing physical/sexual abuse prior to incarceration versus 12.2% of males</a:t>
            </a:r>
            <a:r>
              <a:rPr lang="en-US" sz="2200" i="1" dirty="0">
                <a:solidFill>
                  <a:schemeClr val="tx1"/>
                </a:solidFill>
              </a:rPr>
              <a:t>        </a:t>
            </a:r>
          </a:p>
          <a:p>
            <a:pPr lvl="1"/>
            <a:r>
              <a:rPr lang="en-US" sz="2200" dirty="0">
                <a:solidFill>
                  <a:schemeClr val="tx1"/>
                </a:solidFill>
              </a:rPr>
              <a:t>Girls in custody have rates of abuse that are 6-10x higher than girls in the general population                                                              </a:t>
            </a:r>
          </a:p>
          <a:p>
            <a:pPr lvl="1"/>
            <a:r>
              <a:rPr lang="en-US" sz="2200" dirty="0">
                <a:solidFill>
                  <a:schemeClr val="tx1"/>
                </a:solidFill>
              </a:rPr>
              <a:t>Women with an abuse history are more likely than women with no prior abuse to be incarcerated for   a violent offense (42% versus 25%)</a:t>
            </a:r>
          </a:p>
          <a:p>
            <a:pPr lvl="1"/>
            <a:endParaRPr lang="en-US" sz="2200" dirty="0">
              <a:solidFill>
                <a:schemeClr val="tx1"/>
              </a:solidFill>
            </a:endParaRPr>
          </a:p>
          <a:p>
            <a:pPr marL="342900" indent="-342900">
              <a:buFont typeface="Arial" pitchFamily="34" charset="0"/>
              <a:buChar char="•"/>
            </a:pPr>
            <a:endParaRPr lang="en-US" sz="2200" dirty="0">
              <a:solidFill>
                <a:schemeClr val="tx1"/>
              </a:solidFill>
            </a:endParaRPr>
          </a:p>
          <a:p>
            <a:pPr marL="571500" lvl="1" indent="-342900">
              <a:lnSpc>
                <a:spcPct val="90000"/>
              </a:lnSpc>
              <a:spcBef>
                <a:spcPct val="0"/>
              </a:spcBef>
              <a:spcAft>
                <a:spcPct val="50000"/>
              </a:spcAft>
              <a:defRPr/>
            </a:pPr>
            <a:endParaRPr lang="en-US" sz="2200" dirty="0">
              <a:solidFill>
                <a:schemeClr val="tx1"/>
              </a:solidFill>
              <a:effectLst>
                <a:outerShdw blurRad="38100" dist="38100" dir="2700000" algn="tl">
                  <a:srgbClr val="FFFFFF"/>
                </a:outerShdw>
              </a:effectLst>
            </a:endParaRPr>
          </a:p>
        </p:txBody>
      </p:sp>
      <p:sp>
        <p:nvSpPr>
          <p:cNvPr id="5" name="Rectangle 4"/>
          <p:cNvSpPr/>
          <p:nvPr/>
        </p:nvSpPr>
        <p:spPr>
          <a:xfrm>
            <a:off x="228600" y="6019800"/>
            <a:ext cx="4495800" cy="1015663"/>
          </a:xfrm>
          <a:prstGeom prst="rect">
            <a:avLst/>
          </a:prstGeom>
        </p:spPr>
        <p:txBody>
          <a:bodyPr wrap="square">
            <a:spAutoFit/>
          </a:bodyPr>
          <a:lstStyle/>
          <a:p>
            <a:pPr marL="119062" fontAlgn="auto">
              <a:defRPr/>
            </a:pPr>
            <a:r>
              <a:rPr lang="en-US" sz="1200" i="1" dirty="0"/>
              <a:t>The Context of Sexual Violence in Facilities for Women and Girls: Presented by B. Owen, 2007</a:t>
            </a:r>
          </a:p>
          <a:p>
            <a:pPr marL="119062">
              <a:defRPr/>
            </a:pPr>
            <a:r>
              <a:rPr lang="en-US" sz="1200" dirty="0"/>
              <a:t>Pollock, J. (2002),</a:t>
            </a:r>
            <a:r>
              <a:rPr lang="en-US" sz="1200" i="1" dirty="0"/>
              <a:t> Women, Prison and Crime </a:t>
            </a:r>
            <a:r>
              <a:rPr lang="en-US" sz="1200" dirty="0"/>
              <a:t>(2nd ed.). New York, NY: Wadsworth.</a:t>
            </a:r>
          </a:p>
          <a:p>
            <a:pPr marL="119062" fontAlgn="auto">
              <a:defRPr/>
            </a:pPr>
            <a:endParaRPr lang="en-US" sz="1200" dirty="0"/>
          </a:p>
        </p:txBody>
      </p:sp>
    </p:spTree>
    <p:custDataLst>
      <p:tags r:id="rId1"/>
    </p:custDataLst>
    <p:extLst>
      <p:ext uri="{BB962C8B-B14F-4D97-AF65-F5344CB8AC3E}">
        <p14:creationId xmlns:p14="http://schemas.microsoft.com/office/powerpoint/2010/main" val="504972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80963"/>
            <a:ext cx="8229600" cy="889000"/>
          </a:xfrm>
        </p:spPr>
        <p:txBody>
          <a:bodyPr/>
          <a:lstStyle/>
          <a:p>
            <a:pPr algn="ctr"/>
            <a:r>
              <a:rPr lang="en-US" dirty="0"/>
              <a:t>Pathways for Women</a:t>
            </a:r>
          </a:p>
        </p:txBody>
      </p:sp>
      <p:sp>
        <p:nvSpPr>
          <p:cNvPr id="34819" name="Content Placeholder 2"/>
          <p:cNvSpPr>
            <a:spLocks noGrp="1"/>
          </p:cNvSpPr>
          <p:nvPr>
            <p:ph sz="quarter" idx="4"/>
          </p:nvPr>
        </p:nvSpPr>
        <p:spPr/>
        <p:txBody>
          <a:bodyPr/>
          <a:lstStyle/>
          <a:p>
            <a:pPr>
              <a:spcBef>
                <a:spcPct val="0"/>
              </a:spcBef>
              <a:spcAft>
                <a:spcPct val="0"/>
              </a:spcAft>
            </a:pPr>
            <a:r>
              <a:rPr lang="en-US" sz="2400" b="1" dirty="0">
                <a:solidFill>
                  <a:schemeClr val="accent6"/>
                </a:solidFill>
              </a:rPr>
              <a:t>The Implications for these Backgrounds for Sexual Abuse in Female Facilities Include:</a:t>
            </a:r>
          </a:p>
          <a:p>
            <a:pPr marL="1200150" lvl="1" indent="-457200">
              <a:lnSpc>
                <a:spcPct val="150000"/>
              </a:lnSpc>
              <a:spcBef>
                <a:spcPct val="0"/>
              </a:spcBef>
              <a:spcAft>
                <a:spcPct val="0"/>
              </a:spcAft>
              <a:buFont typeface="Arial" pitchFamily="34" charset="0"/>
              <a:buChar char="•"/>
            </a:pPr>
            <a:r>
              <a:rPr lang="en-US" sz="2400" dirty="0">
                <a:solidFill>
                  <a:schemeClr val="tx1"/>
                </a:solidFill>
              </a:rPr>
              <a:t>Sex defined as “love” or as a commodity</a:t>
            </a:r>
          </a:p>
          <a:p>
            <a:pPr marL="1200150" lvl="1" indent="-457200">
              <a:lnSpc>
                <a:spcPct val="150000"/>
              </a:lnSpc>
              <a:spcBef>
                <a:spcPct val="0"/>
              </a:spcBef>
              <a:spcAft>
                <a:spcPct val="0"/>
              </a:spcAft>
              <a:buFont typeface="Arial" pitchFamily="34" charset="0"/>
              <a:buChar char="•"/>
            </a:pPr>
            <a:r>
              <a:rPr lang="en-US" sz="2400" dirty="0">
                <a:solidFill>
                  <a:schemeClr val="tx1"/>
                </a:solidFill>
              </a:rPr>
              <a:t>Boundary issues</a:t>
            </a:r>
          </a:p>
          <a:p>
            <a:pPr marL="1200150" lvl="1" indent="-457200">
              <a:lnSpc>
                <a:spcPct val="150000"/>
              </a:lnSpc>
              <a:spcBef>
                <a:spcPct val="0"/>
              </a:spcBef>
              <a:spcAft>
                <a:spcPct val="0"/>
              </a:spcAft>
              <a:buFont typeface="Arial" pitchFamily="34" charset="0"/>
              <a:buChar char="•"/>
            </a:pPr>
            <a:r>
              <a:rPr lang="en-US" sz="2400" dirty="0">
                <a:solidFill>
                  <a:schemeClr val="tx1"/>
                </a:solidFill>
              </a:rPr>
              <a:t>Challenges in defining domestic violence</a:t>
            </a:r>
          </a:p>
          <a:p>
            <a:pPr marL="1200150" lvl="1" indent="-457200">
              <a:lnSpc>
                <a:spcPct val="150000"/>
              </a:lnSpc>
              <a:spcBef>
                <a:spcPct val="0"/>
              </a:spcBef>
              <a:spcAft>
                <a:spcPct val="0"/>
              </a:spcAft>
              <a:buFont typeface="Arial" pitchFamily="34" charset="0"/>
              <a:buChar char="•"/>
            </a:pPr>
            <a:r>
              <a:rPr lang="en-US" sz="2400" dirty="0">
                <a:solidFill>
                  <a:schemeClr val="tx1"/>
                </a:solidFill>
              </a:rPr>
              <a:t>Fears about disclosure and reporting</a:t>
            </a:r>
          </a:p>
          <a:p>
            <a:pPr marL="1200150" lvl="1" indent="-457200">
              <a:lnSpc>
                <a:spcPct val="150000"/>
              </a:lnSpc>
              <a:spcBef>
                <a:spcPct val="0"/>
              </a:spcBef>
              <a:spcAft>
                <a:spcPct val="0"/>
              </a:spcAft>
              <a:buFont typeface="Arial" pitchFamily="34" charset="0"/>
              <a:buChar char="•"/>
            </a:pPr>
            <a:r>
              <a:rPr lang="en-US" sz="2400" dirty="0">
                <a:solidFill>
                  <a:schemeClr val="tx1"/>
                </a:solidFill>
              </a:rPr>
              <a:t>PTSD and re-traumatization</a:t>
            </a:r>
          </a:p>
          <a:p>
            <a:pPr marL="1200150" lvl="1" indent="-457200">
              <a:lnSpc>
                <a:spcPct val="150000"/>
              </a:lnSpc>
              <a:spcBef>
                <a:spcPct val="0"/>
              </a:spcBef>
              <a:spcAft>
                <a:spcPct val="0"/>
              </a:spcAft>
              <a:buFont typeface="Arial" pitchFamily="34" charset="0"/>
              <a:buChar char="•"/>
            </a:pPr>
            <a:r>
              <a:rPr lang="en-US" sz="2400" dirty="0">
                <a:solidFill>
                  <a:schemeClr val="tx1"/>
                </a:solidFill>
              </a:rPr>
              <a:t>Crisis and long-term treatment issue</a:t>
            </a:r>
          </a:p>
          <a:p>
            <a:pPr marL="1200150" lvl="1" indent="-457200">
              <a:lnSpc>
                <a:spcPct val="150000"/>
              </a:lnSpc>
              <a:spcBef>
                <a:spcPct val="0"/>
              </a:spcBef>
              <a:spcAft>
                <a:spcPct val="0"/>
              </a:spcAft>
              <a:buFont typeface="Arial" pitchFamily="34" charset="0"/>
              <a:buChar char="•"/>
            </a:pPr>
            <a:endParaRPr lang="en-US" sz="2400" dirty="0">
              <a:solidFill>
                <a:schemeClr val="tx1"/>
              </a:solidFill>
            </a:endParaRPr>
          </a:p>
        </p:txBody>
      </p:sp>
    </p:spTree>
    <p:extLst>
      <p:ext uri="{BB962C8B-B14F-4D97-AF65-F5344CB8AC3E}">
        <p14:creationId xmlns:p14="http://schemas.microsoft.com/office/powerpoint/2010/main" val="1974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mdodson\AppData\Local\Microsoft\Windows\Temporary Internet Files\Content.IE5\L3K8N2UL\MP90044248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35" t="13870" r="12735" b="20916"/>
          <a:stretch/>
        </p:blipFill>
        <p:spPr bwMode="auto">
          <a:xfrm>
            <a:off x="0" y="1246095"/>
            <a:ext cx="6203577" cy="56119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888834"/>
          </a:xfrm>
        </p:spPr>
        <p:txBody>
          <a:bodyPr/>
          <a:lstStyle/>
          <a:p>
            <a:r>
              <a:rPr lang="en-US" sz="3200" dirty="0">
                <a:effectLst>
                  <a:outerShdw blurRad="38100" dist="38100" dir="2700000" algn="tl">
                    <a:srgbClr val="000000">
                      <a:alpha val="43137"/>
                    </a:srgbClr>
                  </a:outerShdw>
                </a:effectLst>
              </a:rPr>
              <a:t>Module 6: Objectives</a:t>
            </a:r>
          </a:p>
        </p:txBody>
      </p:sp>
      <p:sp>
        <p:nvSpPr>
          <p:cNvPr id="4" name="Content Placeholder 3"/>
          <p:cNvSpPr>
            <a:spLocks noGrp="1"/>
          </p:cNvSpPr>
          <p:nvPr>
            <p:ph sz="quarter" idx="4"/>
          </p:nvPr>
        </p:nvSpPr>
        <p:spPr>
          <a:xfrm rot="21169026">
            <a:off x="989751" y="1850374"/>
            <a:ext cx="3831850" cy="3883440"/>
          </a:xfrm>
        </p:spPr>
        <p:txBody>
          <a:bodyPr/>
          <a:lstStyle/>
          <a:p>
            <a:pPr marL="457200" lvl="0" indent="-457200">
              <a:buFont typeface="+mj-lt"/>
              <a:buAutoNum type="arabicPeriod"/>
            </a:pPr>
            <a:r>
              <a:rPr lang="en-US" sz="2000" dirty="0">
                <a:solidFill>
                  <a:schemeClr val="tx1"/>
                </a:solidFill>
              </a:rPr>
              <a:t>Describe the dynamics of sexual abuse and sexual harassment in confinement settings.</a:t>
            </a:r>
          </a:p>
          <a:p>
            <a:pPr marL="457200" lvl="0" indent="-457200">
              <a:buFont typeface="+mj-lt"/>
              <a:buAutoNum type="arabicPeriod"/>
            </a:pPr>
            <a:r>
              <a:rPr lang="en-US" sz="2000" dirty="0">
                <a:solidFill>
                  <a:schemeClr val="tx1"/>
                </a:solidFill>
              </a:rPr>
              <a:t>Identify best practice and policy requirements on first response procedures.</a:t>
            </a:r>
          </a:p>
          <a:p>
            <a:pPr marL="457200" lvl="0" indent="-457200">
              <a:buFont typeface="+mj-lt"/>
              <a:buAutoNum type="arabicPeriod"/>
            </a:pPr>
            <a:r>
              <a:rPr lang="en-US" sz="2000" dirty="0">
                <a:solidFill>
                  <a:schemeClr val="tx1"/>
                </a:solidFill>
              </a:rPr>
              <a:t>Identify best practice and policy requirements on evidence collection in confinement settings, per the requirements of 115.(3)34. </a:t>
            </a:r>
          </a:p>
          <a:p>
            <a:pPr marL="457200" indent="-457200">
              <a:buFont typeface="+mj-lt"/>
              <a:buAutoNum type="arabicPeriod"/>
            </a:pPr>
            <a:endParaRPr lang="en-US" sz="2000" i="1" dirty="0">
              <a:solidFill>
                <a:schemeClr val="tx1"/>
              </a:solidFill>
            </a:endParaRPr>
          </a:p>
        </p:txBody>
      </p:sp>
      <p:pic>
        <p:nvPicPr>
          <p:cNvPr id="5125" name="Picture 5" descr="C:\Users\mdodson\AppData\Local\Microsoft\Windows\Temporary Internet Files\Content.IE5\L3K8N2UL\MP90044248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140" t="25988" b="14853"/>
          <a:stretch/>
        </p:blipFill>
        <p:spPr bwMode="auto">
          <a:xfrm>
            <a:off x="5827058" y="1246095"/>
            <a:ext cx="1300097" cy="56119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mdodson\AppData\Local\Microsoft\Windows\Temporary Internet Files\Content.IE5\L3K8N2UL\MP90044248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980" t="25988" b="14853"/>
          <a:stretch/>
        </p:blipFill>
        <p:spPr bwMode="auto">
          <a:xfrm>
            <a:off x="7127155" y="1246095"/>
            <a:ext cx="1166161" cy="56119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mdodson\AppData\Local\Microsoft\Windows\Temporary Internet Files\Content.IE5\L3K8N2UL\MP90044248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980" t="25988" b="14853"/>
          <a:stretch/>
        </p:blipFill>
        <p:spPr bwMode="auto">
          <a:xfrm>
            <a:off x="7982321" y="1246094"/>
            <a:ext cx="1166161" cy="5611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390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5"/>
          <p:cNvSpPr txBox="1">
            <a:spLocks noGrp="1"/>
          </p:cNvSpPr>
          <p:nvPr/>
        </p:nvSpPr>
        <p:spPr bwMode="auto">
          <a:xfrm>
            <a:off x="3124200" y="6248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200" dirty="0"/>
          </a:p>
        </p:txBody>
      </p:sp>
      <p:sp>
        <p:nvSpPr>
          <p:cNvPr id="36867" name="Rectangle 2"/>
          <p:cNvSpPr>
            <a:spLocks noGrp="1" noRot="1" noChangeArrowheads="1"/>
          </p:cNvSpPr>
          <p:nvPr>
            <p:ph type="title"/>
          </p:nvPr>
        </p:nvSpPr>
        <p:spPr>
          <a:xfrm>
            <a:off x="457200" y="80963"/>
            <a:ext cx="8229600" cy="889000"/>
          </a:xfrm>
        </p:spPr>
        <p:txBody>
          <a:bodyPr/>
          <a:lstStyle/>
          <a:p>
            <a:pPr algn="ctr"/>
            <a:r>
              <a:rPr lang="en-US" sz="3600" dirty="0"/>
              <a:t>Protective Pairing</a:t>
            </a:r>
          </a:p>
        </p:txBody>
      </p:sp>
      <p:sp>
        <p:nvSpPr>
          <p:cNvPr id="36868" name="Rectangle 3"/>
          <p:cNvSpPr>
            <a:spLocks noGrp="1" noChangeArrowheads="1"/>
          </p:cNvSpPr>
          <p:nvPr>
            <p:ph sz="quarter" idx="4"/>
          </p:nvPr>
        </p:nvSpPr>
        <p:spPr>
          <a:xfrm>
            <a:off x="457200" y="1219200"/>
            <a:ext cx="4114800" cy="4906963"/>
          </a:xfrm>
        </p:spPr>
        <p:txBody>
          <a:bodyPr/>
          <a:lstStyle/>
          <a:p>
            <a:pPr>
              <a:spcBef>
                <a:spcPct val="0"/>
              </a:spcBef>
              <a:spcAft>
                <a:spcPct val="0"/>
              </a:spcAft>
              <a:buFont typeface="Wingdings" pitchFamily="2" charset="2"/>
              <a:buNone/>
            </a:pPr>
            <a:r>
              <a:rPr lang="en-US" sz="2400" dirty="0">
                <a:solidFill>
                  <a:schemeClr val="tx1"/>
                </a:solidFill>
              </a:rPr>
              <a:t>Protective Pairing or ‘HOOKING UP’ – an offender may trade sex for protection </a:t>
            </a:r>
          </a:p>
          <a:p>
            <a:pPr marL="581025" lvl="1" indent="-377825">
              <a:spcBef>
                <a:spcPct val="0"/>
              </a:spcBef>
              <a:spcAft>
                <a:spcPct val="0"/>
              </a:spcAft>
              <a:buFont typeface="Arial" pitchFamily="34" charset="0"/>
              <a:buChar char="•"/>
            </a:pPr>
            <a:r>
              <a:rPr lang="en-US" sz="2400" dirty="0">
                <a:solidFill>
                  <a:schemeClr val="tx1"/>
                </a:solidFill>
              </a:rPr>
              <a:t>Does this constitute CONSENT? </a:t>
            </a:r>
          </a:p>
          <a:p>
            <a:pPr marL="581025" lvl="1" indent="-377825">
              <a:spcBef>
                <a:spcPct val="0"/>
              </a:spcBef>
              <a:spcAft>
                <a:spcPct val="0"/>
              </a:spcAft>
              <a:buFont typeface="Arial" pitchFamily="34" charset="0"/>
              <a:buChar char="•"/>
            </a:pPr>
            <a:r>
              <a:rPr lang="en-US" sz="2400" dirty="0">
                <a:solidFill>
                  <a:schemeClr val="tx1"/>
                </a:solidFill>
              </a:rPr>
              <a:t>Does his/her survival depend on it?</a:t>
            </a:r>
          </a:p>
          <a:p>
            <a:pPr marL="6350" lvl="1" indent="0">
              <a:spcBef>
                <a:spcPct val="0"/>
              </a:spcBef>
              <a:spcAft>
                <a:spcPct val="0"/>
              </a:spcAft>
              <a:buNone/>
            </a:pPr>
            <a:endParaRPr lang="en-US" sz="2400" dirty="0">
              <a:solidFill>
                <a:schemeClr val="tx1"/>
              </a:solidFill>
            </a:endParaRPr>
          </a:p>
        </p:txBody>
      </p:sp>
      <p:pic>
        <p:nvPicPr>
          <p:cNvPr id="5" name="Picture 5" descr="https://encrypted-tbn3.gstatic.com/images?q=tbn:ANd9GcRA4HrW0PSqxWF_MXhkNXfrrU3_OCZYmy1Qaecx1VB0ib5qjhy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752600"/>
            <a:ext cx="374461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47700" y="4667071"/>
            <a:ext cx="7848600" cy="1200329"/>
          </a:xfrm>
          <a:prstGeom prst="rect">
            <a:avLst/>
          </a:prstGeom>
          <a:noFill/>
        </p:spPr>
        <p:txBody>
          <a:bodyPr wrap="square" rtlCol="0">
            <a:spAutoFit/>
          </a:bodyPr>
          <a:lstStyle/>
          <a:p>
            <a:pPr algn="ctr"/>
            <a:r>
              <a:rPr lang="en-US" sz="2400" b="1" dirty="0">
                <a:latin typeface="Verdana" pitchFamily="34" charset="0"/>
                <a:ea typeface="Verdana" pitchFamily="34" charset="0"/>
                <a:cs typeface="Verdana" pitchFamily="34" charset="0"/>
              </a:rPr>
              <a:t>Would the individual behave in this manner in the ‘free world’?</a:t>
            </a:r>
          </a:p>
          <a:p>
            <a:pPr algn="ctr"/>
            <a:endParaRPr lang="en-US" sz="24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1277963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lnSpc>
                <a:spcPct val="100000"/>
              </a:lnSpc>
            </a:pPr>
            <a:r>
              <a:rPr lang="en-US" dirty="0">
                <a:effectLst>
                  <a:outerShdw blurRad="38100" dist="38100" dir="2700000" algn="tl">
                    <a:srgbClr val="000000">
                      <a:alpha val="43137"/>
                    </a:srgbClr>
                  </a:outerShdw>
                </a:effectLst>
              </a:rPr>
              <a:t>Continuum of Staff Sexual Misconduct</a:t>
            </a:r>
          </a:p>
        </p:txBody>
      </p:sp>
      <p:sp>
        <p:nvSpPr>
          <p:cNvPr id="4" name="Content Placeholder 3"/>
          <p:cNvSpPr>
            <a:spLocks noGrp="1"/>
          </p:cNvSpPr>
          <p:nvPr>
            <p:ph sz="quarter" idx="4"/>
          </p:nvPr>
        </p:nvSpPr>
        <p:spPr/>
        <p:txBody>
          <a:bodyPr/>
          <a:lstStyle/>
          <a:p>
            <a:endParaRPr lang="en-US" dirty="0"/>
          </a:p>
        </p:txBody>
      </p:sp>
      <p:graphicFrame>
        <p:nvGraphicFramePr>
          <p:cNvPr id="2" name="Diagram 1"/>
          <p:cNvGraphicFramePr/>
          <p:nvPr>
            <p:extLst>
              <p:ext uri="{D42A27DB-BD31-4B8C-83A1-F6EECF244321}">
                <p14:modId xmlns:p14="http://schemas.microsoft.com/office/powerpoint/2010/main" val="3013529233"/>
              </p:ext>
            </p:extLst>
          </p:nvPr>
        </p:nvGraphicFramePr>
        <p:xfrm>
          <a:off x="533400" y="914400"/>
          <a:ext cx="80010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p:cNvSpPr/>
          <p:nvPr/>
        </p:nvSpPr>
        <p:spPr>
          <a:xfrm>
            <a:off x="3352800" y="6133699"/>
            <a:ext cx="4572000" cy="707886"/>
          </a:xfrm>
          <a:prstGeom prst="rect">
            <a:avLst/>
          </a:prstGeom>
        </p:spPr>
        <p:txBody>
          <a:bodyPr>
            <a:spAutoFit/>
          </a:bodyPr>
          <a:lstStyle/>
          <a:p>
            <a:pPr lvl="0"/>
            <a:r>
              <a:rPr lang="en-US" sz="1000" dirty="0"/>
              <a:t>Owen, B., Wells, J., Pollock, J., Muscat, B., &amp; Torres, S. (2008). </a:t>
            </a:r>
            <a:r>
              <a:rPr lang="en-US" sz="1000" i="1" dirty="0"/>
              <a:t>Gendered Violence and Safety: A Contextual Approach to Improving Security in Women's Facilities</a:t>
            </a:r>
            <a:r>
              <a:rPr lang="en-US" sz="1000" dirty="0"/>
              <a:t>. Final report. Washington, DC: National Institute of Justice.  </a:t>
            </a:r>
          </a:p>
        </p:txBody>
      </p:sp>
    </p:spTree>
    <p:custDataLst>
      <p:tags r:id="rId1"/>
    </p:custDataLst>
    <p:extLst>
      <p:ext uri="{BB962C8B-B14F-4D97-AF65-F5344CB8AC3E}">
        <p14:creationId xmlns:p14="http://schemas.microsoft.com/office/powerpoint/2010/main" val="261379529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5"/>
          <p:cNvSpPr txBox="1">
            <a:spLocks noGrp="1"/>
          </p:cNvSpPr>
          <p:nvPr/>
        </p:nvSpPr>
        <p:spPr bwMode="auto">
          <a:xfrm>
            <a:off x="3124200" y="6248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200" dirty="0"/>
          </a:p>
        </p:txBody>
      </p:sp>
      <p:sp>
        <p:nvSpPr>
          <p:cNvPr id="38915" name="Rectangle 2"/>
          <p:cNvSpPr>
            <a:spLocks noGrp="1" noRot="1" noChangeArrowheads="1"/>
          </p:cNvSpPr>
          <p:nvPr>
            <p:ph type="title"/>
          </p:nvPr>
        </p:nvSpPr>
        <p:spPr>
          <a:xfrm>
            <a:off x="457200" y="80963"/>
            <a:ext cx="8229600" cy="889000"/>
          </a:xfrm>
        </p:spPr>
        <p:txBody>
          <a:bodyPr rtlCol="0">
            <a:normAutofit fontScale="90000"/>
          </a:bodyPr>
          <a:lstStyle/>
          <a:p>
            <a:pPr algn="ctr" fontAlgn="auto">
              <a:lnSpc>
                <a:spcPct val="100000"/>
              </a:lnSpc>
              <a:spcAft>
                <a:spcPts val="0"/>
              </a:spcAft>
              <a:defRPr/>
            </a:pPr>
            <a:r>
              <a:rPr lang="en-US" dirty="0">
                <a:solidFill>
                  <a:schemeClr val="bg1"/>
                </a:solidFill>
              </a:rPr>
              <a:t>Staff Offenders: </a:t>
            </a:r>
            <a:br>
              <a:rPr lang="en-US" dirty="0">
                <a:solidFill>
                  <a:schemeClr val="bg1"/>
                </a:solidFill>
              </a:rPr>
            </a:br>
            <a:r>
              <a:rPr lang="en-US" dirty="0">
                <a:solidFill>
                  <a:schemeClr val="bg1"/>
                </a:solidFill>
              </a:rPr>
              <a:t>Always an Unequal Relationship</a:t>
            </a:r>
          </a:p>
        </p:txBody>
      </p:sp>
      <p:sp>
        <p:nvSpPr>
          <p:cNvPr id="38916" name="Rectangle 3"/>
          <p:cNvSpPr>
            <a:spLocks noGrp="1" noChangeArrowheads="1"/>
          </p:cNvSpPr>
          <p:nvPr>
            <p:ph sz="quarter" idx="4"/>
          </p:nvPr>
        </p:nvSpPr>
        <p:spPr>
          <a:xfrm>
            <a:off x="457200" y="1341438"/>
            <a:ext cx="8458200" cy="4906962"/>
          </a:xfrm>
        </p:spPr>
        <p:txBody>
          <a:bodyPr/>
          <a:lstStyle/>
          <a:p>
            <a:pPr marL="457200" indent="-457200">
              <a:lnSpc>
                <a:spcPct val="150000"/>
              </a:lnSpc>
              <a:spcBef>
                <a:spcPct val="0"/>
              </a:spcBef>
              <a:spcAft>
                <a:spcPct val="0"/>
              </a:spcAft>
              <a:buFont typeface="Arial" pitchFamily="34" charset="0"/>
              <a:buChar char="•"/>
            </a:pPr>
            <a:r>
              <a:rPr lang="en-US" sz="2200" dirty="0">
                <a:solidFill>
                  <a:schemeClr val="tx1"/>
                </a:solidFill>
              </a:rPr>
              <a:t>Staff control the lives, freedom and safety of the offenders under their supervision</a:t>
            </a:r>
          </a:p>
          <a:p>
            <a:pPr marL="457200" indent="-457200">
              <a:lnSpc>
                <a:spcPct val="150000"/>
              </a:lnSpc>
              <a:spcBef>
                <a:spcPct val="0"/>
              </a:spcBef>
              <a:spcAft>
                <a:spcPct val="0"/>
              </a:spcAft>
              <a:buFont typeface="Arial" pitchFamily="34" charset="0"/>
              <a:buChar char="•"/>
            </a:pPr>
            <a:r>
              <a:rPr lang="en-US" sz="2200" dirty="0">
                <a:solidFill>
                  <a:schemeClr val="tx1"/>
                </a:solidFill>
              </a:rPr>
              <a:t>Staff can place offenders at risk with other offenders, can write disciplinary infractions, can compromise safety</a:t>
            </a:r>
          </a:p>
          <a:p>
            <a:pPr marL="457200" indent="-457200">
              <a:lnSpc>
                <a:spcPct val="150000"/>
              </a:lnSpc>
              <a:spcBef>
                <a:spcPct val="0"/>
              </a:spcBef>
              <a:spcAft>
                <a:spcPct val="0"/>
              </a:spcAft>
              <a:buFont typeface="Arial" pitchFamily="34" charset="0"/>
              <a:buChar char="•"/>
            </a:pPr>
            <a:r>
              <a:rPr lang="en-US" sz="2200" dirty="0">
                <a:solidFill>
                  <a:schemeClr val="tx1"/>
                </a:solidFill>
              </a:rPr>
              <a:t>Staff and offenders can NEVER be in an equal relationship</a:t>
            </a:r>
          </a:p>
          <a:p>
            <a:pPr marL="457200" indent="-457200">
              <a:lnSpc>
                <a:spcPct val="150000"/>
              </a:lnSpc>
              <a:spcBef>
                <a:spcPct val="0"/>
              </a:spcBef>
              <a:spcAft>
                <a:spcPct val="0"/>
              </a:spcAft>
              <a:buFont typeface="Arial" pitchFamily="34" charset="0"/>
              <a:buChar char="•"/>
            </a:pPr>
            <a:r>
              <a:rPr lang="en-US" sz="2200" dirty="0">
                <a:solidFill>
                  <a:schemeClr val="tx1"/>
                </a:solidFill>
              </a:rPr>
              <a:t>It is a ‘strict liability’ issue –</a:t>
            </a:r>
          </a:p>
          <a:p>
            <a:pPr marL="457200" indent="-457200">
              <a:lnSpc>
                <a:spcPct val="150000"/>
              </a:lnSpc>
              <a:spcBef>
                <a:spcPct val="0"/>
              </a:spcBef>
              <a:spcAft>
                <a:spcPct val="0"/>
              </a:spcAft>
              <a:buFont typeface="Arial" pitchFamily="34" charset="0"/>
              <a:buChar char="•"/>
            </a:pPr>
            <a:endParaRPr lang="en-US" sz="2200" dirty="0">
              <a:solidFill>
                <a:schemeClr val="tx1"/>
              </a:solidFill>
            </a:endParaRPr>
          </a:p>
          <a:p>
            <a:pPr>
              <a:lnSpc>
                <a:spcPct val="150000"/>
              </a:lnSpc>
              <a:spcBef>
                <a:spcPct val="0"/>
              </a:spcBef>
              <a:spcAft>
                <a:spcPct val="0"/>
              </a:spcAft>
            </a:pPr>
            <a:r>
              <a:rPr lang="en-US" sz="2400" b="1" i="1" dirty="0">
                <a:solidFill>
                  <a:schemeClr val="tx1"/>
                </a:solidFill>
              </a:rPr>
              <a:t>Consent is never an excuse</a:t>
            </a:r>
          </a:p>
        </p:txBody>
      </p:sp>
    </p:spTree>
    <p:extLst>
      <p:ext uri="{BB962C8B-B14F-4D97-AF65-F5344CB8AC3E}">
        <p14:creationId xmlns:p14="http://schemas.microsoft.com/office/powerpoint/2010/main" val="152071228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a:t>
            </a:r>
          </a:p>
        </p:txBody>
      </p:sp>
      <p:pic>
        <p:nvPicPr>
          <p:cNvPr id="3" name="Online Media 2" title="Offenders Discuss Experiences with Staff Sexual Misconduct">
            <a:hlinkClick r:id="" action="ppaction://media"/>
            <a:extLst>
              <a:ext uri="{FF2B5EF4-FFF2-40B4-BE49-F238E27FC236}">
                <a16:creationId xmlns:a16="http://schemas.microsoft.com/office/drawing/2014/main" id="{0F9E91DC-111E-224E-05A9-E9B62F40F1EB}"/>
              </a:ext>
            </a:extLst>
          </p:cNvPr>
          <p:cNvPicPr>
            <a:picLocks noRot="1" noChangeAspect="1"/>
          </p:cNvPicPr>
          <p:nvPr>
            <a:videoFile r:link="rId2"/>
          </p:nvPr>
        </p:nvPicPr>
        <p:blipFill>
          <a:blip r:embed="rId5"/>
          <a:stretch>
            <a:fillRect/>
          </a:stretch>
        </p:blipFill>
        <p:spPr>
          <a:xfrm>
            <a:off x="1772920" y="1600200"/>
            <a:ext cx="5598160" cy="4251767"/>
          </a:xfrm>
          <a:prstGeom prst="rect">
            <a:avLst/>
          </a:prstGeom>
        </p:spPr>
      </p:pic>
    </p:spTree>
    <p:custDataLst>
      <p:tags r:id="rId1"/>
    </p:custDataLst>
    <p:extLst>
      <p:ext uri="{BB962C8B-B14F-4D97-AF65-F5344CB8AC3E}">
        <p14:creationId xmlns:p14="http://schemas.microsoft.com/office/powerpoint/2010/main" val="106973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304800"/>
            <a:ext cx="8229600" cy="889000"/>
          </a:xfrm>
        </p:spPr>
        <p:txBody>
          <a:bodyPr/>
          <a:lstStyle/>
          <a:p>
            <a:pPr algn="ctr">
              <a:lnSpc>
                <a:spcPct val="100000"/>
              </a:lnSpc>
            </a:pPr>
            <a:r>
              <a:rPr lang="en-US" sz="2900" dirty="0">
                <a:solidFill>
                  <a:schemeClr val="bg1"/>
                </a:solidFill>
              </a:rPr>
              <a:t>Staff and Offenders: </a:t>
            </a:r>
            <a:br>
              <a:rPr lang="en-US" sz="2900" dirty="0">
                <a:solidFill>
                  <a:schemeClr val="bg1"/>
                </a:solidFill>
              </a:rPr>
            </a:br>
            <a:r>
              <a:rPr lang="en-US" sz="2900" dirty="0">
                <a:solidFill>
                  <a:schemeClr val="bg1"/>
                </a:solidFill>
              </a:rPr>
              <a:t>Always an Unequal Relationship</a:t>
            </a:r>
            <a:br>
              <a:rPr lang="en-US" sz="2900" dirty="0">
                <a:solidFill>
                  <a:schemeClr val="bg1"/>
                </a:solidFill>
              </a:rPr>
            </a:br>
            <a:endParaRPr lang="en-US" sz="2900" dirty="0">
              <a:solidFill>
                <a:schemeClr val="bg1"/>
              </a:solidFill>
            </a:endParaRPr>
          </a:p>
        </p:txBody>
      </p:sp>
      <p:sp>
        <p:nvSpPr>
          <p:cNvPr id="40963" name="Content Placeholder 2"/>
          <p:cNvSpPr>
            <a:spLocks noGrp="1"/>
          </p:cNvSpPr>
          <p:nvPr>
            <p:ph sz="quarter" idx="4"/>
          </p:nvPr>
        </p:nvSpPr>
        <p:spPr>
          <a:xfrm>
            <a:off x="457200" y="1447800"/>
            <a:ext cx="8229600" cy="4906963"/>
          </a:xfrm>
        </p:spPr>
        <p:txBody>
          <a:bodyPr/>
          <a:lstStyle/>
          <a:p>
            <a:pPr marL="457200" indent="-457200">
              <a:lnSpc>
                <a:spcPct val="150000"/>
              </a:lnSpc>
              <a:spcBef>
                <a:spcPct val="0"/>
              </a:spcBef>
              <a:spcAft>
                <a:spcPct val="0"/>
              </a:spcAft>
              <a:buFont typeface="Arial" pitchFamily="34" charset="0"/>
              <a:buChar char="•"/>
            </a:pPr>
            <a:r>
              <a:rPr lang="en-US" sz="2400" dirty="0">
                <a:solidFill>
                  <a:schemeClr val="tx1"/>
                </a:solidFill>
              </a:rPr>
              <a:t>How does the male staff affect the female in the video?</a:t>
            </a:r>
          </a:p>
          <a:p>
            <a:pPr marL="457200" indent="-457200">
              <a:lnSpc>
                <a:spcPct val="150000"/>
              </a:lnSpc>
              <a:spcBef>
                <a:spcPct val="0"/>
              </a:spcBef>
              <a:spcAft>
                <a:spcPct val="0"/>
              </a:spcAft>
              <a:buFont typeface="Arial" pitchFamily="34" charset="0"/>
              <a:buChar char="•"/>
            </a:pPr>
            <a:r>
              <a:rPr lang="en-US" sz="2400" dirty="0">
                <a:solidFill>
                  <a:schemeClr val="tx1"/>
                </a:solidFill>
              </a:rPr>
              <a:t>How does her past make her a vulnerable person?</a:t>
            </a:r>
          </a:p>
          <a:p>
            <a:pPr marL="457200" indent="-457200">
              <a:lnSpc>
                <a:spcPct val="150000"/>
              </a:lnSpc>
              <a:spcBef>
                <a:spcPct val="0"/>
              </a:spcBef>
              <a:spcAft>
                <a:spcPct val="0"/>
              </a:spcAft>
              <a:buFont typeface="Arial" pitchFamily="34" charset="0"/>
              <a:buChar char="•"/>
            </a:pPr>
            <a:r>
              <a:rPr lang="en-US" sz="2400" dirty="0">
                <a:solidFill>
                  <a:schemeClr val="tx1"/>
                </a:solidFill>
              </a:rPr>
              <a:t>Does she have the self esteem to get out of the relationship?</a:t>
            </a:r>
          </a:p>
          <a:p>
            <a:pPr marL="457200" indent="-457200">
              <a:lnSpc>
                <a:spcPct val="150000"/>
              </a:lnSpc>
              <a:spcBef>
                <a:spcPct val="0"/>
              </a:spcBef>
              <a:spcAft>
                <a:spcPct val="0"/>
              </a:spcAft>
              <a:buFont typeface="Arial" pitchFamily="34" charset="0"/>
              <a:buChar char="•"/>
            </a:pPr>
            <a:r>
              <a:rPr lang="en-US" sz="2400" dirty="0">
                <a:solidFill>
                  <a:schemeClr val="tx1"/>
                </a:solidFill>
              </a:rPr>
              <a:t>Does she deserve to be “loved by a good man”?</a:t>
            </a:r>
          </a:p>
          <a:p>
            <a:pPr marL="457200" indent="-457200">
              <a:lnSpc>
                <a:spcPct val="150000"/>
              </a:lnSpc>
              <a:spcBef>
                <a:spcPct val="0"/>
              </a:spcBef>
              <a:spcAft>
                <a:spcPct val="0"/>
              </a:spcAft>
              <a:buFont typeface="Arial" pitchFamily="34" charset="0"/>
              <a:buChar char="•"/>
            </a:pPr>
            <a:endParaRPr lang="en-US" sz="2400" dirty="0">
              <a:solidFill>
                <a:schemeClr val="tx1"/>
              </a:solidFill>
            </a:endParaRPr>
          </a:p>
        </p:txBody>
      </p:sp>
    </p:spTree>
    <p:extLst>
      <p:ext uri="{BB962C8B-B14F-4D97-AF65-F5344CB8AC3E}">
        <p14:creationId xmlns:p14="http://schemas.microsoft.com/office/powerpoint/2010/main" val="1806896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sz="2500" dirty="0"/>
              <a:t>Reports of Sexual Abuse and Sexual Harassment:</a:t>
            </a:r>
            <a:br>
              <a:rPr lang="en-US" sz="2500" dirty="0"/>
            </a:br>
            <a:r>
              <a:rPr lang="en-US" sz="2500" dirty="0"/>
              <a:t>Where do they come from?</a:t>
            </a:r>
          </a:p>
        </p:txBody>
      </p:sp>
      <p:sp>
        <p:nvSpPr>
          <p:cNvPr id="4" name="Content Placeholder 3"/>
          <p:cNvSpPr>
            <a:spLocks noGrp="1"/>
          </p:cNvSpPr>
          <p:nvPr>
            <p:ph sz="quarter" idx="4"/>
          </p:nvPr>
        </p:nvSpPr>
        <p:spPr/>
        <p:txBody>
          <a:bodyPr/>
          <a:lstStyle/>
          <a:p>
            <a:pPr marL="342900" indent="-342900">
              <a:lnSpc>
                <a:spcPct val="150000"/>
              </a:lnSpc>
              <a:buFont typeface="Arial" pitchFamily="34" charset="0"/>
              <a:buChar char="•"/>
            </a:pPr>
            <a:r>
              <a:rPr lang="en-US" sz="2000" dirty="0">
                <a:solidFill>
                  <a:schemeClr val="tx1"/>
                </a:solidFill>
              </a:rPr>
              <a:t>Not every offender involved in a sexual abuse or sexual harassment incident identifies themselves as a victim. </a:t>
            </a:r>
          </a:p>
          <a:p>
            <a:pPr marL="342900" indent="-342900">
              <a:lnSpc>
                <a:spcPct val="150000"/>
              </a:lnSpc>
              <a:buFont typeface="Arial" pitchFamily="34" charset="0"/>
              <a:buChar char="•"/>
            </a:pPr>
            <a:r>
              <a:rPr lang="en-US" sz="2000" dirty="0">
                <a:solidFill>
                  <a:schemeClr val="tx1"/>
                </a:solidFill>
              </a:rPr>
              <a:t>In many cases, particularly those involving “staff member on  offender” sexual abuse, the youth/adult victim involved may resist the investigation and refuse to cooperate.</a:t>
            </a:r>
          </a:p>
          <a:p>
            <a:pPr lvl="1">
              <a:lnSpc>
                <a:spcPct val="150000"/>
              </a:lnSpc>
            </a:pPr>
            <a:r>
              <a:rPr lang="en-US" sz="2000" dirty="0">
                <a:solidFill>
                  <a:schemeClr val="tx1"/>
                </a:solidFill>
              </a:rPr>
              <a:t>Inmates/residents may have strong emotional feelings towards the involved staff member.</a:t>
            </a:r>
          </a:p>
          <a:p>
            <a:pPr lvl="1">
              <a:lnSpc>
                <a:spcPct val="150000"/>
              </a:lnSpc>
            </a:pPr>
            <a:r>
              <a:rPr lang="en-US" sz="2000" dirty="0">
                <a:solidFill>
                  <a:schemeClr val="tx1"/>
                </a:solidFill>
              </a:rPr>
              <a:t>Inmates/residents may fear retribution from other inmates/residents, from the staff member or his/her co-workers.</a:t>
            </a:r>
          </a:p>
          <a:p>
            <a:pPr lvl="1">
              <a:lnSpc>
                <a:spcPct val="150000"/>
              </a:lnSpc>
            </a:pPr>
            <a:r>
              <a:rPr lang="en-US" sz="2000" dirty="0">
                <a:solidFill>
                  <a:schemeClr val="tx1"/>
                </a:solidFill>
              </a:rPr>
              <a:t>Emotional/relational responses are not unusual.</a:t>
            </a:r>
          </a:p>
          <a:p>
            <a:pPr marL="342900" indent="-342900">
              <a:lnSpc>
                <a:spcPct val="150000"/>
              </a:lnSpc>
              <a:buFont typeface="Arial" pitchFamily="34" charset="0"/>
              <a:buChar char="•"/>
            </a:pPr>
            <a:endParaRPr lang="en-US" sz="2000" dirty="0">
              <a:solidFill>
                <a:schemeClr val="tx1"/>
              </a:solidFill>
            </a:endParaRPr>
          </a:p>
        </p:txBody>
      </p:sp>
    </p:spTree>
    <p:custDataLst>
      <p:tags r:id="rId1"/>
    </p:custDataLst>
    <p:extLst>
      <p:ext uri="{BB962C8B-B14F-4D97-AF65-F5344CB8AC3E}">
        <p14:creationId xmlns:p14="http://schemas.microsoft.com/office/powerpoint/2010/main" val="4284973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Response</a:t>
            </a:r>
          </a:p>
        </p:txBody>
      </p:sp>
      <p:pic>
        <p:nvPicPr>
          <p:cNvPr id="1026" name="Picture 2" descr="C:\Users\rbosley\AppData\Local\Microsoft\Windows\Temporary Internet Files\Content.IE5\TLKLPPEO\MP90032107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2461340"/>
            <a:ext cx="3657600" cy="260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366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Video: First Responder</a:t>
            </a:r>
          </a:p>
        </p:txBody>
      </p:sp>
      <p:pic>
        <p:nvPicPr>
          <p:cNvPr id="6" name="Online Media 5" title="First Responder">
            <a:hlinkClick r:id="" action="ppaction://media"/>
            <a:extLst>
              <a:ext uri="{FF2B5EF4-FFF2-40B4-BE49-F238E27FC236}">
                <a16:creationId xmlns:a16="http://schemas.microsoft.com/office/drawing/2014/main" id="{F4306497-D1E3-E40C-6209-F8FDA44B0A8B}"/>
              </a:ext>
            </a:extLst>
          </p:cNvPr>
          <p:cNvPicPr>
            <a:picLocks noRot="1" noChangeAspect="1"/>
          </p:cNvPicPr>
          <p:nvPr>
            <a:videoFile r:link="rId1"/>
          </p:nvPr>
        </p:nvPicPr>
        <p:blipFill>
          <a:blip r:embed="rId4"/>
          <a:stretch>
            <a:fillRect/>
          </a:stretch>
        </p:blipFill>
        <p:spPr>
          <a:xfrm>
            <a:off x="1854200" y="1752600"/>
            <a:ext cx="5435600" cy="4128304"/>
          </a:xfrm>
          <a:prstGeom prst="rect">
            <a:avLst/>
          </a:prstGeom>
        </p:spPr>
      </p:pic>
    </p:spTree>
    <p:extLst>
      <p:ext uri="{BB962C8B-B14F-4D97-AF65-F5344CB8AC3E}">
        <p14:creationId xmlns:p14="http://schemas.microsoft.com/office/powerpoint/2010/main" val="214162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Role of a First Responder</a:t>
            </a:r>
          </a:p>
        </p:txBody>
      </p:sp>
      <p:sp>
        <p:nvSpPr>
          <p:cNvPr id="4" name="Content Placeholder 3"/>
          <p:cNvSpPr>
            <a:spLocks noGrp="1"/>
          </p:cNvSpPr>
          <p:nvPr>
            <p:ph sz="quarter" idx="4"/>
          </p:nvPr>
        </p:nvSpPr>
        <p:spPr>
          <a:xfrm>
            <a:off x="457200" y="1371600"/>
            <a:ext cx="8229599" cy="3883440"/>
          </a:xfrm>
        </p:spPr>
        <p:txBody>
          <a:bodyPr/>
          <a:lstStyle/>
          <a:p>
            <a:pPr marL="342900" indent="-342900">
              <a:lnSpc>
                <a:spcPct val="150000"/>
              </a:lnSpc>
              <a:buFont typeface="Arial" pitchFamily="34" charset="0"/>
              <a:buChar char="•"/>
            </a:pPr>
            <a:r>
              <a:rPr lang="en-US" dirty="0">
                <a:solidFill>
                  <a:schemeClr val="tx1"/>
                </a:solidFill>
              </a:rPr>
              <a:t>Important first step in the investigation.</a:t>
            </a:r>
          </a:p>
          <a:p>
            <a:pPr marL="342900" indent="-342900">
              <a:lnSpc>
                <a:spcPct val="150000"/>
              </a:lnSpc>
              <a:buFont typeface="Arial" pitchFamily="34" charset="0"/>
              <a:buChar char="•"/>
            </a:pPr>
            <a:r>
              <a:rPr lang="en-US" dirty="0">
                <a:solidFill>
                  <a:schemeClr val="tx1"/>
                </a:solidFill>
              </a:rPr>
              <a:t>Not an investigator.</a:t>
            </a:r>
          </a:p>
          <a:p>
            <a:pPr marL="342900" indent="-342900">
              <a:lnSpc>
                <a:spcPct val="150000"/>
              </a:lnSpc>
              <a:buFont typeface="Arial" pitchFamily="34" charset="0"/>
              <a:buChar char="•"/>
            </a:pPr>
            <a:r>
              <a:rPr lang="en-US" dirty="0">
                <a:solidFill>
                  <a:schemeClr val="tx1"/>
                </a:solidFill>
              </a:rPr>
              <a:t>Stabilizes the situation:</a:t>
            </a:r>
          </a:p>
          <a:p>
            <a:pPr lvl="3">
              <a:lnSpc>
                <a:spcPct val="150000"/>
              </a:lnSpc>
            </a:pPr>
            <a:r>
              <a:rPr lang="en-US" dirty="0">
                <a:solidFill>
                  <a:schemeClr val="tx1"/>
                </a:solidFill>
              </a:rPr>
              <a:t>for the victim</a:t>
            </a:r>
          </a:p>
          <a:p>
            <a:pPr lvl="3">
              <a:lnSpc>
                <a:spcPct val="150000"/>
              </a:lnSpc>
            </a:pPr>
            <a:r>
              <a:rPr lang="en-US" dirty="0">
                <a:solidFill>
                  <a:schemeClr val="tx1"/>
                </a:solidFill>
              </a:rPr>
              <a:t>for the facility</a:t>
            </a:r>
          </a:p>
          <a:p>
            <a:pPr marL="342900" indent="-342900">
              <a:lnSpc>
                <a:spcPct val="150000"/>
              </a:lnSpc>
              <a:buFont typeface="Arial" pitchFamily="34" charset="0"/>
              <a:buChar char="•"/>
            </a:pPr>
            <a:r>
              <a:rPr lang="en-US" dirty="0">
                <a:solidFill>
                  <a:schemeClr val="tx1"/>
                </a:solidFill>
              </a:rPr>
              <a:t>Supports the investigation by </a:t>
            </a:r>
          </a:p>
          <a:p>
            <a:pPr marL="1085850" lvl="1" indent="-342900">
              <a:lnSpc>
                <a:spcPct val="150000"/>
              </a:lnSpc>
              <a:buFont typeface="Arial" pitchFamily="34" charset="0"/>
              <a:buChar char="•"/>
            </a:pPr>
            <a:r>
              <a:rPr lang="en-US" dirty="0">
                <a:solidFill>
                  <a:schemeClr val="tx1"/>
                </a:solidFill>
              </a:rPr>
              <a:t>securing the scene, if appropriate.</a:t>
            </a:r>
          </a:p>
          <a:p>
            <a:pPr marL="1085850" lvl="1" indent="-342900">
              <a:lnSpc>
                <a:spcPct val="150000"/>
              </a:lnSpc>
              <a:buFont typeface="Arial" pitchFamily="34" charset="0"/>
              <a:buChar char="•"/>
            </a:pPr>
            <a:r>
              <a:rPr lang="en-US" dirty="0">
                <a:solidFill>
                  <a:schemeClr val="tx1"/>
                </a:solidFill>
              </a:rPr>
              <a:t>relaying important observations and      information to the investigator.</a:t>
            </a:r>
          </a:p>
          <a:p>
            <a:pPr lvl="1">
              <a:lnSpc>
                <a:spcPct val="150000"/>
              </a:lnSpc>
            </a:pPr>
            <a:endParaRPr lang="en-US" dirty="0">
              <a:solidFill>
                <a:schemeClr val="tx1"/>
              </a:solidFill>
            </a:endParaRPr>
          </a:p>
          <a:p>
            <a:pPr lvl="1">
              <a:lnSpc>
                <a:spcPct val="150000"/>
              </a:lnSpc>
            </a:pPr>
            <a:endParaRPr lang="en-US" dirty="0">
              <a:solidFill>
                <a:schemeClr val="tx1"/>
              </a:solidFill>
            </a:endParaRPr>
          </a:p>
        </p:txBody>
      </p:sp>
    </p:spTree>
    <p:custDataLst>
      <p:tags r:id="rId1"/>
    </p:custDataLst>
    <p:extLst>
      <p:ext uri="{BB962C8B-B14F-4D97-AF65-F5344CB8AC3E}">
        <p14:creationId xmlns:p14="http://schemas.microsoft.com/office/powerpoint/2010/main" val="2660064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INSERT APPROPRIATE POLICY HERE</a:t>
            </a:r>
          </a:p>
        </p:txBody>
      </p:sp>
      <p:sp>
        <p:nvSpPr>
          <p:cNvPr id="3" name="Text Placeholder 2"/>
          <p:cNvSpPr>
            <a:spLocks noGrp="1"/>
          </p:cNvSpPr>
          <p:nvPr>
            <p:ph type="body" sz="quarter" idx="3"/>
          </p:nvPr>
        </p:nvSpPr>
        <p:spPr/>
        <p:txBody>
          <a:bodyPr/>
          <a:lstStyle/>
          <a:p>
            <a:endParaRPr lang="en-US" dirty="0"/>
          </a:p>
        </p:txBody>
      </p:sp>
      <p:sp>
        <p:nvSpPr>
          <p:cNvPr id="4" name="Content Placeholder 3"/>
          <p:cNvSpPr>
            <a:spLocks noGrp="1"/>
          </p:cNvSpPr>
          <p:nvPr>
            <p:ph sz="quarter" idx="4"/>
          </p:nvPr>
        </p:nvSpPr>
        <p:spPr/>
        <p:txBody>
          <a:bodyPr/>
          <a:lstStyle/>
          <a:p>
            <a:r>
              <a:rPr lang="en-US" dirty="0">
                <a:solidFill>
                  <a:srgbClr val="FF0000"/>
                </a:solidFill>
              </a:rPr>
              <a:t>INSERT AGENCY POLICY RE: FIRST RESPONSE HERE</a:t>
            </a:r>
          </a:p>
          <a:p>
            <a:pPr marL="342900" indent="-342900">
              <a:buFont typeface="Arial" pitchFamily="34" charset="0"/>
              <a:buChar char="•"/>
            </a:pPr>
            <a:r>
              <a:rPr lang="en-US" dirty="0">
                <a:solidFill>
                  <a:srgbClr val="FF0000"/>
                </a:solidFill>
              </a:rPr>
              <a:t>What are the responsibilities of a first responder?</a:t>
            </a:r>
          </a:p>
          <a:p>
            <a:pPr marL="342900" indent="-342900">
              <a:buFont typeface="Arial" pitchFamily="34" charset="0"/>
              <a:buChar char="•"/>
            </a:pPr>
            <a:r>
              <a:rPr lang="en-US" dirty="0">
                <a:solidFill>
                  <a:srgbClr val="FF0000"/>
                </a:solidFill>
              </a:rPr>
              <a:t>How does an allegation reach the investigator?</a:t>
            </a:r>
          </a:p>
          <a:p>
            <a:pPr marL="342900" indent="-342900">
              <a:buFont typeface="Arial" pitchFamily="34" charset="0"/>
              <a:buChar char="•"/>
            </a:pPr>
            <a:r>
              <a:rPr lang="en-US" dirty="0">
                <a:solidFill>
                  <a:srgbClr val="FF0000"/>
                </a:solidFill>
              </a:rPr>
              <a:t>Include policy statements addressing what types of allegations are investigated.</a:t>
            </a:r>
          </a:p>
        </p:txBody>
      </p:sp>
    </p:spTree>
    <p:extLst>
      <p:ext uri="{BB962C8B-B14F-4D97-AF65-F5344CB8AC3E}">
        <p14:creationId xmlns:p14="http://schemas.microsoft.com/office/powerpoint/2010/main" val="24735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encrypted-tbn3.gstatic.com/images?q=tbn:ANd9GcQYzlKdLDRhhnlcfwgBa8d6gcCxPbkuKne85bCw85l8hZLnNWR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924050"/>
            <a:ext cx="2724150" cy="3181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nSpc>
                <a:spcPct val="100000"/>
              </a:lnSpc>
            </a:pPr>
            <a:r>
              <a:rPr lang="en-US" dirty="0"/>
              <a:t>What are the </a:t>
            </a:r>
            <a:br>
              <a:rPr lang="en-US" dirty="0"/>
            </a:br>
            <a:r>
              <a:rPr lang="en-US" dirty="0"/>
              <a:t>Goals of an Investigation?</a:t>
            </a:r>
          </a:p>
        </p:txBody>
      </p:sp>
      <p:sp>
        <p:nvSpPr>
          <p:cNvPr id="11" name="Content Placeholder 10"/>
          <p:cNvSpPr>
            <a:spLocks noGrp="1"/>
          </p:cNvSpPr>
          <p:nvPr>
            <p:ph sz="quarter" idx="4"/>
          </p:nvPr>
        </p:nvSpPr>
        <p:spPr>
          <a:xfrm>
            <a:off x="419101" y="1371600"/>
            <a:ext cx="5829299" cy="4648200"/>
          </a:xfrm>
        </p:spPr>
        <p:txBody>
          <a:bodyPr/>
          <a:lstStyle/>
          <a:p>
            <a:pPr marL="342900" indent="-342900">
              <a:lnSpc>
                <a:spcPct val="150000"/>
              </a:lnSpc>
              <a:buFont typeface="Arial" pitchFamily="34" charset="0"/>
              <a:buChar char="•"/>
            </a:pPr>
            <a:r>
              <a:rPr lang="en-US" sz="1800" dirty="0">
                <a:solidFill>
                  <a:schemeClr val="tx1"/>
                </a:solidFill>
              </a:rPr>
              <a:t>To determine the truth of the matter, through prompt and proper inquiry.</a:t>
            </a:r>
          </a:p>
          <a:p>
            <a:pPr marL="342900" indent="-342900">
              <a:lnSpc>
                <a:spcPct val="150000"/>
              </a:lnSpc>
              <a:buFont typeface="Arial" pitchFamily="34" charset="0"/>
              <a:buChar char="•"/>
            </a:pPr>
            <a:r>
              <a:rPr lang="en-US" sz="1800" dirty="0">
                <a:solidFill>
                  <a:schemeClr val="tx1"/>
                </a:solidFill>
              </a:rPr>
              <a:t>To provide safety and protection to both those who have been victimized and to society at large.</a:t>
            </a:r>
          </a:p>
          <a:p>
            <a:pPr marL="342900" indent="-342900">
              <a:lnSpc>
                <a:spcPct val="150000"/>
              </a:lnSpc>
              <a:buFont typeface="Arial" pitchFamily="34" charset="0"/>
              <a:buChar char="•"/>
            </a:pPr>
            <a:r>
              <a:rPr lang="en-US" sz="1800" dirty="0">
                <a:solidFill>
                  <a:schemeClr val="tx1"/>
                </a:solidFill>
              </a:rPr>
              <a:t>To properly and effectively acquire all types of evidence to meet the criteria for administrative action or prosecutorial referral.</a:t>
            </a:r>
          </a:p>
          <a:p>
            <a:pPr marL="342900" indent="-342900">
              <a:lnSpc>
                <a:spcPct val="150000"/>
              </a:lnSpc>
              <a:buFont typeface="Arial" pitchFamily="34" charset="0"/>
              <a:buChar char="•"/>
            </a:pPr>
            <a:r>
              <a:rPr lang="en-US" sz="1800" dirty="0">
                <a:solidFill>
                  <a:schemeClr val="tx1"/>
                </a:solidFill>
              </a:rPr>
              <a:t>To secure the appropriate sanctioning for individuals who violate policy and the conviction of criminally responsible offenders.</a:t>
            </a:r>
          </a:p>
          <a:p>
            <a:pPr>
              <a:lnSpc>
                <a:spcPct val="150000"/>
              </a:lnSpc>
            </a:pPr>
            <a:endParaRPr lang="en-US" sz="1800" dirty="0">
              <a:solidFill>
                <a:schemeClr val="tx1"/>
              </a:solidFill>
            </a:endParaRPr>
          </a:p>
        </p:txBody>
      </p:sp>
    </p:spTree>
    <p:custDataLst>
      <p:tags r:id="rId1"/>
    </p:custDataLst>
    <p:extLst>
      <p:ext uri="{BB962C8B-B14F-4D97-AF65-F5344CB8AC3E}">
        <p14:creationId xmlns:p14="http://schemas.microsoft.com/office/powerpoint/2010/main" val="943995898"/>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Event is Reported</a:t>
            </a:r>
          </a:p>
        </p:txBody>
      </p:sp>
      <p:sp>
        <p:nvSpPr>
          <p:cNvPr id="4" name="Content Placeholder 3"/>
          <p:cNvSpPr>
            <a:spLocks noGrp="1"/>
          </p:cNvSpPr>
          <p:nvPr>
            <p:ph sz="quarter" idx="4"/>
          </p:nvPr>
        </p:nvSpPr>
        <p:spPr>
          <a:xfrm>
            <a:off x="3276600" y="1447800"/>
            <a:ext cx="5410199" cy="3883440"/>
          </a:xfrm>
        </p:spPr>
        <p:txBody>
          <a:bodyPr/>
          <a:lstStyle/>
          <a:p>
            <a:pPr marL="342900" indent="-342900">
              <a:lnSpc>
                <a:spcPct val="150000"/>
              </a:lnSpc>
              <a:buFont typeface="Arial" pitchFamily="34" charset="0"/>
              <a:buChar char="•"/>
            </a:pPr>
            <a:r>
              <a:rPr lang="en-US" dirty="0">
                <a:solidFill>
                  <a:schemeClr val="tx1"/>
                </a:solidFill>
              </a:rPr>
              <a:t>A first responder can be anyone.</a:t>
            </a:r>
          </a:p>
          <a:p>
            <a:pPr marL="342900" indent="-342900">
              <a:lnSpc>
                <a:spcPct val="150000"/>
              </a:lnSpc>
              <a:buFont typeface="Arial" pitchFamily="34" charset="0"/>
              <a:buChar char="•"/>
            </a:pPr>
            <a:r>
              <a:rPr lang="en-US" dirty="0">
                <a:solidFill>
                  <a:schemeClr val="tx1"/>
                </a:solidFill>
              </a:rPr>
              <a:t>Whomever an offender chooses to tell is the first responder</a:t>
            </a:r>
          </a:p>
          <a:p>
            <a:pPr lvl="3">
              <a:lnSpc>
                <a:spcPct val="150000"/>
              </a:lnSpc>
            </a:pPr>
            <a:r>
              <a:rPr lang="en-US" dirty="0">
                <a:solidFill>
                  <a:schemeClr val="tx1"/>
                </a:solidFill>
              </a:rPr>
              <a:t>You have no control if the person reported to is not within the agency</a:t>
            </a:r>
          </a:p>
          <a:p>
            <a:pPr lvl="1">
              <a:lnSpc>
                <a:spcPct val="150000"/>
              </a:lnSpc>
            </a:pPr>
            <a:endParaRPr lang="en-US" dirty="0">
              <a:solidFill>
                <a:schemeClr val="tx1"/>
              </a:solidFill>
            </a:endParaRPr>
          </a:p>
          <a:p>
            <a:pPr lvl="1">
              <a:lnSpc>
                <a:spcPct val="150000"/>
              </a:lnSpc>
            </a:pPr>
            <a:endParaRPr lang="en-US" dirty="0">
              <a:solidFill>
                <a:schemeClr val="tx1"/>
              </a:solidFill>
            </a:endParaRPr>
          </a:p>
        </p:txBody>
      </p:sp>
      <p:pic>
        <p:nvPicPr>
          <p:cNvPr id="17410" name="Picture 2" descr="https://encrypted-tbn0.gstatic.com/images?q=tbn:ANd9GcTCaEdORDNJthJl_W9KRbrJ-8W7Ks-4UaCVh0BJ56ILr6oaubq0o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0574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90399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1311"/>
            <a:ext cx="8915400" cy="888834"/>
          </a:xfrm>
        </p:spPr>
        <p:txBody>
          <a:bodyPr/>
          <a:lstStyle/>
          <a:p>
            <a:pPr>
              <a:lnSpc>
                <a:spcPct val="100000"/>
              </a:lnSpc>
            </a:pPr>
            <a:r>
              <a:rPr lang="en-US" sz="2600" dirty="0"/>
              <a:t>Reports of Sexual Abuse and Sexual Harassment:  </a:t>
            </a:r>
            <a:br>
              <a:rPr lang="en-US" sz="2600" dirty="0"/>
            </a:br>
            <a:r>
              <a:rPr lang="en-US" sz="2600" dirty="0"/>
              <a:t>Where do they come from?</a:t>
            </a:r>
          </a:p>
        </p:txBody>
      </p:sp>
      <p:sp>
        <p:nvSpPr>
          <p:cNvPr id="4" name="Content Placeholder 3"/>
          <p:cNvSpPr>
            <a:spLocks noGrp="1"/>
          </p:cNvSpPr>
          <p:nvPr>
            <p:ph sz="quarter" idx="4"/>
          </p:nvPr>
        </p:nvSpPr>
        <p:spPr>
          <a:xfrm>
            <a:off x="457200" y="1447800"/>
            <a:ext cx="8229599" cy="3883440"/>
          </a:xfrm>
        </p:spPr>
        <p:txBody>
          <a:bodyPr/>
          <a:lstStyle/>
          <a:p>
            <a:pPr marL="342900" indent="-342900">
              <a:lnSpc>
                <a:spcPct val="150000"/>
              </a:lnSpc>
              <a:buFont typeface="Arial" pitchFamily="34" charset="0"/>
              <a:buChar char="•"/>
            </a:pPr>
            <a:r>
              <a:rPr lang="en-US" dirty="0">
                <a:solidFill>
                  <a:schemeClr val="tx1"/>
                </a:solidFill>
              </a:rPr>
              <a:t>From the offender (victim) directly.</a:t>
            </a:r>
          </a:p>
          <a:p>
            <a:pPr marL="342900" indent="-342900">
              <a:lnSpc>
                <a:spcPct val="150000"/>
              </a:lnSpc>
              <a:buFont typeface="Arial" pitchFamily="34" charset="0"/>
              <a:buChar char="•"/>
            </a:pPr>
            <a:r>
              <a:rPr lang="en-US" dirty="0">
                <a:solidFill>
                  <a:schemeClr val="tx1"/>
                </a:solidFill>
              </a:rPr>
              <a:t>From family of victims.</a:t>
            </a:r>
          </a:p>
          <a:p>
            <a:pPr marL="342900" indent="-342900">
              <a:lnSpc>
                <a:spcPct val="150000"/>
              </a:lnSpc>
              <a:buFont typeface="Arial" pitchFamily="34" charset="0"/>
              <a:buChar char="•"/>
            </a:pPr>
            <a:r>
              <a:rPr lang="en-US" dirty="0">
                <a:solidFill>
                  <a:schemeClr val="tx1"/>
                </a:solidFill>
              </a:rPr>
              <a:t>From other offenders.</a:t>
            </a:r>
          </a:p>
          <a:p>
            <a:pPr marL="342900" indent="-342900">
              <a:lnSpc>
                <a:spcPct val="150000"/>
              </a:lnSpc>
              <a:buFont typeface="Arial" pitchFamily="34" charset="0"/>
              <a:buChar char="•"/>
            </a:pPr>
            <a:r>
              <a:rPr lang="en-US" dirty="0">
                <a:solidFill>
                  <a:schemeClr val="tx1"/>
                </a:solidFill>
              </a:rPr>
              <a:t>From correctional staff.</a:t>
            </a:r>
          </a:p>
          <a:p>
            <a:pPr marL="342900" indent="-342900">
              <a:lnSpc>
                <a:spcPct val="150000"/>
              </a:lnSpc>
              <a:buFont typeface="Arial" pitchFamily="34" charset="0"/>
              <a:buChar char="•"/>
            </a:pPr>
            <a:r>
              <a:rPr lang="en-US" dirty="0">
                <a:solidFill>
                  <a:schemeClr val="tx1"/>
                </a:solidFill>
              </a:rPr>
              <a:t>From medical staff.</a:t>
            </a:r>
          </a:p>
          <a:p>
            <a:pPr marL="342900" indent="-342900">
              <a:lnSpc>
                <a:spcPct val="150000"/>
              </a:lnSpc>
              <a:buFont typeface="Arial" pitchFamily="34" charset="0"/>
              <a:buChar char="•"/>
            </a:pPr>
            <a:r>
              <a:rPr lang="en-US" dirty="0">
                <a:solidFill>
                  <a:schemeClr val="tx1"/>
                </a:solidFill>
              </a:rPr>
              <a:t>From mental health staff.</a:t>
            </a:r>
          </a:p>
          <a:p>
            <a:pPr marL="342900" indent="-342900">
              <a:lnSpc>
                <a:spcPct val="150000"/>
              </a:lnSpc>
              <a:buFont typeface="Arial" pitchFamily="34" charset="0"/>
              <a:buChar char="•"/>
            </a:pPr>
            <a:r>
              <a:rPr lang="en-US" dirty="0">
                <a:solidFill>
                  <a:schemeClr val="tx1"/>
                </a:solidFill>
              </a:rPr>
              <a:t>From other support staff.</a:t>
            </a:r>
          </a:p>
          <a:p>
            <a:pPr marL="342900" indent="-342900">
              <a:lnSpc>
                <a:spcPct val="150000"/>
              </a:lnSpc>
              <a:buFont typeface="Arial" pitchFamily="34" charset="0"/>
              <a:buChar char="•"/>
            </a:pPr>
            <a:r>
              <a:rPr lang="en-US" dirty="0">
                <a:solidFill>
                  <a:schemeClr val="tx1"/>
                </a:solidFill>
              </a:rPr>
              <a:t>From volunteers.</a:t>
            </a:r>
          </a:p>
          <a:p>
            <a:pPr marL="342900" indent="-342900">
              <a:lnSpc>
                <a:spcPct val="150000"/>
              </a:lnSpc>
              <a:buFont typeface="Arial" pitchFamily="34" charset="0"/>
              <a:buChar char="•"/>
            </a:pPr>
            <a:r>
              <a:rPr lang="en-US" dirty="0">
                <a:solidFill>
                  <a:schemeClr val="tx1"/>
                </a:solidFill>
              </a:rPr>
              <a:t>From advocates.</a:t>
            </a:r>
          </a:p>
          <a:p>
            <a:pPr marL="342900" indent="-342900">
              <a:lnSpc>
                <a:spcPct val="150000"/>
              </a:lnSpc>
              <a:buFont typeface="Arial" pitchFamily="34" charset="0"/>
              <a:buChar char="•"/>
            </a:pPr>
            <a:endParaRPr lang="en-US" dirty="0">
              <a:solidFill>
                <a:schemeClr val="tx1"/>
              </a:solidFill>
            </a:endParaRPr>
          </a:p>
          <a:p>
            <a:pPr marL="342900" indent="-342900">
              <a:lnSpc>
                <a:spcPct val="150000"/>
              </a:lnSpc>
              <a:buFont typeface="Arial" pitchFamily="34" charset="0"/>
              <a:buChar char="•"/>
            </a:pPr>
            <a:endParaRPr lang="en-US" dirty="0">
              <a:solidFill>
                <a:schemeClr val="tx1"/>
              </a:solidFill>
            </a:endParaRPr>
          </a:p>
        </p:txBody>
      </p:sp>
    </p:spTree>
    <p:custDataLst>
      <p:tags r:id="rId1"/>
    </p:custDataLst>
    <p:extLst>
      <p:ext uri="{BB962C8B-B14F-4D97-AF65-F5344CB8AC3E}">
        <p14:creationId xmlns:p14="http://schemas.microsoft.com/office/powerpoint/2010/main" val="3558644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First Responder’s Role: Interacting with the Victim</a:t>
            </a:r>
          </a:p>
        </p:txBody>
      </p:sp>
      <p:sp>
        <p:nvSpPr>
          <p:cNvPr id="5" name="Content Placeholder 4"/>
          <p:cNvSpPr>
            <a:spLocks noGrp="1"/>
          </p:cNvSpPr>
          <p:nvPr>
            <p:ph sz="quarter" idx="4"/>
          </p:nvPr>
        </p:nvSpPr>
        <p:spPr>
          <a:xfrm>
            <a:off x="457200" y="1447800"/>
            <a:ext cx="8229599" cy="3883440"/>
          </a:xfrm>
        </p:spPr>
        <p:txBody>
          <a:bodyPr/>
          <a:lstStyle/>
          <a:p>
            <a:r>
              <a:rPr lang="en-US" sz="2200" dirty="0">
                <a:solidFill>
                  <a:schemeClr val="tx1"/>
                </a:solidFill>
              </a:rPr>
              <a:t>Non-criminal allegations</a:t>
            </a:r>
          </a:p>
          <a:p>
            <a:pPr marL="1085850" lvl="1" indent="-342900">
              <a:buFont typeface="Arial" pitchFamily="34" charset="0"/>
              <a:buChar char="•"/>
            </a:pPr>
            <a:r>
              <a:rPr lang="en-US" sz="2200" dirty="0">
                <a:solidFill>
                  <a:schemeClr val="tx1"/>
                </a:solidFill>
              </a:rPr>
              <a:t>Report, report, report!!</a:t>
            </a:r>
          </a:p>
          <a:p>
            <a:pPr marL="1085850" lvl="1" indent="-342900">
              <a:buFont typeface="Arial" pitchFamily="34" charset="0"/>
              <a:buChar char="•"/>
            </a:pPr>
            <a:r>
              <a:rPr lang="en-US" sz="2200" dirty="0">
                <a:solidFill>
                  <a:schemeClr val="tx1"/>
                </a:solidFill>
              </a:rPr>
              <a:t>Ensure reporter understands the allegation is and will be taken seriously </a:t>
            </a:r>
          </a:p>
          <a:p>
            <a:pPr marL="1085850" lvl="1" indent="-342900">
              <a:buFont typeface="Arial" pitchFamily="34" charset="0"/>
              <a:buChar char="•"/>
            </a:pPr>
            <a:r>
              <a:rPr lang="en-US" sz="2200" dirty="0">
                <a:solidFill>
                  <a:schemeClr val="tx1"/>
                </a:solidFill>
              </a:rPr>
              <a:t>Non-criminal incidents of sexual harassment and sexual abuse are often precursors to criminal incidents of sexual assault</a:t>
            </a:r>
          </a:p>
          <a:p>
            <a:pPr marL="1588" lvl="1" indent="0">
              <a:buNone/>
            </a:pPr>
            <a:endParaRPr lang="en-US" sz="2200" dirty="0">
              <a:solidFill>
                <a:schemeClr val="tx1"/>
              </a:solidFill>
            </a:endParaRPr>
          </a:p>
          <a:p>
            <a:pPr marL="1588" lvl="1" indent="0">
              <a:buNone/>
            </a:pPr>
            <a:endParaRPr lang="en-US" sz="2200" dirty="0">
              <a:solidFill>
                <a:schemeClr val="tx1"/>
              </a:solidFill>
            </a:endParaRPr>
          </a:p>
        </p:txBody>
      </p:sp>
    </p:spTree>
    <p:custDataLst>
      <p:tags r:id="rId1"/>
    </p:custDataLst>
    <p:extLst>
      <p:ext uri="{BB962C8B-B14F-4D97-AF65-F5344CB8AC3E}">
        <p14:creationId xmlns:p14="http://schemas.microsoft.com/office/powerpoint/2010/main" val="399734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First Responder’s Role: Interacting with the Victim</a:t>
            </a:r>
          </a:p>
        </p:txBody>
      </p:sp>
      <p:sp>
        <p:nvSpPr>
          <p:cNvPr id="5" name="Content Placeholder 4"/>
          <p:cNvSpPr>
            <a:spLocks noGrp="1"/>
          </p:cNvSpPr>
          <p:nvPr>
            <p:ph sz="quarter" idx="4"/>
          </p:nvPr>
        </p:nvSpPr>
        <p:spPr>
          <a:xfrm>
            <a:off x="457200" y="1447800"/>
            <a:ext cx="8229599" cy="3883440"/>
          </a:xfrm>
        </p:spPr>
        <p:txBody>
          <a:bodyPr/>
          <a:lstStyle/>
          <a:p>
            <a:r>
              <a:rPr lang="en-US" dirty="0">
                <a:solidFill>
                  <a:schemeClr val="tx1"/>
                </a:solidFill>
              </a:rPr>
              <a:t>Criminal Allegations</a:t>
            </a:r>
          </a:p>
          <a:p>
            <a:r>
              <a:rPr lang="en-US" dirty="0">
                <a:solidFill>
                  <a:schemeClr val="tx1"/>
                </a:solidFill>
              </a:rPr>
              <a:t>PREA Standard 115.64 requires a first responder to:</a:t>
            </a:r>
          </a:p>
          <a:p>
            <a:r>
              <a:rPr lang="en-US" dirty="0">
                <a:solidFill>
                  <a:schemeClr val="tx1"/>
                </a:solidFill>
              </a:rPr>
              <a:t>(1) Separate the alleged victim and abuser; </a:t>
            </a:r>
          </a:p>
          <a:p>
            <a:r>
              <a:rPr lang="en-US" dirty="0">
                <a:solidFill>
                  <a:schemeClr val="tx1"/>
                </a:solidFill>
              </a:rPr>
              <a:t>(2) Preserve and protect any crime scene; </a:t>
            </a:r>
          </a:p>
          <a:p>
            <a:r>
              <a:rPr lang="en-US" dirty="0">
                <a:solidFill>
                  <a:schemeClr val="tx1"/>
                </a:solidFill>
              </a:rPr>
              <a:t>(3) </a:t>
            </a:r>
            <a:r>
              <a:rPr lang="en-US" b="1" dirty="0">
                <a:solidFill>
                  <a:schemeClr val="tx1"/>
                </a:solidFill>
              </a:rPr>
              <a:t>Request</a:t>
            </a:r>
            <a:r>
              <a:rPr lang="en-US" dirty="0">
                <a:solidFill>
                  <a:schemeClr val="tx1"/>
                </a:solidFill>
              </a:rPr>
              <a:t> that the alleged victim and </a:t>
            </a:r>
            <a:r>
              <a:rPr lang="en-US" b="1" dirty="0">
                <a:solidFill>
                  <a:schemeClr val="tx1"/>
                </a:solidFill>
              </a:rPr>
              <a:t>ensure</a:t>
            </a:r>
            <a:r>
              <a:rPr lang="en-US" dirty="0">
                <a:solidFill>
                  <a:schemeClr val="tx1"/>
                </a:solidFill>
              </a:rPr>
              <a:t> that the alleged abuser not take any actions that could destroy physical evidence, including, as appropriate, </a:t>
            </a:r>
          </a:p>
          <a:p>
            <a:pPr marL="1257300" indent="-342900">
              <a:buFont typeface="Arial" pitchFamily="34" charset="0"/>
              <a:buChar char="•"/>
            </a:pPr>
            <a:r>
              <a:rPr lang="en-US" dirty="0">
                <a:solidFill>
                  <a:schemeClr val="tx1"/>
                </a:solidFill>
              </a:rPr>
              <a:t>washing, </a:t>
            </a:r>
          </a:p>
          <a:p>
            <a:pPr marL="1257300" indent="-342900">
              <a:buFont typeface="Arial" pitchFamily="34" charset="0"/>
              <a:buChar char="•"/>
            </a:pPr>
            <a:r>
              <a:rPr lang="en-US" dirty="0">
                <a:solidFill>
                  <a:schemeClr val="tx1"/>
                </a:solidFill>
              </a:rPr>
              <a:t>brushing teeth, </a:t>
            </a:r>
          </a:p>
          <a:p>
            <a:pPr marL="1257300" indent="-342900">
              <a:buFont typeface="Arial" pitchFamily="34" charset="0"/>
              <a:buChar char="•"/>
            </a:pPr>
            <a:r>
              <a:rPr lang="en-US" dirty="0">
                <a:solidFill>
                  <a:schemeClr val="tx1"/>
                </a:solidFill>
              </a:rPr>
              <a:t>changing clothes, </a:t>
            </a:r>
          </a:p>
          <a:p>
            <a:pPr marL="1257300" indent="-342900">
              <a:buFont typeface="Arial" pitchFamily="34" charset="0"/>
              <a:buChar char="•"/>
            </a:pPr>
            <a:r>
              <a:rPr lang="en-US" dirty="0">
                <a:solidFill>
                  <a:schemeClr val="tx1"/>
                </a:solidFill>
              </a:rPr>
              <a:t>urinating, </a:t>
            </a:r>
          </a:p>
          <a:p>
            <a:endParaRPr lang="en-US" dirty="0">
              <a:solidFill>
                <a:schemeClr val="tx1"/>
              </a:solidFill>
            </a:endParaRPr>
          </a:p>
          <a:p>
            <a:endParaRPr lang="en-US" dirty="0">
              <a:solidFill>
                <a:schemeClr val="tx1"/>
              </a:solidFill>
            </a:endParaRPr>
          </a:p>
        </p:txBody>
      </p:sp>
      <p:sp>
        <p:nvSpPr>
          <p:cNvPr id="4" name="TextBox 3"/>
          <p:cNvSpPr txBox="1"/>
          <p:nvPr/>
        </p:nvSpPr>
        <p:spPr>
          <a:xfrm>
            <a:off x="4602906" y="4718538"/>
            <a:ext cx="4343400" cy="1938992"/>
          </a:xfrm>
          <a:prstGeom prst="rect">
            <a:avLst/>
          </a:prstGeom>
          <a:noFill/>
        </p:spPr>
        <p:txBody>
          <a:bodyPr wrap="square" rtlCol="0">
            <a:spAutoFit/>
          </a:bodyPr>
          <a:lstStyle/>
          <a:p>
            <a:pPr marL="231775" indent="-231775">
              <a:buClr>
                <a:schemeClr val="tx1"/>
              </a:buClr>
              <a:buSzPct val="100000"/>
              <a:buFont typeface="Arial" pitchFamily="34" charset="0"/>
              <a:buChar char="•"/>
            </a:pPr>
            <a:r>
              <a:rPr lang="en-US" sz="2400" dirty="0">
                <a:latin typeface="Verdana" pitchFamily="34" charset="0"/>
                <a:ea typeface="Verdana" pitchFamily="34" charset="0"/>
                <a:cs typeface="Verdana" pitchFamily="34" charset="0"/>
              </a:rPr>
              <a:t>defecating, </a:t>
            </a:r>
          </a:p>
          <a:p>
            <a:pPr marL="231775" indent="-231775">
              <a:buClr>
                <a:schemeClr val="tx1"/>
              </a:buClr>
              <a:buSzPct val="100000"/>
              <a:buFont typeface="Arial" pitchFamily="34" charset="0"/>
              <a:buChar char="•"/>
            </a:pPr>
            <a:r>
              <a:rPr lang="en-US" sz="2400" dirty="0">
                <a:latin typeface="Verdana" pitchFamily="34" charset="0"/>
                <a:ea typeface="Verdana" pitchFamily="34" charset="0"/>
                <a:cs typeface="Verdana" pitchFamily="34" charset="0"/>
              </a:rPr>
              <a:t>smoking, </a:t>
            </a:r>
          </a:p>
          <a:p>
            <a:pPr marL="231775" indent="-231775">
              <a:buClr>
                <a:schemeClr val="tx1"/>
              </a:buClr>
              <a:buSzPct val="100000"/>
              <a:buFont typeface="Arial" pitchFamily="34" charset="0"/>
              <a:buChar char="•"/>
            </a:pPr>
            <a:r>
              <a:rPr lang="en-US" sz="2400" dirty="0">
                <a:latin typeface="Verdana" pitchFamily="34" charset="0"/>
                <a:ea typeface="Verdana" pitchFamily="34" charset="0"/>
                <a:cs typeface="Verdana" pitchFamily="34" charset="0"/>
              </a:rPr>
              <a:t>drinking, or </a:t>
            </a:r>
          </a:p>
          <a:p>
            <a:pPr marL="231775" indent="-231775">
              <a:buClr>
                <a:schemeClr val="tx1"/>
              </a:buClr>
              <a:buSzPct val="100000"/>
              <a:buFont typeface="Arial" pitchFamily="34" charset="0"/>
              <a:buChar char="•"/>
            </a:pPr>
            <a:r>
              <a:rPr lang="en-US" sz="2400" dirty="0">
                <a:latin typeface="Verdana" pitchFamily="34" charset="0"/>
                <a:ea typeface="Verdana" pitchFamily="34" charset="0"/>
                <a:cs typeface="Verdana" pitchFamily="34" charset="0"/>
              </a:rPr>
              <a:t>eating</a:t>
            </a:r>
          </a:p>
          <a:p>
            <a:pPr marL="342900" indent="-342900">
              <a:buClr>
                <a:schemeClr val="tx1"/>
              </a:buClr>
              <a:buSzPct val="100000"/>
              <a:buFont typeface="Arial" pitchFamily="34" charset="0"/>
              <a:buChar char="•"/>
            </a:pPr>
            <a:endParaRPr lang="en-US" sz="2400" dirty="0">
              <a:latin typeface="Verdana" pitchFamily="34" charset="0"/>
              <a:ea typeface="Verdana" pitchFamily="34" charset="0"/>
              <a:cs typeface="Verdana" pitchFamily="34" charset="0"/>
            </a:endParaRPr>
          </a:p>
        </p:txBody>
      </p:sp>
    </p:spTree>
    <p:custDataLst>
      <p:tags r:id="rId1"/>
    </p:custDataLst>
    <p:extLst>
      <p:ext uri="{BB962C8B-B14F-4D97-AF65-F5344CB8AC3E}">
        <p14:creationId xmlns:p14="http://schemas.microsoft.com/office/powerpoint/2010/main" val="3447952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First Responder’s Role: Interacting with the Victim</a:t>
            </a:r>
          </a:p>
        </p:txBody>
      </p:sp>
      <p:sp>
        <p:nvSpPr>
          <p:cNvPr id="5" name="Content Placeholder 4"/>
          <p:cNvSpPr>
            <a:spLocks noGrp="1"/>
          </p:cNvSpPr>
          <p:nvPr>
            <p:ph sz="quarter" idx="4"/>
          </p:nvPr>
        </p:nvSpPr>
        <p:spPr>
          <a:xfrm>
            <a:off x="457200" y="1447800"/>
            <a:ext cx="8229599" cy="3883440"/>
          </a:xfrm>
        </p:spPr>
        <p:txBody>
          <a:bodyPr/>
          <a:lstStyle/>
          <a:p>
            <a:r>
              <a:rPr lang="en-US" sz="2200" dirty="0">
                <a:solidFill>
                  <a:schemeClr val="tx1"/>
                </a:solidFill>
              </a:rPr>
              <a:t>Criminal Allegations</a:t>
            </a:r>
          </a:p>
          <a:p>
            <a:pPr marL="285750" indent="-285750">
              <a:buFont typeface="Arial" pitchFamily="34" charset="0"/>
              <a:buChar char="•"/>
            </a:pPr>
            <a:r>
              <a:rPr lang="en-US" sz="2200" dirty="0">
                <a:solidFill>
                  <a:schemeClr val="tx1"/>
                </a:solidFill>
              </a:rPr>
              <a:t>Ensure </a:t>
            </a:r>
          </a:p>
          <a:p>
            <a:pPr marL="1028700" lvl="1">
              <a:buFont typeface="Arial" pitchFamily="34" charset="0"/>
              <a:buChar char="•"/>
            </a:pPr>
            <a:r>
              <a:rPr lang="en-US" sz="2200" dirty="0">
                <a:solidFill>
                  <a:schemeClr val="tx1"/>
                </a:solidFill>
              </a:rPr>
              <a:t>Victim’s safety</a:t>
            </a:r>
          </a:p>
          <a:p>
            <a:pPr marL="1028700" lvl="1">
              <a:buFont typeface="Arial" pitchFamily="34" charset="0"/>
              <a:buChar char="•"/>
            </a:pPr>
            <a:r>
              <a:rPr lang="en-US" sz="2200" dirty="0">
                <a:solidFill>
                  <a:schemeClr val="tx1"/>
                </a:solidFill>
              </a:rPr>
              <a:t>Provision of medical assistance</a:t>
            </a:r>
          </a:p>
          <a:p>
            <a:pPr marL="285750" indent="-285750">
              <a:buFont typeface="Arial" pitchFamily="34" charset="0"/>
              <a:buChar char="•"/>
            </a:pPr>
            <a:r>
              <a:rPr lang="en-US" sz="2200" dirty="0">
                <a:solidFill>
                  <a:schemeClr val="tx1"/>
                </a:solidFill>
              </a:rPr>
              <a:t>Explain </a:t>
            </a:r>
          </a:p>
          <a:p>
            <a:pPr marL="1028700" lvl="1">
              <a:buFont typeface="Arial" pitchFamily="34" charset="0"/>
              <a:buChar char="•"/>
            </a:pPr>
            <a:r>
              <a:rPr lang="en-US" sz="2200" dirty="0">
                <a:solidFill>
                  <a:schemeClr val="tx1"/>
                </a:solidFill>
              </a:rPr>
              <a:t>Required housing changes </a:t>
            </a:r>
          </a:p>
          <a:p>
            <a:pPr marL="1028700" lvl="1">
              <a:buFont typeface="Arial" pitchFamily="34" charset="0"/>
              <a:buChar char="•"/>
            </a:pPr>
            <a:r>
              <a:rPr lang="en-US" sz="2200" dirty="0">
                <a:solidFill>
                  <a:schemeClr val="tx1"/>
                </a:solidFill>
              </a:rPr>
              <a:t>Basic investigative process</a:t>
            </a:r>
          </a:p>
          <a:p>
            <a:pPr marL="1028700" lvl="1">
              <a:buFont typeface="Arial" pitchFamily="34" charset="0"/>
              <a:buChar char="•"/>
            </a:pPr>
            <a:r>
              <a:rPr lang="en-US" sz="2200" dirty="0">
                <a:solidFill>
                  <a:schemeClr val="tx1"/>
                </a:solidFill>
              </a:rPr>
              <a:t>Importance of FME and evidence collection</a:t>
            </a:r>
          </a:p>
          <a:p>
            <a:pPr marL="1028700" lvl="1">
              <a:buFont typeface="Arial" pitchFamily="34" charset="0"/>
              <a:buChar char="•"/>
            </a:pPr>
            <a:r>
              <a:rPr lang="en-US" sz="2200" dirty="0">
                <a:solidFill>
                  <a:schemeClr val="tx1"/>
                </a:solidFill>
              </a:rPr>
              <a:t>Detailed, truthful interviews</a:t>
            </a:r>
          </a:p>
          <a:p>
            <a:pPr marL="342900" indent="-342900">
              <a:buFont typeface="Arial" pitchFamily="34" charset="0"/>
              <a:buChar char="•"/>
            </a:pPr>
            <a:r>
              <a:rPr lang="en-US" sz="2200" dirty="0">
                <a:solidFill>
                  <a:schemeClr val="tx1"/>
                </a:solidFill>
              </a:rPr>
              <a:t>If desired by victim or required by policy, contact support services or family members/friends.</a:t>
            </a:r>
          </a:p>
          <a:p>
            <a:endParaRPr lang="en-US" sz="2200" dirty="0">
              <a:solidFill>
                <a:schemeClr val="tx1"/>
              </a:solidFill>
            </a:endParaRPr>
          </a:p>
        </p:txBody>
      </p:sp>
    </p:spTree>
    <p:custDataLst>
      <p:tags r:id="rId1"/>
    </p:custDataLst>
    <p:extLst>
      <p:ext uri="{BB962C8B-B14F-4D97-AF65-F5344CB8AC3E}">
        <p14:creationId xmlns:p14="http://schemas.microsoft.com/office/powerpoint/2010/main" val="3663078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First Responder’s Role: Interacting with the Victim</a:t>
            </a:r>
          </a:p>
        </p:txBody>
      </p:sp>
      <p:sp>
        <p:nvSpPr>
          <p:cNvPr id="8" name="Content Placeholder 7"/>
          <p:cNvSpPr>
            <a:spLocks noGrp="1"/>
          </p:cNvSpPr>
          <p:nvPr>
            <p:ph sz="quarter" idx="4"/>
          </p:nvPr>
        </p:nvSpPr>
        <p:spPr>
          <a:xfrm>
            <a:off x="457200" y="1447800"/>
            <a:ext cx="8229599" cy="3883440"/>
          </a:xfrm>
        </p:spPr>
        <p:txBody>
          <a:bodyPr/>
          <a:lstStyle/>
          <a:p>
            <a:endParaRPr lang="en-US" dirty="0">
              <a:solidFill>
                <a:schemeClr val="tx1"/>
              </a:solidFill>
            </a:endParaRPr>
          </a:p>
          <a:p>
            <a:r>
              <a:rPr lang="en-US" dirty="0">
                <a:solidFill>
                  <a:schemeClr val="tx1"/>
                </a:solidFill>
              </a:rPr>
              <a:t>The first responder will attempt to gather essential information</a:t>
            </a:r>
          </a:p>
          <a:p>
            <a:endParaRPr lang="en-US" dirty="0">
              <a:solidFill>
                <a:schemeClr val="tx1"/>
              </a:solidFill>
            </a:endParaRPr>
          </a:p>
          <a:p>
            <a:pPr lvl="1"/>
            <a:r>
              <a:rPr lang="en-US" dirty="0">
                <a:solidFill>
                  <a:schemeClr val="tx1"/>
                </a:solidFill>
              </a:rPr>
              <a:t>Description of suspect offender, clothing, or conduct.</a:t>
            </a:r>
          </a:p>
          <a:p>
            <a:endParaRPr lang="en-US" dirty="0">
              <a:solidFill>
                <a:schemeClr val="tx1"/>
              </a:solidFill>
            </a:endParaRPr>
          </a:p>
          <a:p>
            <a:pPr lvl="1"/>
            <a:r>
              <a:rPr lang="en-US" dirty="0">
                <a:solidFill>
                  <a:schemeClr val="tx1"/>
                </a:solidFill>
              </a:rPr>
              <a:t>Description of abuse or harassment for the investigator.</a:t>
            </a:r>
          </a:p>
          <a:p>
            <a:endParaRPr lang="en-US" dirty="0">
              <a:solidFill>
                <a:schemeClr val="tx1"/>
              </a:solidFill>
            </a:endParaRPr>
          </a:p>
          <a:p>
            <a:pPr lvl="1"/>
            <a:r>
              <a:rPr lang="en-US" dirty="0">
                <a:solidFill>
                  <a:schemeClr val="tx1"/>
                </a:solidFill>
              </a:rPr>
              <a:t>Description of location and scope of scene, if applicable. </a:t>
            </a:r>
          </a:p>
          <a:p>
            <a:endParaRPr lang="en-US" dirty="0">
              <a:solidFill>
                <a:schemeClr val="tx1"/>
              </a:solidFill>
            </a:endParaRPr>
          </a:p>
        </p:txBody>
      </p:sp>
    </p:spTree>
    <p:custDataLst>
      <p:tags r:id="rId1"/>
    </p:custDataLst>
    <p:extLst>
      <p:ext uri="{BB962C8B-B14F-4D97-AF65-F5344CB8AC3E}">
        <p14:creationId xmlns:p14="http://schemas.microsoft.com/office/powerpoint/2010/main" val="736841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First Responder’s Role: Interacting with the Victim</a:t>
            </a:r>
          </a:p>
        </p:txBody>
      </p:sp>
      <p:sp>
        <p:nvSpPr>
          <p:cNvPr id="5" name="Content Placeholder 4"/>
          <p:cNvSpPr>
            <a:spLocks noGrp="1"/>
          </p:cNvSpPr>
          <p:nvPr>
            <p:ph sz="quarter" idx="4"/>
          </p:nvPr>
        </p:nvSpPr>
        <p:spPr>
          <a:xfrm>
            <a:off x="457200" y="1371600"/>
            <a:ext cx="8229600" cy="4906963"/>
          </a:xfrm>
        </p:spPr>
        <p:txBody>
          <a:bodyPr/>
          <a:lstStyle/>
          <a:p>
            <a:pPr marL="0" lvl="1" indent="0">
              <a:lnSpc>
                <a:spcPct val="150000"/>
              </a:lnSpc>
              <a:buNone/>
            </a:pPr>
            <a:r>
              <a:rPr lang="en-US" sz="2200" dirty="0">
                <a:solidFill>
                  <a:schemeClr val="tx1"/>
                </a:solidFill>
              </a:rPr>
              <a:t>The first </a:t>
            </a:r>
            <a:r>
              <a:rPr lang="en-US" sz="2200">
                <a:solidFill>
                  <a:schemeClr val="tx1"/>
                </a:solidFill>
              </a:rPr>
              <a:t>responder should </a:t>
            </a:r>
            <a:r>
              <a:rPr lang="en-US" sz="2200" dirty="0">
                <a:solidFill>
                  <a:schemeClr val="tx1"/>
                </a:solidFill>
              </a:rPr>
              <a:t>NOT:</a:t>
            </a:r>
          </a:p>
          <a:p>
            <a:pPr marL="457200" lvl="1" indent="-457200">
              <a:lnSpc>
                <a:spcPct val="150000"/>
              </a:lnSpc>
              <a:buFont typeface="Arial" pitchFamily="34" charset="0"/>
              <a:buChar char="•"/>
            </a:pPr>
            <a:r>
              <a:rPr lang="en-US" sz="2200" dirty="0">
                <a:solidFill>
                  <a:schemeClr val="tx1"/>
                </a:solidFill>
              </a:rPr>
              <a:t>Conduct an in-depth interview with the alleged victim</a:t>
            </a:r>
          </a:p>
          <a:p>
            <a:pPr marL="457200" lvl="1" indent="-457200">
              <a:lnSpc>
                <a:spcPct val="150000"/>
              </a:lnSpc>
              <a:buFont typeface="Arial" pitchFamily="34" charset="0"/>
              <a:buChar char="•"/>
            </a:pPr>
            <a:r>
              <a:rPr lang="en-US" sz="2200" dirty="0">
                <a:solidFill>
                  <a:schemeClr val="tx1"/>
                </a:solidFill>
              </a:rPr>
              <a:t>Attempt to determine the validity of the allegation </a:t>
            </a:r>
          </a:p>
          <a:p>
            <a:pPr marL="457200" lvl="1" indent="-457200">
              <a:lnSpc>
                <a:spcPct val="150000"/>
              </a:lnSpc>
              <a:buFont typeface="Arial" pitchFamily="34" charset="0"/>
              <a:buChar char="•"/>
            </a:pPr>
            <a:r>
              <a:rPr lang="en-US" sz="2200" dirty="0">
                <a:solidFill>
                  <a:schemeClr val="tx1"/>
                </a:solidFill>
              </a:rPr>
              <a:t>Attempt to determine if the victim had any previous history or previous contact with the suspect</a:t>
            </a:r>
          </a:p>
          <a:p>
            <a:pPr marL="457200" lvl="1" indent="-457200">
              <a:lnSpc>
                <a:spcPct val="150000"/>
              </a:lnSpc>
              <a:buFont typeface="Arial" pitchFamily="34" charset="0"/>
              <a:buChar char="•"/>
            </a:pPr>
            <a:r>
              <a:rPr lang="en-US" sz="2200" dirty="0">
                <a:solidFill>
                  <a:schemeClr val="tx1"/>
                </a:solidFill>
              </a:rPr>
              <a:t>Attempt to determine background information on victim, including disclosure of consented sexual activity around time of abuse</a:t>
            </a:r>
          </a:p>
        </p:txBody>
      </p:sp>
    </p:spTree>
    <p:custDataLst>
      <p:tags r:id="rId1"/>
    </p:custDataLst>
    <p:extLst>
      <p:ext uri="{BB962C8B-B14F-4D97-AF65-F5344CB8AC3E}">
        <p14:creationId xmlns:p14="http://schemas.microsoft.com/office/powerpoint/2010/main" val="2192531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What Should a First Responder Record in their Notes for the Report?</a:t>
            </a:r>
          </a:p>
        </p:txBody>
      </p:sp>
      <p:sp>
        <p:nvSpPr>
          <p:cNvPr id="3" name="Content Placeholder 2"/>
          <p:cNvSpPr>
            <a:spLocks noGrp="1"/>
          </p:cNvSpPr>
          <p:nvPr>
            <p:ph sz="quarter" idx="4"/>
          </p:nvPr>
        </p:nvSpPr>
        <p:spPr>
          <a:xfrm>
            <a:off x="457200" y="1371600"/>
            <a:ext cx="8229600" cy="4906963"/>
          </a:xfrm>
        </p:spPr>
        <p:txBody>
          <a:bodyPr/>
          <a:lstStyle/>
          <a:p>
            <a:pPr>
              <a:lnSpc>
                <a:spcPct val="150000"/>
              </a:lnSpc>
            </a:pPr>
            <a:r>
              <a:rPr lang="en-US" sz="2400" dirty="0">
                <a:solidFill>
                  <a:schemeClr val="tx1"/>
                </a:solidFill>
                <a:effectLst>
                  <a:outerShdw blurRad="38100" dist="38100" dir="2700000" algn="tl">
                    <a:srgbClr val="FFFFFF"/>
                  </a:outerShdw>
                </a:effectLst>
              </a:rPr>
              <a:t>Detailed Description of Victim and Suspect</a:t>
            </a:r>
          </a:p>
          <a:p>
            <a:pPr lvl="1">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Locations</a:t>
            </a:r>
          </a:p>
          <a:p>
            <a:pPr lvl="1">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Affect (Real not surmised or assumed)</a:t>
            </a:r>
          </a:p>
          <a:p>
            <a:pPr lvl="1">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Wounds and where they are</a:t>
            </a:r>
          </a:p>
          <a:p>
            <a:pPr>
              <a:lnSpc>
                <a:spcPct val="150000"/>
              </a:lnSpc>
            </a:pPr>
            <a:endParaRPr lang="en-US" sz="2400" dirty="0">
              <a:solidFill>
                <a:schemeClr val="tx1"/>
              </a:solidFill>
            </a:endParaRPr>
          </a:p>
        </p:txBody>
      </p:sp>
    </p:spTree>
    <p:extLst>
      <p:ext uri="{BB962C8B-B14F-4D97-AF65-F5344CB8AC3E}">
        <p14:creationId xmlns:p14="http://schemas.microsoft.com/office/powerpoint/2010/main" val="39620885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pPr>
              <a:lnSpc>
                <a:spcPct val="100000"/>
              </a:lnSpc>
            </a:pPr>
            <a:r>
              <a:rPr lang="en-US" dirty="0"/>
              <a:t>What Does Every Case Need To Be Successful?</a:t>
            </a:r>
          </a:p>
        </p:txBody>
      </p:sp>
      <p:pic>
        <p:nvPicPr>
          <p:cNvPr id="1027" name="Picture 3" descr="C:\Users\rbosley\AppData\Local\Microsoft\Windows\Temporary Internet Files\Content.IE5\XPX29DB3\MP9004266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447800"/>
            <a:ext cx="5181600" cy="5181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210576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Every Case Needs </a:t>
            </a:r>
          </a:p>
        </p:txBody>
      </p:sp>
      <p:sp>
        <p:nvSpPr>
          <p:cNvPr id="3" name="Content Placeholder 2"/>
          <p:cNvSpPr>
            <a:spLocks noGrp="1"/>
          </p:cNvSpPr>
          <p:nvPr>
            <p:ph sz="quarter" idx="4"/>
          </p:nvPr>
        </p:nvSpPr>
        <p:spPr>
          <a:xfrm>
            <a:off x="457200" y="1447800"/>
            <a:ext cx="8229599" cy="3883440"/>
          </a:xfrm>
        </p:spPr>
        <p:txBody>
          <a:bodyPr/>
          <a:lstStyle/>
          <a:p>
            <a:pPr marL="342900" indent="-342900">
              <a:buFont typeface="Arial" pitchFamily="34" charset="0"/>
              <a:buChar char="•"/>
            </a:pPr>
            <a:r>
              <a:rPr lang="en-US" b="1" u="sng" dirty="0">
                <a:solidFill>
                  <a:schemeClr val="tx1"/>
                </a:solidFill>
              </a:rPr>
              <a:t>Evidence</a:t>
            </a:r>
            <a:r>
              <a:rPr lang="en-US" dirty="0">
                <a:solidFill>
                  <a:schemeClr val="tx1"/>
                </a:solidFill>
              </a:rPr>
              <a:t> sufficient to  prove each element of the offense for administrative action or prosecutorial referral.</a:t>
            </a:r>
          </a:p>
          <a:p>
            <a:pPr marL="342900" indent="-342900">
              <a:buFont typeface="Arial" pitchFamily="34" charset="0"/>
              <a:buChar char="•"/>
            </a:pPr>
            <a:endParaRPr lang="en-US" dirty="0">
              <a:solidFill>
                <a:schemeClr val="tx1"/>
              </a:solidFill>
            </a:endParaRPr>
          </a:p>
          <a:p>
            <a:pPr marL="342900" indent="-342900">
              <a:buFont typeface="Arial" pitchFamily="34" charset="0"/>
              <a:buChar char="•"/>
            </a:pPr>
            <a:r>
              <a:rPr lang="en-US" b="1" u="sng" dirty="0">
                <a:solidFill>
                  <a:schemeClr val="tx1"/>
                </a:solidFill>
              </a:rPr>
              <a:t>Identification</a:t>
            </a:r>
            <a:r>
              <a:rPr lang="en-US" dirty="0">
                <a:solidFill>
                  <a:schemeClr val="tx1"/>
                </a:solidFill>
              </a:rPr>
              <a:t> of the suspect.</a:t>
            </a:r>
          </a:p>
          <a:p>
            <a:pPr marL="342900" indent="-342900">
              <a:buFont typeface="Arial" pitchFamily="34" charset="0"/>
              <a:buChar char="•"/>
            </a:pPr>
            <a:endParaRPr lang="en-US" dirty="0">
              <a:solidFill>
                <a:schemeClr val="tx1"/>
              </a:solidFill>
            </a:endParaRPr>
          </a:p>
          <a:p>
            <a:pPr marL="342900" indent="-342900">
              <a:buFont typeface="Arial" pitchFamily="34" charset="0"/>
              <a:buChar char="•"/>
            </a:pPr>
            <a:r>
              <a:rPr lang="en-US" b="1" u="sng" dirty="0">
                <a:solidFill>
                  <a:schemeClr val="tx1"/>
                </a:solidFill>
              </a:rPr>
              <a:t>Cooperative</a:t>
            </a:r>
            <a:r>
              <a:rPr lang="en-US" dirty="0">
                <a:solidFill>
                  <a:schemeClr val="tx1"/>
                </a:solidFill>
              </a:rPr>
              <a:t> victim.</a:t>
            </a:r>
          </a:p>
          <a:p>
            <a:pPr marL="342900" indent="-342900">
              <a:buFont typeface="Arial" pitchFamily="34" charset="0"/>
              <a:buChar char="•"/>
            </a:pPr>
            <a:endParaRPr lang="en-US" dirty="0">
              <a:solidFill>
                <a:schemeClr val="tx1"/>
              </a:solidFill>
            </a:endParaRPr>
          </a:p>
          <a:p>
            <a:pPr marL="342900" indent="-342900">
              <a:buFont typeface="Arial" pitchFamily="34" charset="0"/>
              <a:buChar char="•"/>
            </a:pPr>
            <a:r>
              <a:rPr lang="en-US" dirty="0">
                <a:solidFill>
                  <a:schemeClr val="tx1"/>
                </a:solidFill>
              </a:rPr>
              <a:t>Ideally, independent sources of </a:t>
            </a:r>
            <a:r>
              <a:rPr lang="en-US" b="1" u="sng" dirty="0">
                <a:solidFill>
                  <a:schemeClr val="tx1"/>
                </a:solidFill>
              </a:rPr>
              <a:t>corroboration</a:t>
            </a:r>
            <a:r>
              <a:rPr lang="en-US" dirty="0">
                <a:solidFill>
                  <a:schemeClr val="tx1"/>
                </a:solidFill>
              </a:rPr>
              <a:t>  of victim’s statements (these can be both forensic evidence and/or statements from others.)</a:t>
            </a:r>
          </a:p>
          <a:p>
            <a:endParaRPr lang="en-US" dirty="0">
              <a:solidFill>
                <a:schemeClr val="tx1"/>
              </a:solidFill>
            </a:endParaRPr>
          </a:p>
          <a:p>
            <a:endParaRPr lang="en-US" dirty="0">
              <a:solidFill>
                <a:schemeClr val="tx1"/>
              </a:solidFill>
            </a:endParaRPr>
          </a:p>
        </p:txBody>
      </p:sp>
    </p:spTree>
    <p:custDataLst>
      <p:tags r:id="rId1"/>
    </p:custDataLst>
    <p:extLst>
      <p:ext uri="{BB962C8B-B14F-4D97-AF65-F5344CB8AC3E}">
        <p14:creationId xmlns:p14="http://schemas.microsoft.com/office/powerpoint/2010/main" val="39511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Types of Allegations</a:t>
            </a:r>
          </a:p>
        </p:txBody>
      </p:sp>
      <p:sp>
        <p:nvSpPr>
          <p:cNvPr id="5" name="Content Placeholder 4"/>
          <p:cNvSpPr>
            <a:spLocks noGrp="1"/>
          </p:cNvSpPr>
          <p:nvPr>
            <p:ph sz="quarter" idx="4"/>
          </p:nvPr>
        </p:nvSpPr>
        <p:spPr>
          <a:xfrm>
            <a:off x="457200" y="1447800"/>
            <a:ext cx="8229599" cy="3883440"/>
          </a:xfrm>
        </p:spPr>
        <p:txBody>
          <a:bodyPr/>
          <a:lstStyle/>
          <a:p>
            <a:r>
              <a:rPr lang="en-US" sz="2200" dirty="0">
                <a:solidFill>
                  <a:schemeClr val="tx1"/>
                </a:solidFill>
              </a:rPr>
              <a:t>There are different types of allegations</a:t>
            </a:r>
          </a:p>
          <a:p>
            <a:endParaRPr lang="en-US" sz="2200" dirty="0">
              <a:solidFill>
                <a:schemeClr val="tx1"/>
              </a:solidFill>
            </a:endParaRPr>
          </a:p>
          <a:p>
            <a:pPr marL="342900" indent="-342900">
              <a:buFont typeface="Arial" pitchFamily="34" charset="0"/>
              <a:buChar char="•"/>
            </a:pPr>
            <a:r>
              <a:rPr lang="en-US" sz="2200" dirty="0">
                <a:solidFill>
                  <a:schemeClr val="tx1"/>
                </a:solidFill>
              </a:rPr>
              <a:t>Administrative:</a:t>
            </a:r>
          </a:p>
          <a:p>
            <a:pPr marL="1039813" lvl="1">
              <a:buFont typeface="Arial" pitchFamily="34" charset="0"/>
              <a:buChar char="•"/>
            </a:pPr>
            <a:r>
              <a:rPr lang="en-US" sz="2200" dirty="0">
                <a:solidFill>
                  <a:schemeClr val="tx1"/>
                </a:solidFill>
              </a:rPr>
              <a:t>Sexual Harassment</a:t>
            </a:r>
          </a:p>
          <a:p>
            <a:pPr marL="1039813" lvl="1">
              <a:buFont typeface="Arial" pitchFamily="34" charset="0"/>
              <a:buChar char="•"/>
            </a:pPr>
            <a:r>
              <a:rPr lang="en-US" sz="2200" dirty="0">
                <a:solidFill>
                  <a:schemeClr val="tx1"/>
                </a:solidFill>
              </a:rPr>
              <a:t>Sexual touching that may not be criminal</a:t>
            </a:r>
          </a:p>
          <a:p>
            <a:pPr marL="4763">
              <a:buFont typeface="Arial" pitchFamily="34" charset="0"/>
              <a:buChar char="•"/>
            </a:pPr>
            <a:r>
              <a:rPr lang="en-US" sz="2200" dirty="0">
                <a:solidFill>
                  <a:schemeClr val="tx1"/>
                </a:solidFill>
              </a:rPr>
              <a:t>  Criminal</a:t>
            </a:r>
          </a:p>
          <a:p>
            <a:pPr marL="1039813" lvl="1" defTabSz="1033463">
              <a:buFont typeface="Arial" pitchFamily="34" charset="0"/>
              <a:buChar char="•"/>
            </a:pPr>
            <a:r>
              <a:rPr lang="en-US" sz="2200" dirty="0">
                <a:solidFill>
                  <a:schemeClr val="tx1"/>
                </a:solidFill>
              </a:rPr>
              <a:t>Sexual Assault</a:t>
            </a:r>
          </a:p>
          <a:p>
            <a:pPr marL="1039813" lvl="1" defTabSz="1033463">
              <a:buFont typeface="Arial" pitchFamily="34" charset="0"/>
              <a:buChar char="•"/>
            </a:pPr>
            <a:endParaRPr lang="en-US" sz="2200" dirty="0">
              <a:solidFill>
                <a:schemeClr val="tx1"/>
              </a:solidFill>
            </a:endParaRPr>
          </a:p>
          <a:p>
            <a:pPr marL="0" lvl="1" indent="0" defTabSz="1033463">
              <a:buNone/>
            </a:pPr>
            <a:endParaRPr lang="en-US" sz="2200" dirty="0">
              <a:solidFill>
                <a:schemeClr val="tx1"/>
              </a:solidFill>
            </a:endParaRPr>
          </a:p>
          <a:p>
            <a:pPr marL="0" lvl="1" indent="0" defTabSz="1033463">
              <a:buNone/>
            </a:pPr>
            <a:r>
              <a:rPr lang="en-US" sz="2200" i="1" dirty="0">
                <a:solidFill>
                  <a:schemeClr val="tx1"/>
                </a:solidFill>
              </a:rPr>
              <a:t>All allegations must be investigated.</a:t>
            </a:r>
          </a:p>
          <a:p>
            <a:endParaRPr lang="en-US" sz="2200" dirty="0">
              <a:solidFill>
                <a:schemeClr val="tx1"/>
              </a:solidFill>
            </a:endParaRPr>
          </a:p>
        </p:txBody>
      </p:sp>
    </p:spTree>
    <p:custDataLst>
      <p:tags r:id="rId1"/>
    </p:custDataLst>
    <p:extLst>
      <p:ext uri="{BB962C8B-B14F-4D97-AF65-F5344CB8AC3E}">
        <p14:creationId xmlns:p14="http://schemas.microsoft.com/office/powerpoint/2010/main" val="2786457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Every Case Needs </a:t>
            </a:r>
          </a:p>
        </p:txBody>
      </p:sp>
      <p:sp>
        <p:nvSpPr>
          <p:cNvPr id="3" name="Text Placeholder 2"/>
          <p:cNvSpPr>
            <a:spLocks noGrp="1"/>
          </p:cNvSpPr>
          <p:nvPr>
            <p:ph type="body" sz="quarter" idx="3"/>
          </p:nvPr>
        </p:nvSpPr>
        <p:spPr/>
        <p:txBody>
          <a:bodyPr/>
          <a:lstStyle/>
          <a:p>
            <a:endParaRPr lang="en-US" dirty="0"/>
          </a:p>
        </p:txBody>
      </p:sp>
      <p:sp>
        <p:nvSpPr>
          <p:cNvPr id="4" name="Content Placeholder 3"/>
          <p:cNvSpPr>
            <a:spLocks noGrp="1"/>
          </p:cNvSpPr>
          <p:nvPr>
            <p:ph sz="quarter" idx="4"/>
          </p:nvPr>
        </p:nvSpPr>
        <p:spPr/>
        <p:txBody>
          <a:bodyPr/>
          <a:lstStyle/>
          <a:p>
            <a:r>
              <a:rPr lang="en-US" b="1" i="1" dirty="0">
                <a:solidFill>
                  <a:schemeClr val="tx1"/>
                </a:solidFill>
              </a:rPr>
              <a:t>Remember – many of the steps for administrative investigations and criminal investigations are the same!</a:t>
            </a:r>
          </a:p>
          <a:p>
            <a:endParaRPr lang="en-US" dirty="0">
              <a:solidFill>
                <a:schemeClr val="tx1"/>
              </a:solidFill>
            </a:endParaRPr>
          </a:p>
          <a:p>
            <a:r>
              <a:rPr lang="en-US" dirty="0">
                <a:solidFill>
                  <a:schemeClr val="tx1"/>
                </a:solidFill>
              </a:rPr>
              <a:t>Standard 115.71 requires</a:t>
            </a:r>
          </a:p>
          <a:p>
            <a:pPr marL="342900" indent="-342900">
              <a:buFont typeface="Arial" pitchFamily="34" charset="0"/>
              <a:buChar char="•"/>
            </a:pPr>
            <a:r>
              <a:rPr lang="en-US" dirty="0">
                <a:solidFill>
                  <a:schemeClr val="tx1"/>
                </a:solidFill>
              </a:rPr>
              <a:t>Administrative investigation:</a:t>
            </a:r>
          </a:p>
          <a:p>
            <a:pPr marL="1085850" lvl="1" indent="-342900">
              <a:buFont typeface="Arial" pitchFamily="34" charset="0"/>
              <a:buChar char="•"/>
            </a:pPr>
            <a:r>
              <a:rPr lang="en-US" dirty="0">
                <a:solidFill>
                  <a:schemeClr val="tx1"/>
                </a:solidFill>
              </a:rPr>
              <a:t>Interviews</a:t>
            </a:r>
          </a:p>
          <a:p>
            <a:pPr marL="1085850" lvl="1" indent="-342900">
              <a:buFont typeface="Arial" pitchFamily="34" charset="0"/>
              <a:buChar char="•"/>
            </a:pPr>
            <a:r>
              <a:rPr lang="en-US" dirty="0">
                <a:solidFill>
                  <a:schemeClr val="tx1"/>
                </a:solidFill>
              </a:rPr>
              <a:t>Evidence collection</a:t>
            </a:r>
          </a:p>
          <a:p>
            <a:pPr marL="342900" indent="-342900">
              <a:buFont typeface="Arial" pitchFamily="34" charset="0"/>
              <a:buChar char="•"/>
            </a:pPr>
            <a:r>
              <a:rPr lang="en-US" dirty="0">
                <a:solidFill>
                  <a:schemeClr val="tx1"/>
                </a:solidFill>
              </a:rPr>
              <a:t>Criminal investigation</a:t>
            </a:r>
          </a:p>
          <a:p>
            <a:pPr marL="1085850" lvl="1" indent="-342900">
              <a:buFont typeface="Arial" pitchFamily="34" charset="0"/>
              <a:buChar char="•"/>
            </a:pPr>
            <a:r>
              <a:rPr lang="en-US" dirty="0">
                <a:solidFill>
                  <a:schemeClr val="tx1"/>
                </a:solidFill>
              </a:rPr>
              <a:t>Interviews</a:t>
            </a:r>
          </a:p>
          <a:p>
            <a:pPr marL="1085850" lvl="1" indent="-342900">
              <a:buFont typeface="Arial" pitchFamily="34" charset="0"/>
              <a:buChar char="•"/>
            </a:pPr>
            <a:r>
              <a:rPr lang="en-US" dirty="0">
                <a:solidFill>
                  <a:schemeClr val="tx1"/>
                </a:solidFill>
              </a:rPr>
              <a:t>Evidence collection</a:t>
            </a:r>
          </a:p>
        </p:txBody>
      </p:sp>
    </p:spTree>
    <p:extLst>
      <p:ext uri="{BB962C8B-B14F-4D97-AF65-F5344CB8AC3E}">
        <p14:creationId xmlns:p14="http://schemas.microsoft.com/office/powerpoint/2010/main" val="3548347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Evidence?</a:t>
            </a:r>
          </a:p>
        </p:txBody>
      </p:sp>
      <p:sp>
        <p:nvSpPr>
          <p:cNvPr id="3" name="Content Placeholder 2"/>
          <p:cNvSpPr>
            <a:spLocks noGrp="1"/>
          </p:cNvSpPr>
          <p:nvPr>
            <p:ph sz="quarter" idx="4"/>
          </p:nvPr>
        </p:nvSpPr>
        <p:spPr>
          <a:xfrm>
            <a:off x="457200" y="1447800"/>
            <a:ext cx="8229600" cy="4906963"/>
          </a:xfrm>
        </p:spPr>
        <p:txBody>
          <a:bodyPr/>
          <a:lstStyle/>
          <a:p>
            <a:r>
              <a:rPr lang="en-US" sz="2500" dirty="0">
                <a:solidFill>
                  <a:schemeClr val="tx1"/>
                </a:solidFill>
              </a:rPr>
              <a:t>Something that can be used as proof of innocence or guilt.  </a:t>
            </a:r>
          </a:p>
          <a:p>
            <a:endParaRPr lang="en-US" sz="2500" dirty="0">
              <a:solidFill>
                <a:schemeClr val="tx1"/>
              </a:solidFill>
            </a:endParaRPr>
          </a:p>
          <a:p>
            <a:r>
              <a:rPr lang="en-US" sz="2500" dirty="0">
                <a:solidFill>
                  <a:schemeClr val="tx1"/>
                </a:solidFill>
              </a:rPr>
              <a:t>Can include:</a:t>
            </a:r>
          </a:p>
          <a:p>
            <a:endParaRPr lang="en-US" sz="2500" dirty="0">
              <a:solidFill>
                <a:schemeClr val="tx1"/>
              </a:solidFill>
            </a:endParaRPr>
          </a:p>
          <a:p>
            <a:pPr lvl="1"/>
            <a:r>
              <a:rPr lang="en-US" sz="2500" dirty="0">
                <a:solidFill>
                  <a:schemeClr val="tx1"/>
                </a:solidFill>
              </a:rPr>
              <a:t>A verbal statement.</a:t>
            </a:r>
          </a:p>
          <a:p>
            <a:endParaRPr lang="en-US" sz="2500" dirty="0">
              <a:solidFill>
                <a:schemeClr val="tx1"/>
              </a:solidFill>
            </a:endParaRPr>
          </a:p>
          <a:p>
            <a:pPr lvl="1"/>
            <a:r>
              <a:rPr lang="en-US" sz="2500" dirty="0">
                <a:solidFill>
                  <a:schemeClr val="tx1"/>
                </a:solidFill>
              </a:rPr>
              <a:t>A document.</a:t>
            </a:r>
          </a:p>
          <a:p>
            <a:pPr marL="457200" lvl="1" indent="0">
              <a:buNone/>
            </a:pPr>
            <a:endParaRPr lang="en-US" sz="2500" dirty="0">
              <a:solidFill>
                <a:schemeClr val="tx1"/>
              </a:solidFill>
            </a:endParaRPr>
          </a:p>
          <a:p>
            <a:pPr lvl="1"/>
            <a:r>
              <a:rPr lang="en-US" sz="2500" dirty="0">
                <a:solidFill>
                  <a:schemeClr val="tx1"/>
                </a:solidFill>
              </a:rPr>
              <a:t>A material object.</a:t>
            </a:r>
          </a:p>
        </p:txBody>
      </p:sp>
      <p:pic>
        <p:nvPicPr>
          <p:cNvPr id="7170" name="Picture 2" descr="https://encrypted-tbn1.gstatic.com/images?q=tbn:ANd9GcTSK7J2MNB0Smk8P31vsisXmctTCGzFDLI9OtrCE75budmHTTlW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4925" y="2438400"/>
            <a:ext cx="3048000" cy="29718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39388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Your Sources Of Evidence?</a:t>
            </a:r>
          </a:p>
        </p:txBody>
      </p:sp>
      <p:pic>
        <p:nvPicPr>
          <p:cNvPr id="6145"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2200" y="1676400"/>
            <a:ext cx="4495800" cy="3829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85931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Evidence </a:t>
            </a:r>
          </a:p>
        </p:txBody>
      </p:sp>
      <p:sp>
        <p:nvSpPr>
          <p:cNvPr id="3" name="Content Placeholder 2"/>
          <p:cNvSpPr>
            <a:spLocks noGrp="1"/>
          </p:cNvSpPr>
          <p:nvPr>
            <p:ph sz="quarter" idx="4"/>
          </p:nvPr>
        </p:nvSpPr>
        <p:spPr>
          <a:xfrm>
            <a:off x="457200" y="1371600"/>
            <a:ext cx="8229600" cy="4906963"/>
          </a:xfrm>
        </p:spPr>
        <p:txBody>
          <a:bodyPr/>
          <a:lstStyle/>
          <a:p>
            <a:pPr marL="342900" indent="-342900">
              <a:buFont typeface="Arial" pitchFamily="34" charset="0"/>
              <a:buChar char="•"/>
            </a:pPr>
            <a:r>
              <a:rPr lang="en-US" sz="2000" b="1" dirty="0">
                <a:solidFill>
                  <a:schemeClr val="tx1"/>
                </a:solidFill>
              </a:rPr>
              <a:t>From victim: </a:t>
            </a:r>
            <a:r>
              <a:rPr lang="en-US" sz="2000" dirty="0">
                <a:solidFill>
                  <a:schemeClr val="tx1"/>
                </a:solidFill>
              </a:rPr>
              <a:t>These include statements, forensic medical exam and physical evidence.</a:t>
            </a:r>
          </a:p>
          <a:p>
            <a:pPr marL="342900" indent="-342900">
              <a:buFont typeface="Arial" pitchFamily="34" charset="0"/>
              <a:buChar char="•"/>
            </a:pPr>
            <a:endParaRPr lang="en-US" sz="2000" dirty="0">
              <a:solidFill>
                <a:schemeClr val="tx1"/>
              </a:solidFill>
            </a:endParaRPr>
          </a:p>
          <a:p>
            <a:pPr marL="342900" indent="-342900">
              <a:buFont typeface="Arial" pitchFamily="34" charset="0"/>
              <a:buChar char="•"/>
            </a:pPr>
            <a:r>
              <a:rPr lang="en-US" sz="2000" b="1" dirty="0">
                <a:solidFill>
                  <a:schemeClr val="tx1"/>
                </a:solidFill>
              </a:rPr>
              <a:t>From abuse scene and any secondary scenes (cells, bathrooms, dayrooms, rec. yards, etc.) </a:t>
            </a:r>
            <a:r>
              <a:rPr lang="en-US" sz="2000" dirty="0">
                <a:solidFill>
                  <a:schemeClr val="tx1"/>
                </a:solidFill>
              </a:rPr>
              <a:t>These include any physical evidence and area canvases.</a:t>
            </a:r>
          </a:p>
          <a:p>
            <a:pPr marL="342900" indent="-342900">
              <a:buFont typeface="Arial" pitchFamily="34" charset="0"/>
              <a:buChar char="•"/>
            </a:pPr>
            <a:endParaRPr lang="en-US" sz="2000" dirty="0">
              <a:solidFill>
                <a:schemeClr val="tx1"/>
              </a:solidFill>
            </a:endParaRPr>
          </a:p>
          <a:p>
            <a:pPr marL="342900" indent="-342900">
              <a:buFont typeface="Arial" pitchFamily="34" charset="0"/>
              <a:buChar char="•"/>
            </a:pPr>
            <a:r>
              <a:rPr lang="en-US" sz="2000" b="1" dirty="0">
                <a:solidFill>
                  <a:schemeClr val="tx1"/>
                </a:solidFill>
              </a:rPr>
              <a:t>From witnesses:</a:t>
            </a:r>
            <a:r>
              <a:rPr lang="en-US" sz="2000" dirty="0">
                <a:solidFill>
                  <a:schemeClr val="tx1"/>
                </a:solidFill>
              </a:rPr>
              <a:t> These include those observing both pre and post abuse/harassment conduct, and those who may have insight into influencing factors, e.g. debts between offenders, etc.</a:t>
            </a:r>
          </a:p>
          <a:p>
            <a:pPr marL="342900" indent="-342900">
              <a:buFont typeface="Arial" pitchFamily="34" charset="0"/>
              <a:buChar char="•"/>
            </a:pPr>
            <a:endParaRPr lang="en-US" sz="2000" dirty="0">
              <a:solidFill>
                <a:schemeClr val="tx1"/>
              </a:solidFill>
            </a:endParaRPr>
          </a:p>
          <a:p>
            <a:pPr marL="342900" indent="-342900">
              <a:buFont typeface="Arial" pitchFamily="34" charset="0"/>
              <a:buChar char="•"/>
            </a:pPr>
            <a:r>
              <a:rPr lang="en-US" sz="2000" b="1" dirty="0">
                <a:solidFill>
                  <a:schemeClr val="tx1"/>
                </a:solidFill>
              </a:rPr>
              <a:t>From suspect</a:t>
            </a:r>
            <a:r>
              <a:rPr lang="en-US" sz="2000" dirty="0">
                <a:solidFill>
                  <a:schemeClr val="tx1"/>
                </a:solidFill>
              </a:rPr>
              <a:t>: These include statements (both positive and negative) as well as any physical evidence (from clothing and body of suspect).</a:t>
            </a:r>
          </a:p>
          <a:p>
            <a:pPr marL="342900" indent="-342900">
              <a:buFont typeface="Arial" pitchFamily="34" charset="0"/>
              <a:buChar char="•"/>
            </a:pPr>
            <a:endParaRPr lang="en-US" sz="2000" dirty="0">
              <a:solidFill>
                <a:schemeClr val="tx1"/>
              </a:solidFill>
            </a:endParaRPr>
          </a:p>
        </p:txBody>
      </p:sp>
    </p:spTree>
    <p:custDataLst>
      <p:tags r:id="rId1"/>
    </p:custDataLst>
    <p:extLst>
      <p:ext uri="{BB962C8B-B14F-4D97-AF65-F5344CB8AC3E}">
        <p14:creationId xmlns:p14="http://schemas.microsoft.com/office/powerpoint/2010/main" val="10734378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Evidence </a:t>
            </a:r>
          </a:p>
        </p:txBody>
      </p:sp>
      <p:sp>
        <p:nvSpPr>
          <p:cNvPr id="3" name="Content Placeholder 2"/>
          <p:cNvSpPr>
            <a:spLocks noGrp="1"/>
          </p:cNvSpPr>
          <p:nvPr>
            <p:ph sz="quarter" idx="4"/>
          </p:nvPr>
        </p:nvSpPr>
        <p:spPr>
          <a:xfrm>
            <a:off x="3810000" y="1371600"/>
            <a:ext cx="4876800" cy="4906963"/>
          </a:xfrm>
        </p:spPr>
        <p:txBody>
          <a:bodyPr/>
          <a:lstStyle/>
          <a:p>
            <a:pPr marL="457200" indent="-457200">
              <a:lnSpc>
                <a:spcPct val="150000"/>
              </a:lnSpc>
              <a:buFont typeface="Arial" pitchFamily="34" charset="0"/>
              <a:buChar char="•"/>
            </a:pPr>
            <a:r>
              <a:rPr lang="en-US" sz="2600" dirty="0">
                <a:solidFill>
                  <a:schemeClr val="tx1"/>
                </a:solidFill>
              </a:rPr>
              <a:t>Offender phones</a:t>
            </a:r>
          </a:p>
          <a:p>
            <a:pPr marL="457200" indent="-457200">
              <a:lnSpc>
                <a:spcPct val="150000"/>
              </a:lnSpc>
              <a:buFont typeface="Arial" pitchFamily="34" charset="0"/>
              <a:buChar char="•"/>
            </a:pPr>
            <a:r>
              <a:rPr lang="en-US" sz="2600" dirty="0">
                <a:solidFill>
                  <a:schemeClr val="tx1"/>
                </a:solidFill>
              </a:rPr>
              <a:t>Offender mail</a:t>
            </a:r>
          </a:p>
          <a:p>
            <a:pPr marL="457200" indent="-457200">
              <a:lnSpc>
                <a:spcPct val="150000"/>
              </a:lnSpc>
              <a:buFont typeface="Arial" pitchFamily="34" charset="0"/>
              <a:buChar char="•"/>
            </a:pPr>
            <a:r>
              <a:rPr lang="en-US" sz="2600" dirty="0">
                <a:solidFill>
                  <a:schemeClr val="tx1"/>
                </a:solidFill>
              </a:rPr>
              <a:t>Security video</a:t>
            </a:r>
          </a:p>
          <a:p>
            <a:pPr marL="457200" indent="-457200">
              <a:lnSpc>
                <a:spcPct val="150000"/>
              </a:lnSpc>
              <a:buFont typeface="Arial" pitchFamily="34" charset="0"/>
              <a:buChar char="•"/>
            </a:pPr>
            <a:r>
              <a:rPr lang="en-US" sz="2600" dirty="0">
                <a:solidFill>
                  <a:schemeClr val="tx1"/>
                </a:solidFill>
              </a:rPr>
              <a:t>Log books</a:t>
            </a:r>
          </a:p>
          <a:p>
            <a:pPr marL="457200" indent="-457200">
              <a:lnSpc>
                <a:spcPct val="150000"/>
              </a:lnSpc>
              <a:buFont typeface="Arial" pitchFamily="34" charset="0"/>
              <a:buChar char="•"/>
            </a:pPr>
            <a:r>
              <a:rPr lang="en-US" sz="2600" dirty="0">
                <a:solidFill>
                  <a:schemeClr val="tx1"/>
                </a:solidFill>
              </a:rPr>
              <a:t>Staff personal phones</a:t>
            </a:r>
          </a:p>
          <a:p>
            <a:pPr lvl="1">
              <a:lnSpc>
                <a:spcPct val="150000"/>
              </a:lnSpc>
            </a:pPr>
            <a:r>
              <a:rPr lang="en-US" sz="2600" dirty="0">
                <a:solidFill>
                  <a:schemeClr val="tx1"/>
                </a:solidFill>
              </a:rPr>
              <a:t>Court orders, search warrants</a:t>
            </a:r>
          </a:p>
          <a:p>
            <a:pPr marL="457200" indent="-457200">
              <a:lnSpc>
                <a:spcPct val="150000"/>
              </a:lnSpc>
              <a:buFont typeface="Arial" pitchFamily="34" charset="0"/>
              <a:buChar char="•"/>
            </a:pPr>
            <a:endParaRPr lang="en-US" sz="2600" dirty="0">
              <a:solidFill>
                <a:schemeClr val="tx1"/>
              </a:solidFill>
            </a:endParaRPr>
          </a:p>
        </p:txBody>
      </p:sp>
      <p:pic>
        <p:nvPicPr>
          <p:cNvPr id="9218" name="Picture 2" descr="https://encrypted-tbn2.gstatic.com/images?q=tbn:ANd9GcRM__2j14BEOraYQ2iOEjMXKo17mWpoUvKqQ9VT9ZYnSLKkn-Ex9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299" y="2286000"/>
            <a:ext cx="3026337" cy="23288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3556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Credibility Assessment</a:t>
            </a:r>
          </a:p>
        </p:txBody>
      </p:sp>
      <p:sp>
        <p:nvSpPr>
          <p:cNvPr id="3" name="Text Placeholder 2"/>
          <p:cNvSpPr>
            <a:spLocks noGrp="1"/>
          </p:cNvSpPr>
          <p:nvPr>
            <p:ph type="body" sz="quarter" idx="3"/>
          </p:nvPr>
        </p:nvSpPr>
        <p:spPr/>
        <p:txBody>
          <a:bodyPr/>
          <a:lstStyle/>
          <a:p>
            <a:r>
              <a:rPr lang="en-US" dirty="0"/>
              <a:t>115.71: Credibility Assessment</a:t>
            </a:r>
          </a:p>
        </p:txBody>
      </p:sp>
      <p:sp>
        <p:nvSpPr>
          <p:cNvPr id="4" name="Content Placeholder 3"/>
          <p:cNvSpPr>
            <a:spLocks noGrp="1"/>
          </p:cNvSpPr>
          <p:nvPr>
            <p:ph sz="quarter" idx="4"/>
          </p:nvPr>
        </p:nvSpPr>
        <p:spPr/>
        <p:txBody>
          <a:bodyPr/>
          <a:lstStyle/>
          <a:p>
            <a:pPr marL="342900" indent="-342900">
              <a:buFont typeface="Arial" pitchFamily="34" charset="0"/>
              <a:buChar char="•"/>
            </a:pPr>
            <a:r>
              <a:rPr lang="en-US" dirty="0">
                <a:solidFill>
                  <a:schemeClr val="tx1"/>
                </a:solidFill>
              </a:rPr>
              <a:t>Camera footage</a:t>
            </a:r>
          </a:p>
          <a:p>
            <a:pPr marL="342900" indent="-342900">
              <a:buFont typeface="Arial" pitchFamily="34" charset="0"/>
              <a:buChar char="•"/>
            </a:pPr>
            <a:r>
              <a:rPr lang="en-US" dirty="0">
                <a:solidFill>
                  <a:schemeClr val="tx1"/>
                </a:solidFill>
              </a:rPr>
              <a:t>History of allegations</a:t>
            </a:r>
          </a:p>
          <a:p>
            <a:pPr marL="342900" indent="-342900">
              <a:buFont typeface="Arial" pitchFamily="34" charset="0"/>
              <a:buChar char="•"/>
            </a:pPr>
            <a:r>
              <a:rPr lang="en-US" dirty="0">
                <a:solidFill>
                  <a:schemeClr val="tx1"/>
                </a:solidFill>
              </a:rPr>
              <a:t>History of vulnerability </a:t>
            </a:r>
          </a:p>
          <a:p>
            <a:pPr marL="342900" indent="-342900">
              <a:buFont typeface="Arial" pitchFamily="34" charset="0"/>
              <a:buChar char="•"/>
            </a:pPr>
            <a:r>
              <a:rPr lang="en-US" dirty="0">
                <a:solidFill>
                  <a:schemeClr val="tx1"/>
                </a:solidFill>
              </a:rPr>
              <a:t>History of other relevant requests (attempts to move, etc.)</a:t>
            </a:r>
          </a:p>
          <a:p>
            <a:pPr marL="342900" indent="-342900">
              <a:buFont typeface="Arial" pitchFamily="34" charset="0"/>
              <a:buChar char="•"/>
            </a:pPr>
            <a:r>
              <a:rPr lang="en-US" dirty="0">
                <a:solidFill>
                  <a:schemeClr val="tx1"/>
                </a:solidFill>
              </a:rPr>
              <a:t>Relationship with suspect</a:t>
            </a:r>
          </a:p>
          <a:p>
            <a:pPr marL="342900" indent="-342900">
              <a:buFont typeface="Arial" pitchFamily="34" charset="0"/>
              <a:buChar char="•"/>
            </a:pPr>
            <a:r>
              <a:rPr lang="en-US" dirty="0">
                <a:solidFill>
                  <a:schemeClr val="tx1"/>
                </a:solidFill>
              </a:rPr>
              <a:t>Perceptions of staff</a:t>
            </a:r>
          </a:p>
          <a:p>
            <a:pPr marL="342900" indent="-342900">
              <a:buFont typeface="Arial" pitchFamily="34" charset="0"/>
              <a:buChar char="•"/>
            </a:pPr>
            <a:r>
              <a:rPr lang="en-US" dirty="0">
                <a:solidFill>
                  <a:schemeClr val="tx1"/>
                </a:solidFill>
              </a:rPr>
              <a:t>Recent discipline, moves, etc. </a:t>
            </a:r>
          </a:p>
          <a:p>
            <a:pPr marL="342900" indent="-342900">
              <a:buFont typeface="Arial" pitchFamily="34" charset="0"/>
              <a:buChar char="•"/>
            </a:pPr>
            <a:endParaRPr lang="en-US" dirty="0">
              <a:solidFill>
                <a:schemeClr val="tx1"/>
              </a:solidFill>
            </a:endParaRPr>
          </a:p>
        </p:txBody>
      </p:sp>
    </p:spTree>
    <p:extLst>
      <p:ext uri="{BB962C8B-B14F-4D97-AF65-F5344CB8AC3E}">
        <p14:creationId xmlns:p14="http://schemas.microsoft.com/office/powerpoint/2010/main" val="1598922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Sexual Harassment Cases - Considerations</a:t>
            </a:r>
          </a:p>
        </p:txBody>
      </p:sp>
      <p:sp>
        <p:nvSpPr>
          <p:cNvPr id="3" name="Text Placeholder 2"/>
          <p:cNvSpPr>
            <a:spLocks noGrp="1"/>
          </p:cNvSpPr>
          <p:nvPr>
            <p:ph type="body" sz="quarter" idx="3"/>
          </p:nvPr>
        </p:nvSpPr>
        <p:spPr/>
        <p:txBody>
          <a:bodyPr/>
          <a:lstStyle/>
          <a:p>
            <a:endParaRPr lang="en-US" dirty="0"/>
          </a:p>
        </p:txBody>
      </p:sp>
      <p:sp>
        <p:nvSpPr>
          <p:cNvPr id="4" name="Content Placeholder 3"/>
          <p:cNvSpPr>
            <a:spLocks noGrp="1"/>
          </p:cNvSpPr>
          <p:nvPr>
            <p:ph sz="quarter" idx="4"/>
          </p:nvPr>
        </p:nvSpPr>
        <p:spPr/>
        <p:txBody>
          <a:bodyPr/>
          <a:lstStyle/>
          <a:p>
            <a:pPr marL="342900" indent="-342900">
              <a:buFont typeface="Arial" pitchFamily="34" charset="0"/>
              <a:buChar char="•"/>
            </a:pPr>
            <a:r>
              <a:rPr lang="en-US" dirty="0">
                <a:solidFill>
                  <a:schemeClr val="tx1"/>
                </a:solidFill>
              </a:rPr>
              <a:t>Similar to “keep separate” system of investigating (e.g. bullying, threats, protection)</a:t>
            </a:r>
          </a:p>
          <a:p>
            <a:pPr marL="342900" indent="-342900">
              <a:buFont typeface="Arial" pitchFamily="34" charset="0"/>
              <a:buChar char="•"/>
            </a:pPr>
            <a:r>
              <a:rPr lang="en-US" dirty="0">
                <a:solidFill>
                  <a:schemeClr val="tx1"/>
                </a:solidFill>
              </a:rPr>
              <a:t>History of </a:t>
            </a:r>
          </a:p>
          <a:p>
            <a:pPr marL="1085850" lvl="1" indent="-342900">
              <a:buFont typeface="Arial" pitchFamily="34" charset="0"/>
              <a:buChar char="•"/>
            </a:pPr>
            <a:r>
              <a:rPr lang="en-US" dirty="0">
                <a:solidFill>
                  <a:schemeClr val="tx1"/>
                </a:solidFill>
              </a:rPr>
              <a:t>unit moves under duress</a:t>
            </a:r>
          </a:p>
          <a:p>
            <a:pPr marL="1085850" lvl="1" indent="-342900">
              <a:buFont typeface="Arial" pitchFamily="34" charset="0"/>
              <a:buChar char="•"/>
            </a:pPr>
            <a:r>
              <a:rPr lang="en-US" dirty="0">
                <a:solidFill>
                  <a:schemeClr val="tx1"/>
                </a:solidFill>
              </a:rPr>
              <a:t>behavior, staff perceptions</a:t>
            </a:r>
          </a:p>
          <a:p>
            <a:pPr marL="1085850" lvl="1" indent="-342900">
              <a:buFont typeface="Arial" pitchFamily="34" charset="0"/>
              <a:buChar char="•"/>
            </a:pPr>
            <a:r>
              <a:rPr lang="en-US" dirty="0">
                <a:solidFill>
                  <a:schemeClr val="tx1"/>
                </a:solidFill>
              </a:rPr>
              <a:t>keep separates</a:t>
            </a:r>
          </a:p>
          <a:p>
            <a:pPr marL="1085850" lvl="1" indent="-342900">
              <a:buFont typeface="Arial" pitchFamily="34" charset="0"/>
              <a:buChar char="•"/>
            </a:pPr>
            <a:r>
              <a:rPr lang="en-US" dirty="0">
                <a:solidFill>
                  <a:schemeClr val="tx1"/>
                </a:solidFill>
              </a:rPr>
              <a:t>manipulative behavior</a:t>
            </a:r>
          </a:p>
          <a:p>
            <a:pPr marL="1085850" lvl="1" indent="-342900">
              <a:buFont typeface="Arial" pitchFamily="34" charset="0"/>
              <a:buChar char="•"/>
            </a:pPr>
            <a:r>
              <a:rPr lang="en-US" dirty="0">
                <a:solidFill>
                  <a:schemeClr val="tx1"/>
                </a:solidFill>
              </a:rPr>
              <a:t>relationships with staff</a:t>
            </a:r>
          </a:p>
          <a:p>
            <a:pPr marL="1085850" lvl="1" indent="-342900">
              <a:buFont typeface="Arial" pitchFamily="34" charset="0"/>
              <a:buChar char="•"/>
            </a:pPr>
            <a:r>
              <a:rPr lang="en-US" dirty="0">
                <a:solidFill>
                  <a:schemeClr val="tx1"/>
                </a:solidFill>
              </a:rPr>
              <a:t>gambling or protection behaviors</a:t>
            </a:r>
          </a:p>
          <a:p>
            <a:pPr marL="1085850" lvl="1" indent="-342900">
              <a:buFont typeface="Arial" pitchFamily="34" charset="0"/>
              <a:buChar char="•"/>
            </a:pPr>
            <a:r>
              <a:rPr lang="en-US" dirty="0">
                <a:solidFill>
                  <a:schemeClr val="tx1"/>
                </a:solidFill>
              </a:rPr>
              <a:t>discipline</a:t>
            </a:r>
          </a:p>
          <a:p>
            <a:pPr marL="1085850" lvl="1" indent="-342900">
              <a:buFont typeface="Arial" pitchFamily="34" charset="0"/>
              <a:buChar char="•"/>
            </a:pPr>
            <a:r>
              <a:rPr lang="en-US" dirty="0">
                <a:solidFill>
                  <a:schemeClr val="tx1"/>
                </a:solidFill>
              </a:rPr>
              <a:t>retaliation</a:t>
            </a:r>
          </a:p>
          <a:p>
            <a:pPr marL="342900" indent="-342900">
              <a:buFont typeface="Arial" pitchFamily="34" charset="0"/>
              <a:buChar char="•"/>
            </a:pPr>
            <a:r>
              <a:rPr lang="en-US" dirty="0">
                <a:solidFill>
                  <a:schemeClr val="tx1"/>
                </a:solidFill>
              </a:rPr>
              <a:t>Relationship with suspect (e.g. friend, enemy, rival gang member, no relationship)</a:t>
            </a:r>
          </a:p>
        </p:txBody>
      </p:sp>
    </p:spTree>
    <p:extLst>
      <p:ext uri="{BB962C8B-B14F-4D97-AF65-F5344CB8AC3E}">
        <p14:creationId xmlns:p14="http://schemas.microsoft.com/office/powerpoint/2010/main" val="667676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Pat-down Search Cases - Considerations</a:t>
            </a:r>
          </a:p>
        </p:txBody>
      </p:sp>
      <p:sp>
        <p:nvSpPr>
          <p:cNvPr id="3" name="Text Placeholder 2"/>
          <p:cNvSpPr>
            <a:spLocks noGrp="1"/>
          </p:cNvSpPr>
          <p:nvPr>
            <p:ph type="body" sz="quarter" idx="3"/>
          </p:nvPr>
        </p:nvSpPr>
        <p:spPr/>
        <p:txBody>
          <a:bodyPr/>
          <a:lstStyle/>
          <a:p>
            <a:endParaRPr lang="en-US" dirty="0"/>
          </a:p>
        </p:txBody>
      </p:sp>
      <p:sp>
        <p:nvSpPr>
          <p:cNvPr id="4" name="Content Placeholder 3"/>
          <p:cNvSpPr>
            <a:spLocks noGrp="1"/>
          </p:cNvSpPr>
          <p:nvPr>
            <p:ph sz="quarter" idx="4"/>
          </p:nvPr>
        </p:nvSpPr>
        <p:spPr/>
        <p:txBody>
          <a:bodyPr/>
          <a:lstStyle/>
          <a:p>
            <a:pPr marL="342900" indent="-342900">
              <a:buFont typeface="Arial" pitchFamily="34" charset="0"/>
              <a:buChar char="•"/>
            </a:pPr>
            <a:r>
              <a:rPr lang="en-US" dirty="0">
                <a:solidFill>
                  <a:schemeClr val="tx1"/>
                </a:solidFill>
              </a:rPr>
              <a:t>Who is conducing the search?</a:t>
            </a:r>
          </a:p>
          <a:p>
            <a:pPr marL="1085850" lvl="1" indent="-342900">
              <a:buFont typeface="Arial" pitchFamily="34" charset="0"/>
              <a:buChar char="•"/>
            </a:pPr>
            <a:r>
              <a:rPr lang="en-US" dirty="0">
                <a:solidFill>
                  <a:schemeClr val="tx1"/>
                </a:solidFill>
              </a:rPr>
              <a:t>New officer</a:t>
            </a:r>
          </a:p>
          <a:p>
            <a:pPr marL="1085850" lvl="1" indent="-342900">
              <a:buFont typeface="Arial" pitchFamily="34" charset="0"/>
              <a:buChar char="•"/>
            </a:pPr>
            <a:r>
              <a:rPr lang="en-US" dirty="0">
                <a:solidFill>
                  <a:schemeClr val="tx1"/>
                </a:solidFill>
              </a:rPr>
              <a:t>Seasoned officer</a:t>
            </a:r>
          </a:p>
          <a:p>
            <a:pPr marL="342900" indent="-342900">
              <a:buFont typeface="Arial" pitchFamily="34" charset="0"/>
              <a:buChar char="•"/>
            </a:pPr>
            <a:r>
              <a:rPr lang="en-US" dirty="0">
                <a:solidFill>
                  <a:schemeClr val="tx1"/>
                </a:solidFill>
              </a:rPr>
              <a:t>Agency’s pat search policy </a:t>
            </a:r>
          </a:p>
          <a:p>
            <a:pPr marL="342900" indent="-342900">
              <a:buFont typeface="Arial" pitchFamily="34" charset="0"/>
              <a:buChar char="•"/>
            </a:pPr>
            <a:r>
              <a:rPr lang="en-US" dirty="0">
                <a:solidFill>
                  <a:schemeClr val="tx1"/>
                </a:solidFill>
              </a:rPr>
              <a:t>Camera footage</a:t>
            </a:r>
          </a:p>
          <a:p>
            <a:pPr marL="342900" indent="-342900">
              <a:buFont typeface="Arial" pitchFamily="34" charset="0"/>
              <a:buChar char="•"/>
            </a:pPr>
            <a:r>
              <a:rPr lang="en-US" dirty="0">
                <a:solidFill>
                  <a:schemeClr val="tx1"/>
                </a:solidFill>
              </a:rPr>
              <a:t>Relevant history – possibility of retaliation?</a:t>
            </a:r>
          </a:p>
          <a:p>
            <a:pPr marL="342900" indent="-342900">
              <a:buFont typeface="Arial" pitchFamily="34" charset="0"/>
              <a:buChar char="•"/>
            </a:pPr>
            <a:r>
              <a:rPr lang="en-US" dirty="0">
                <a:solidFill>
                  <a:schemeClr val="tx1"/>
                </a:solidFill>
              </a:rPr>
              <a:t>Victim description and imitation of search</a:t>
            </a:r>
          </a:p>
          <a:p>
            <a:pPr marL="342900" indent="-342900">
              <a:buFont typeface="Arial" pitchFamily="34" charset="0"/>
              <a:buChar char="•"/>
            </a:pPr>
            <a:r>
              <a:rPr lang="en-US" dirty="0">
                <a:solidFill>
                  <a:schemeClr val="tx1"/>
                </a:solidFill>
              </a:rPr>
              <a:t>Officer description and imitation of search</a:t>
            </a:r>
          </a:p>
        </p:txBody>
      </p:sp>
    </p:spTree>
    <p:extLst>
      <p:ext uri="{BB962C8B-B14F-4D97-AF65-F5344CB8AC3E}">
        <p14:creationId xmlns:p14="http://schemas.microsoft.com/office/powerpoint/2010/main" val="24697232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Acquaintance Cases- Considerations</a:t>
            </a:r>
          </a:p>
        </p:txBody>
      </p:sp>
      <p:sp>
        <p:nvSpPr>
          <p:cNvPr id="3" name="Content Placeholder 2"/>
          <p:cNvSpPr>
            <a:spLocks noGrp="1"/>
          </p:cNvSpPr>
          <p:nvPr>
            <p:ph sz="quarter" idx="4"/>
          </p:nvPr>
        </p:nvSpPr>
        <p:spPr>
          <a:xfrm>
            <a:off x="457200" y="1450560"/>
            <a:ext cx="8229599" cy="3883440"/>
          </a:xfrm>
        </p:spPr>
        <p:txBody>
          <a:bodyPr/>
          <a:lstStyle/>
          <a:p>
            <a:pPr marL="342900" indent="-342900">
              <a:buFont typeface="Arial" pitchFamily="34" charset="0"/>
              <a:buChar char="•"/>
            </a:pPr>
            <a:r>
              <a:rPr lang="en-US" sz="2200" dirty="0">
                <a:solidFill>
                  <a:schemeClr val="tx1"/>
                </a:solidFill>
              </a:rPr>
              <a:t>Evidence of force or coercion, if applicable.</a:t>
            </a:r>
          </a:p>
          <a:p>
            <a:pPr marL="342900" indent="-342900">
              <a:buFont typeface="Arial" pitchFamily="34" charset="0"/>
              <a:buChar char="•"/>
            </a:pPr>
            <a:endParaRPr lang="en-US" sz="2200" dirty="0">
              <a:solidFill>
                <a:schemeClr val="tx1"/>
              </a:solidFill>
            </a:endParaRPr>
          </a:p>
          <a:p>
            <a:pPr marL="342900" indent="-342900">
              <a:buFont typeface="Arial" pitchFamily="34" charset="0"/>
              <a:buChar char="•"/>
            </a:pPr>
            <a:r>
              <a:rPr lang="en-US" sz="2200" dirty="0">
                <a:solidFill>
                  <a:schemeClr val="tx1"/>
                </a:solidFill>
              </a:rPr>
              <a:t>Evidence of victim’s fear of assailant or of resistance.</a:t>
            </a:r>
          </a:p>
          <a:p>
            <a:pPr marL="342900" indent="-342900">
              <a:buFont typeface="Arial" pitchFamily="34" charset="0"/>
              <a:buChar char="•"/>
            </a:pPr>
            <a:endParaRPr lang="en-US" sz="2200" dirty="0">
              <a:solidFill>
                <a:schemeClr val="tx1"/>
              </a:solidFill>
            </a:endParaRPr>
          </a:p>
          <a:p>
            <a:pPr marL="342900" indent="-342900">
              <a:buFont typeface="Arial" pitchFamily="34" charset="0"/>
              <a:buChar char="•"/>
            </a:pPr>
            <a:r>
              <a:rPr lang="en-US" sz="2200" dirty="0">
                <a:solidFill>
                  <a:schemeClr val="tx1"/>
                </a:solidFill>
              </a:rPr>
              <a:t>Evidence of injury, if applicable.</a:t>
            </a:r>
          </a:p>
          <a:p>
            <a:pPr marL="342900" indent="-342900">
              <a:buFont typeface="Arial" pitchFamily="34" charset="0"/>
              <a:buChar char="•"/>
            </a:pPr>
            <a:endParaRPr lang="en-US" sz="2200" dirty="0">
              <a:solidFill>
                <a:schemeClr val="tx1"/>
              </a:solidFill>
            </a:endParaRPr>
          </a:p>
          <a:p>
            <a:pPr marL="342900" indent="-342900">
              <a:buFont typeface="Arial" pitchFamily="34" charset="0"/>
              <a:buChar char="•"/>
            </a:pPr>
            <a:r>
              <a:rPr lang="en-US" sz="2200" dirty="0">
                <a:solidFill>
                  <a:schemeClr val="tx1"/>
                </a:solidFill>
              </a:rPr>
              <a:t>Evidence of interaction between parties (demeanor or conduct.)</a:t>
            </a:r>
          </a:p>
          <a:p>
            <a:pPr marL="342900" indent="-342900">
              <a:buFont typeface="Arial" pitchFamily="34" charset="0"/>
              <a:buChar char="•"/>
            </a:pPr>
            <a:endParaRPr lang="en-US" sz="2200" dirty="0">
              <a:solidFill>
                <a:schemeClr val="tx1"/>
              </a:solidFill>
            </a:endParaRPr>
          </a:p>
          <a:p>
            <a:pPr marL="342900" indent="-342900">
              <a:buFont typeface="Arial" pitchFamily="34" charset="0"/>
              <a:buChar char="•"/>
            </a:pPr>
            <a:r>
              <a:rPr lang="en-US" sz="2200" dirty="0">
                <a:solidFill>
                  <a:schemeClr val="tx1"/>
                </a:solidFill>
              </a:rPr>
              <a:t>Evidence of communication such as letters, notes, etc.</a:t>
            </a:r>
          </a:p>
        </p:txBody>
      </p:sp>
    </p:spTree>
    <p:custDataLst>
      <p:tags r:id="rId1"/>
    </p:custDataLst>
    <p:extLst>
      <p:ext uri="{BB962C8B-B14F-4D97-AF65-F5344CB8AC3E}">
        <p14:creationId xmlns:p14="http://schemas.microsoft.com/office/powerpoint/2010/main" val="2115184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 In the event of a sexual assault…</a:t>
            </a:r>
            <a:br>
              <a:rPr lang="en-US" dirty="0"/>
            </a:br>
            <a:r>
              <a:rPr lang="en-US" dirty="0"/>
              <a:t>GLOVE UP!</a:t>
            </a:r>
          </a:p>
        </p:txBody>
      </p:sp>
      <p:pic>
        <p:nvPicPr>
          <p:cNvPr id="5130" name="Picture 10" descr="https://encrypted-tbn3.gstatic.com/images?q=tbn:ANd9GcQSwAJ_M7f2SOOdOkKn7BbDv6R6AAdk99u8MNVNVuUdZBmYEXw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9450" y="1916625"/>
            <a:ext cx="2819400" cy="27573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1492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80963"/>
            <a:ext cx="8229600" cy="889000"/>
          </a:xfrm>
        </p:spPr>
        <p:txBody>
          <a:bodyPr/>
          <a:lstStyle/>
          <a:p>
            <a:pPr algn="ctr">
              <a:lnSpc>
                <a:spcPct val="100000"/>
              </a:lnSpc>
            </a:pPr>
            <a:r>
              <a:rPr lang="en-US" sz="2800" dirty="0"/>
              <a:t>Continuum of Inmate-on-Inmate/Resident-on-Resident Sexual Abuse</a:t>
            </a:r>
          </a:p>
        </p:txBody>
      </p:sp>
      <p:graphicFrame>
        <p:nvGraphicFramePr>
          <p:cNvPr id="16" name="Diagram 15"/>
          <p:cNvGraphicFramePr/>
          <p:nvPr/>
        </p:nvGraphicFramePr>
        <p:xfrm>
          <a:off x="914400" y="1371600"/>
          <a:ext cx="75438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3124200" y="5867400"/>
            <a:ext cx="4572000" cy="707886"/>
          </a:xfrm>
          <a:prstGeom prst="rect">
            <a:avLst/>
          </a:prstGeom>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1000" dirty="0"/>
              <a:t>Owen, B., Wells, J., Pollock, J., Muscat, B., &amp; Torres, S. (2008). </a:t>
            </a:r>
            <a:r>
              <a:rPr lang="en-US" sz="1000" i="1" dirty="0"/>
              <a:t>Gendered Violence and Safety: A Contextual Approach to Improving Security in Women's Facilities</a:t>
            </a:r>
            <a:r>
              <a:rPr lang="en-US" sz="1000" dirty="0"/>
              <a:t>. Final report. Washington, DC: National Institute of Justice.  </a:t>
            </a:r>
          </a:p>
        </p:txBody>
      </p:sp>
    </p:spTree>
    <p:extLst>
      <p:ext uri="{BB962C8B-B14F-4D97-AF65-F5344CB8AC3E}">
        <p14:creationId xmlns:p14="http://schemas.microsoft.com/office/powerpoint/2010/main" val="2711733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Facility Crime Scene</a:t>
            </a:r>
          </a:p>
        </p:txBody>
      </p:sp>
      <p:sp>
        <p:nvSpPr>
          <p:cNvPr id="3" name="Content Placeholder 2"/>
          <p:cNvSpPr>
            <a:spLocks noGrp="1"/>
          </p:cNvSpPr>
          <p:nvPr>
            <p:ph sz="quarter" idx="4"/>
          </p:nvPr>
        </p:nvSpPr>
        <p:spPr>
          <a:xfrm>
            <a:off x="457200" y="1371600"/>
            <a:ext cx="8229600" cy="4906963"/>
          </a:xfrm>
        </p:spPr>
        <p:txBody>
          <a:bodyPr/>
          <a:lstStyle/>
          <a:p>
            <a:pPr marL="914400" lvl="1" indent="-457200">
              <a:lnSpc>
                <a:spcPct val="150000"/>
              </a:lnSpc>
              <a:buFont typeface="Arial" pitchFamily="34" charset="0"/>
              <a:buChar char="•"/>
            </a:pPr>
            <a:r>
              <a:rPr lang="en-US" dirty="0">
                <a:solidFill>
                  <a:schemeClr val="tx1"/>
                </a:solidFill>
              </a:rPr>
              <a:t>Video and photograph the crime scene area.</a:t>
            </a:r>
          </a:p>
          <a:p>
            <a:pPr marL="914400" lvl="1" indent="-457200">
              <a:lnSpc>
                <a:spcPct val="150000"/>
              </a:lnSpc>
              <a:buFont typeface="Arial" pitchFamily="34" charset="0"/>
              <a:buChar char="•"/>
            </a:pPr>
            <a:r>
              <a:rPr lang="en-US" dirty="0">
                <a:solidFill>
                  <a:schemeClr val="tx1"/>
                </a:solidFill>
              </a:rPr>
              <a:t>Identify staff who will touch and/or handle evidence.</a:t>
            </a:r>
          </a:p>
          <a:p>
            <a:pPr>
              <a:lnSpc>
                <a:spcPct val="150000"/>
              </a:lnSpc>
            </a:pPr>
            <a:endParaRPr lang="en-US" dirty="0">
              <a:solidFill>
                <a:schemeClr val="tx1"/>
              </a:solidFill>
            </a:endParaRPr>
          </a:p>
        </p:txBody>
      </p:sp>
    </p:spTree>
    <p:custDataLst>
      <p:tags r:id="rId1"/>
    </p:custDataLst>
    <p:extLst>
      <p:ext uri="{BB962C8B-B14F-4D97-AF65-F5344CB8AC3E}">
        <p14:creationId xmlns:p14="http://schemas.microsoft.com/office/powerpoint/2010/main" val="22391900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Crime Scenes</a:t>
            </a:r>
          </a:p>
        </p:txBody>
      </p:sp>
      <p:pic>
        <p:nvPicPr>
          <p:cNvPr id="6" name="Content Placeholder 5" descr="100_0006"/>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rcRect/>
          <a:stretch>
            <a:fillRect/>
          </a:stretch>
        </p:blipFill>
        <p:spPr>
          <a:xfrm>
            <a:off x="370897" y="4094884"/>
            <a:ext cx="2680855" cy="2182091"/>
          </a:xfrm>
        </p:spPr>
      </p:pic>
      <p:pic>
        <p:nvPicPr>
          <p:cNvPr id="4" name="Picture 4" descr="HPIM020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381000" y="1447800"/>
            <a:ext cx="2660650" cy="2181225"/>
          </a:xfrm>
          <a:prstGeom prst="rect">
            <a:avLst/>
          </a:prstGeom>
        </p:spPr>
      </p:pic>
      <p:pic>
        <p:nvPicPr>
          <p:cNvPr id="7" name="Picture 3" descr="HPIM02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4495800" y="1925637"/>
            <a:ext cx="3808412" cy="3101975"/>
          </a:xfrm>
          <a:prstGeom prst="rect">
            <a:avLst/>
          </a:prstGeom>
        </p:spPr>
      </p:pic>
      <p:sp>
        <p:nvSpPr>
          <p:cNvPr id="8" name="Text Box 6"/>
          <p:cNvSpPr txBox="1">
            <a:spLocks noChangeArrowheads="1"/>
          </p:cNvSpPr>
          <p:nvPr/>
        </p:nvSpPr>
        <p:spPr bwMode="auto">
          <a:xfrm>
            <a:off x="1133282" y="3657600"/>
            <a:ext cx="11560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sz="1800" b="1" dirty="0">
                <a:latin typeface="Verdana" pitchFamily="34" charset="0"/>
                <a:ea typeface="Verdana" pitchFamily="34" charset="0"/>
                <a:cs typeface="Verdana" pitchFamily="34" charset="0"/>
              </a:rPr>
              <a:t>VICTIM</a:t>
            </a:r>
          </a:p>
        </p:txBody>
      </p:sp>
      <p:sp>
        <p:nvSpPr>
          <p:cNvPr id="9" name="Text Box 7"/>
          <p:cNvSpPr txBox="1">
            <a:spLocks noChangeArrowheads="1"/>
          </p:cNvSpPr>
          <p:nvPr/>
        </p:nvSpPr>
        <p:spPr bwMode="auto">
          <a:xfrm>
            <a:off x="1025718" y="6296025"/>
            <a:ext cx="1350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sz="1800" b="1" dirty="0">
                <a:latin typeface="Verdana" pitchFamily="34" charset="0"/>
                <a:ea typeface="Verdana" pitchFamily="34" charset="0"/>
                <a:cs typeface="Verdana" pitchFamily="34" charset="0"/>
              </a:rPr>
              <a:t>SUSPECT</a:t>
            </a:r>
          </a:p>
        </p:txBody>
      </p:sp>
      <p:sp>
        <p:nvSpPr>
          <p:cNvPr id="10" name="Text Box 8"/>
          <p:cNvSpPr txBox="1">
            <a:spLocks noChangeArrowheads="1"/>
          </p:cNvSpPr>
          <p:nvPr/>
        </p:nvSpPr>
        <p:spPr bwMode="auto">
          <a:xfrm>
            <a:off x="5423616" y="1447800"/>
            <a:ext cx="19527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r>
              <a:rPr lang="en-US" sz="1800" b="1" dirty="0">
                <a:latin typeface="Verdana" pitchFamily="34" charset="0"/>
                <a:ea typeface="Verdana" pitchFamily="34" charset="0"/>
                <a:cs typeface="Verdana" pitchFamily="34" charset="0"/>
              </a:rPr>
              <a:t>CRIME SCENE</a:t>
            </a:r>
          </a:p>
        </p:txBody>
      </p:sp>
    </p:spTree>
    <p:custDataLst>
      <p:tags r:id="rId1"/>
    </p:custDataLst>
    <p:extLst>
      <p:ext uri="{BB962C8B-B14F-4D97-AF65-F5344CB8AC3E}">
        <p14:creationId xmlns:p14="http://schemas.microsoft.com/office/powerpoint/2010/main" val="3496652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DNA</a:t>
            </a:r>
          </a:p>
        </p:txBody>
      </p:sp>
      <p:sp>
        <p:nvSpPr>
          <p:cNvPr id="3" name="Content Placeholder 2"/>
          <p:cNvSpPr>
            <a:spLocks noGrp="1"/>
          </p:cNvSpPr>
          <p:nvPr>
            <p:ph sz="quarter" idx="4"/>
          </p:nvPr>
        </p:nvSpPr>
        <p:spPr>
          <a:xfrm>
            <a:off x="457200" y="1371600"/>
            <a:ext cx="4724400" cy="5029199"/>
          </a:xfrm>
        </p:spPr>
        <p:txBody>
          <a:bodyPr/>
          <a:lstStyle/>
          <a:p>
            <a:pPr marL="457200" indent="-457200">
              <a:lnSpc>
                <a:spcPct val="150000"/>
              </a:lnSpc>
              <a:buFont typeface="Arial" pitchFamily="34" charset="0"/>
              <a:buChar char="•"/>
            </a:pPr>
            <a:r>
              <a:rPr lang="en-US" sz="2200" dirty="0">
                <a:solidFill>
                  <a:schemeClr val="tx1"/>
                </a:solidFill>
              </a:rPr>
              <a:t>Blood</a:t>
            </a:r>
          </a:p>
          <a:p>
            <a:pPr marL="457200" indent="-457200">
              <a:lnSpc>
                <a:spcPct val="150000"/>
              </a:lnSpc>
              <a:buFont typeface="Arial" pitchFamily="34" charset="0"/>
              <a:buChar char="•"/>
            </a:pPr>
            <a:r>
              <a:rPr lang="en-US" sz="2200" dirty="0">
                <a:solidFill>
                  <a:schemeClr val="tx1"/>
                </a:solidFill>
              </a:rPr>
              <a:t>Saliva (skin cells)</a:t>
            </a:r>
          </a:p>
          <a:p>
            <a:pPr marL="457200" indent="-457200">
              <a:lnSpc>
                <a:spcPct val="150000"/>
              </a:lnSpc>
              <a:buFont typeface="Arial" pitchFamily="34" charset="0"/>
              <a:buChar char="•"/>
            </a:pPr>
            <a:r>
              <a:rPr lang="en-US" sz="2200" dirty="0">
                <a:solidFill>
                  <a:schemeClr val="tx1"/>
                </a:solidFill>
              </a:rPr>
              <a:t>Sweat (skin cells)  “touch DNA”</a:t>
            </a:r>
          </a:p>
          <a:p>
            <a:pPr marL="457200" indent="-457200">
              <a:lnSpc>
                <a:spcPct val="150000"/>
              </a:lnSpc>
              <a:buFont typeface="Arial" pitchFamily="34" charset="0"/>
              <a:buChar char="•"/>
            </a:pPr>
            <a:r>
              <a:rPr lang="en-US" sz="2200" dirty="0">
                <a:solidFill>
                  <a:schemeClr val="tx1"/>
                </a:solidFill>
              </a:rPr>
              <a:t>Hair Root</a:t>
            </a:r>
          </a:p>
          <a:p>
            <a:pPr marL="457200" indent="-457200">
              <a:lnSpc>
                <a:spcPct val="150000"/>
              </a:lnSpc>
              <a:buFont typeface="Arial" pitchFamily="34" charset="0"/>
              <a:buChar char="•"/>
            </a:pPr>
            <a:r>
              <a:rPr lang="en-US" sz="2200" dirty="0">
                <a:solidFill>
                  <a:schemeClr val="tx1"/>
                </a:solidFill>
              </a:rPr>
              <a:t>Mucous</a:t>
            </a:r>
          </a:p>
          <a:p>
            <a:pPr marL="457200" indent="-457200">
              <a:lnSpc>
                <a:spcPct val="150000"/>
              </a:lnSpc>
              <a:buFont typeface="Arial" pitchFamily="34" charset="0"/>
              <a:buChar char="•"/>
            </a:pPr>
            <a:r>
              <a:rPr lang="en-US" sz="2200" dirty="0">
                <a:solidFill>
                  <a:schemeClr val="tx1"/>
                </a:solidFill>
              </a:rPr>
              <a:t>Vaginal Fluid</a:t>
            </a:r>
          </a:p>
          <a:p>
            <a:pPr marL="457200" indent="-457200">
              <a:lnSpc>
                <a:spcPct val="150000"/>
              </a:lnSpc>
              <a:buFont typeface="Arial" pitchFamily="34" charset="0"/>
              <a:buChar char="•"/>
            </a:pPr>
            <a:r>
              <a:rPr lang="en-US" sz="2200" dirty="0">
                <a:solidFill>
                  <a:schemeClr val="tx1"/>
                </a:solidFill>
              </a:rPr>
              <a:t>Semen</a:t>
            </a:r>
          </a:p>
          <a:p>
            <a:pPr marL="457200" indent="-457200">
              <a:lnSpc>
                <a:spcPct val="150000"/>
              </a:lnSpc>
              <a:buFont typeface="Arial" pitchFamily="34" charset="0"/>
              <a:buChar char="•"/>
            </a:pPr>
            <a:r>
              <a:rPr lang="en-US" sz="2200" dirty="0">
                <a:solidFill>
                  <a:schemeClr val="tx1"/>
                </a:solidFill>
              </a:rPr>
              <a:t>Vomit</a:t>
            </a:r>
          </a:p>
          <a:p>
            <a:pPr marL="457200" indent="-457200">
              <a:lnSpc>
                <a:spcPct val="150000"/>
              </a:lnSpc>
              <a:buFont typeface="Arial" pitchFamily="34" charset="0"/>
              <a:buChar char="•"/>
            </a:pPr>
            <a:r>
              <a:rPr lang="en-US" sz="2200" dirty="0">
                <a:solidFill>
                  <a:schemeClr val="tx1"/>
                </a:solidFill>
              </a:rPr>
              <a:t>Feces</a:t>
            </a:r>
          </a:p>
          <a:p>
            <a:pPr>
              <a:lnSpc>
                <a:spcPct val="150000"/>
              </a:lnSpc>
            </a:pPr>
            <a:endParaRPr lang="en-US" sz="2200" dirty="0">
              <a:solidFill>
                <a:schemeClr val="tx1"/>
              </a:solidFill>
            </a:endParaRPr>
          </a:p>
        </p:txBody>
      </p:sp>
      <p:pic>
        <p:nvPicPr>
          <p:cNvPr id="10242" name="Picture 2" descr="https://encrypted-tbn2.gstatic.com/images?q=tbn:ANd9GcRvTgd6pNTy2NgCk-jywI8zXOmDViPQOCZ7F5PWK0ANyL7Ci3E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6875" y="1600200"/>
            <a:ext cx="3348276" cy="268128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192828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Physical Evidence to Collect </a:t>
            </a:r>
            <a:br>
              <a:rPr lang="en-US" dirty="0"/>
            </a:br>
            <a:r>
              <a:rPr lang="en-US" dirty="0"/>
              <a:t>From the Scene</a:t>
            </a:r>
          </a:p>
        </p:txBody>
      </p:sp>
      <p:sp>
        <p:nvSpPr>
          <p:cNvPr id="3" name="Content Placeholder 2"/>
          <p:cNvSpPr>
            <a:spLocks noGrp="1"/>
          </p:cNvSpPr>
          <p:nvPr>
            <p:ph sz="quarter" idx="4"/>
          </p:nvPr>
        </p:nvSpPr>
        <p:spPr>
          <a:xfrm>
            <a:off x="457200" y="1371600"/>
            <a:ext cx="8458200" cy="4906963"/>
          </a:xfrm>
        </p:spPr>
        <p:txBody>
          <a:bodyPr/>
          <a:lstStyle/>
          <a:p>
            <a:pPr marL="342900" indent="-342900">
              <a:lnSpc>
                <a:spcPct val="150000"/>
              </a:lnSpc>
              <a:buFont typeface="Arial" pitchFamily="34" charset="0"/>
              <a:buChar char="•"/>
            </a:pPr>
            <a:r>
              <a:rPr lang="en-US" sz="2400" dirty="0">
                <a:solidFill>
                  <a:schemeClr val="tx1"/>
                </a:solidFill>
              </a:rPr>
              <a:t>Victim’s Underwear</a:t>
            </a:r>
          </a:p>
          <a:p>
            <a:pPr marL="342900" indent="-342900">
              <a:lnSpc>
                <a:spcPct val="150000"/>
              </a:lnSpc>
              <a:buFont typeface="Arial" pitchFamily="34" charset="0"/>
              <a:buChar char="•"/>
            </a:pPr>
            <a:r>
              <a:rPr lang="en-US" sz="2400" dirty="0">
                <a:solidFill>
                  <a:schemeClr val="tx1"/>
                </a:solidFill>
              </a:rPr>
              <a:t>Victim’s Clothes</a:t>
            </a:r>
          </a:p>
          <a:p>
            <a:pPr marL="342900" indent="-342900">
              <a:lnSpc>
                <a:spcPct val="150000"/>
              </a:lnSpc>
              <a:buFont typeface="Arial" pitchFamily="34" charset="0"/>
              <a:buChar char="•"/>
            </a:pPr>
            <a:r>
              <a:rPr lang="en-US" sz="2400" dirty="0">
                <a:solidFill>
                  <a:schemeClr val="tx1"/>
                </a:solidFill>
              </a:rPr>
              <a:t>Rug/floor covering</a:t>
            </a:r>
          </a:p>
          <a:p>
            <a:pPr marL="342900" indent="-342900">
              <a:lnSpc>
                <a:spcPct val="150000"/>
              </a:lnSpc>
              <a:buFont typeface="Arial" pitchFamily="34" charset="0"/>
              <a:buChar char="•"/>
            </a:pPr>
            <a:r>
              <a:rPr lang="en-US" sz="2400" dirty="0">
                <a:solidFill>
                  <a:schemeClr val="tx1"/>
                </a:solidFill>
              </a:rPr>
              <a:t>Chair covering</a:t>
            </a:r>
          </a:p>
          <a:p>
            <a:pPr marL="342900" indent="-342900">
              <a:lnSpc>
                <a:spcPct val="150000"/>
              </a:lnSpc>
              <a:buFont typeface="Arial" pitchFamily="34" charset="0"/>
              <a:buChar char="•"/>
            </a:pPr>
            <a:r>
              <a:rPr lang="en-US" sz="2400" dirty="0">
                <a:solidFill>
                  <a:schemeClr val="tx1"/>
                </a:solidFill>
              </a:rPr>
              <a:t>Towel</a:t>
            </a:r>
          </a:p>
          <a:p>
            <a:pPr marL="342900" indent="-342900">
              <a:lnSpc>
                <a:spcPct val="150000"/>
              </a:lnSpc>
              <a:buFont typeface="Arial" pitchFamily="34" charset="0"/>
              <a:buChar char="•"/>
            </a:pPr>
            <a:r>
              <a:rPr lang="en-US" sz="2400" dirty="0">
                <a:solidFill>
                  <a:schemeClr val="tx1"/>
                </a:solidFill>
              </a:rPr>
              <a:t>Blanket and sheets</a:t>
            </a:r>
          </a:p>
          <a:p>
            <a:pPr marL="342900" indent="-342900">
              <a:lnSpc>
                <a:spcPct val="150000"/>
              </a:lnSpc>
              <a:buFont typeface="Arial" pitchFamily="34" charset="0"/>
              <a:buChar char="•"/>
            </a:pPr>
            <a:r>
              <a:rPr lang="en-US" sz="2400" dirty="0">
                <a:solidFill>
                  <a:schemeClr val="tx1"/>
                </a:solidFill>
              </a:rPr>
              <a:t>Condom</a:t>
            </a:r>
          </a:p>
          <a:p>
            <a:pPr marL="342900" indent="-342900">
              <a:lnSpc>
                <a:spcPct val="150000"/>
              </a:lnSpc>
              <a:buFont typeface="Arial" pitchFamily="34" charset="0"/>
              <a:buChar char="•"/>
            </a:pPr>
            <a:r>
              <a:rPr lang="en-US" sz="2400" dirty="0">
                <a:solidFill>
                  <a:schemeClr val="tx1"/>
                </a:solidFill>
              </a:rPr>
              <a:t>Tissue</a:t>
            </a:r>
          </a:p>
          <a:p>
            <a:pPr marL="342900" indent="-342900">
              <a:lnSpc>
                <a:spcPct val="150000"/>
              </a:lnSpc>
              <a:buFont typeface="Arial" pitchFamily="34" charset="0"/>
              <a:buChar char="•"/>
            </a:pPr>
            <a:r>
              <a:rPr lang="en-US" sz="2400" dirty="0">
                <a:solidFill>
                  <a:schemeClr val="tx1"/>
                </a:solidFill>
              </a:rPr>
              <a:t>Other</a:t>
            </a:r>
          </a:p>
          <a:p>
            <a:pPr marL="342900" indent="-342900">
              <a:lnSpc>
                <a:spcPct val="150000"/>
              </a:lnSpc>
              <a:buFont typeface="Arial" pitchFamily="34" charset="0"/>
              <a:buChar char="•"/>
            </a:pPr>
            <a:endParaRPr lang="en-US" sz="2400" dirty="0">
              <a:solidFill>
                <a:schemeClr val="tx1"/>
              </a:solidFill>
            </a:endParaRPr>
          </a:p>
        </p:txBody>
      </p:sp>
      <p:sp>
        <p:nvSpPr>
          <p:cNvPr id="6" name="TextBox 5"/>
          <p:cNvSpPr txBox="1"/>
          <p:nvPr/>
        </p:nvSpPr>
        <p:spPr>
          <a:xfrm>
            <a:off x="4876800" y="1371600"/>
            <a:ext cx="3124200" cy="369332"/>
          </a:xfrm>
          <a:prstGeom prst="rect">
            <a:avLst/>
          </a:prstGeom>
          <a:noFill/>
        </p:spPr>
        <p:txBody>
          <a:bodyPr wrap="square" rtlCol="0">
            <a:spAutoFit/>
          </a:bodyPr>
          <a:lstStyle/>
          <a:p>
            <a:endParaRPr lang="en-US" dirty="0"/>
          </a:p>
        </p:txBody>
      </p:sp>
      <p:pic>
        <p:nvPicPr>
          <p:cNvPr id="11270" name="Picture 6" descr="https://encrypted-tbn0.gstatic.com/images?q=tbn:ANd9GcReJPs4drKazK8hiug2pGvZYnu-Qr5SVholV6kF73gDv-eSszCCk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96776">
            <a:off x="4617419" y="2032404"/>
            <a:ext cx="3962400" cy="2840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863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Assault Evidence Kit</a:t>
            </a:r>
          </a:p>
        </p:txBody>
      </p:sp>
      <p:sp>
        <p:nvSpPr>
          <p:cNvPr id="3" name="Content Placeholder 2"/>
          <p:cNvSpPr>
            <a:spLocks noGrp="1"/>
          </p:cNvSpPr>
          <p:nvPr>
            <p:ph sz="quarter" idx="4"/>
          </p:nvPr>
        </p:nvSpPr>
        <p:spPr>
          <a:xfrm>
            <a:off x="457200" y="1371600"/>
            <a:ext cx="8229600" cy="4906963"/>
          </a:xfrm>
        </p:spPr>
        <p:txBody>
          <a:bodyPr/>
          <a:lstStyle/>
          <a:p>
            <a:pPr marL="457200" indent="-457200">
              <a:lnSpc>
                <a:spcPct val="150000"/>
              </a:lnSpc>
              <a:buFont typeface="Arial" pitchFamily="34" charset="0"/>
              <a:buChar char="•"/>
            </a:pPr>
            <a:r>
              <a:rPr lang="en-US" dirty="0">
                <a:solidFill>
                  <a:schemeClr val="tx1"/>
                </a:solidFill>
              </a:rPr>
              <a:t>What happens during the process?</a:t>
            </a:r>
          </a:p>
          <a:p>
            <a:pPr marL="457200" indent="-457200">
              <a:lnSpc>
                <a:spcPct val="150000"/>
              </a:lnSpc>
              <a:buFont typeface="Arial" pitchFamily="34" charset="0"/>
              <a:buChar char="•"/>
            </a:pPr>
            <a:r>
              <a:rPr lang="en-US" dirty="0">
                <a:solidFill>
                  <a:schemeClr val="tx1"/>
                </a:solidFill>
              </a:rPr>
              <a:t>How long does it take?</a:t>
            </a:r>
          </a:p>
          <a:p>
            <a:pPr marL="457200" indent="-457200">
              <a:lnSpc>
                <a:spcPct val="150000"/>
              </a:lnSpc>
              <a:buFont typeface="Arial" pitchFamily="34" charset="0"/>
              <a:buChar char="•"/>
            </a:pPr>
            <a:r>
              <a:rPr lang="en-US" dirty="0">
                <a:solidFill>
                  <a:schemeClr val="tx1"/>
                </a:solidFill>
              </a:rPr>
              <a:t>How private should it be?</a:t>
            </a:r>
          </a:p>
          <a:p>
            <a:pPr marL="457200" indent="-457200">
              <a:lnSpc>
                <a:spcPct val="150000"/>
              </a:lnSpc>
              <a:buFont typeface="Arial" pitchFamily="34" charset="0"/>
              <a:buChar char="•"/>
            </a:pPr>
            <a:r>
              <a:rPr lang="en-US" dirty="0">
                <a:solidFill>
                  <a:schemeClr val="tx1"/>
                </a:solidFill>
              </a:rPr>
              <a:t>What needs to be done before the inmate/youth is taken to the hospital? </a:t>
            </a:r>
          </a:p>
          <a:p>
            <a:pPr marL="457200" indent="-457200">
              <a:lnSpc>
                <a:spcPct val="150000"/>
              </a:lnSpc>
              <a:buFont typeface="Arial" pitchFamily="34" charset="0"/>
              <a:buChar char="•"/>
            </a:pPr>
            <a:endParaRPr lang="en-US" dirty="0">
              <a:solidFill>
                <a:schemeClr val="tx1"/>
              </a:solidFill>
            </a:endParaRPr>
          </a:p>
        </p:txBody>
      </p:sp>
    </p:spTree>
    <p:extLst>
      <p:ext uri="{BB962C8B-B14F-4D97-AF65-F5344CB8AC3E}">
        <p14:creationId xmlns:p14="http://schemas.microsoft.com/office/powerpoint/2010/main" val="4158516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a:t>Evidence Collected by SANE</a:t>
            </a:r>
          </a:p>
        </p:txBody>
      </p:sp>
      <p:sp>
        <p:nvSpPr>
          <p:cNvPr id="3" name="Content Placeholder 2"/>
          <p:cNvSpPr>
            <a:spLocks noGrp="1"/>
          </p:cNvSpPr>
          <p:nvPr>
            <p:ph sz="quarter" idx="4"/>
          </p:nvPr>
        </p:nvSpPr>
        <p:spPr/>
        <p:txBody>
          <a:bodyPr/>
          <a:lstStyle/>
          <a:p>
            <a:pPr marL="457200" indent="-457200">
              <a:lnSpc>
                <a:spcPct val="150000"/>
              </a:lnSpc>
              <a:buFont typeface="Arial" pitchFamily="34" charset="0"/>
              <a:buChar char="•"/>
            </a:pPr>
            <a:r>
              <a:rPr lang="en-US" sz="2000" dirty="0">
                <a:solidFill>
                  <a:schemeClr val="tx1"/>
                </a:solidFill>
              </a:rPr>
              <a:t>Oral swabs (if oral sex)</a:t>
            </a:r>
          </a:p>
          <a:p>
            <a:pPr marL="457200" indent="-457200">
              <a:lnSpc>
                <a:spcPct val="150000"/>
              </a:lnSpc>
              <a:buFont typeface="Arial" pitchFamily="34" charset="0"/>
              <a:buChar char="•"/>
            </a:pPr>
            <a:r>
              <a:rPr lang="en-US" sz="2000" dirty="0">
                <a:solidFill>
                  <a:schemeClr val="tx1"/>
                </a:solidFill>
              </a:rPr>
              <a:t>Vaginal swabs</a:t>
            </a:r>
          </a:p>
          <a:p>
            <a:pPr marL="457200" indent="-457200">
              <a:lnSpc>
                <a:spcPct val="150000"/>
              </a:lnSpc>
              <a:buFont typeface="Arial" pitchFamily="34" charset="0"/>
              <a:buChar char="•"/>
            </a:pPr>
            <a:r>
              <a:rPr lang="en-US" sz="2000" dirty="0">
                <a:solidFill>
                  <a:schemeClr val="tx1"/>
                </a:solidFill>
              </a:rPr>
              <a:t>Inner Thighs/Genitalia Swabs</a:t>
            </a:r>
          </a:p>
          <a:p>
            <a:pPr marL="457200" indent="-457200">
              <a:lnSpc>
                <a:spcPct val="150000"/>
              </a:lnSpc>
              <a:buFont typeface="Arial" pitchFamily="34" charset="0"/>
              <a:buChar char="•"/>
            </a:pPr>
            <a:r>
              <a:rPr lang="en-US" sz="2000" dirty="0">
                <a:solidFill>
                  <a:schemeClr val="tx1"/>
                </a:solidFill>
              </a:rPr>
              <a:t>Rectal Swabs</a:t>
            </a:r>
          </a:p>
          <a:p>
            <a:pPr marL="457200" indent="-457200">
              <a:lnSpc>
                <a:spcPct val="150000"/>
              </a:lnSpc>
              <a:buFont typeface="Arial" pitchFamily="34" charset="0"/>
              <a:buChar char="•"/>
            </a:pPr>
            <a:r>
              <a:rPr lang="en-US" sz="2000" dirty="0">
                <a:solidFill>
                  <a:schemeClr val="tx1"/>
                </a:solidFill>
              </a:rPr>
              <a:t>Blood Sample</a:t>
            </a:r>
          </a:p>
          <a:p>
            <a:pPr marL="457200" indent="-457200">
              <a:lnSpc>
                <a:spcPct val="150000"/>
              </a:lnSpc>
              <a:buFont typeface="Arial" pitchFamily="34" charset="0"/>
              <a:buChar char="•"/>
            </a:pPr>
            <a:r>
              <a:rPr lang="en-US" sz="2000" dirty="0">
                <a:solidFill>
                  <a:schemeClr val="tx1"/>
                </a:solidFill>
              </a:rPr>
              <a:t>Pubic Hair Combings</a:t>
            </a:r>
          </a:p>
          <a:p>
            <a:pPr marL="457200" indent="-457200">
              <a:lnSpc>
                <a:spcPct val="150000"/>
              </a:lnSpc>
              <a:buFont typeface="Arial" pitchFamily="34" charset="0"/>
              <a:buChar char="•"/>
            </a:pPr>
            <a:r>
              <a:rPr lang="en-US" sz="2000" dirty="0">
                <a:solidFill>
                  <a:schemeClr val="tx1"/>
                </a:solidFill>
              </a:rPr>
              <a:t>Pulled Head Hair (known samples)</a:t>
            </a:r>
          </a:p>
          <a:p>
            <a:pPr marL="457200" indent="-457200">
              <a:lnSpc>
                <a:spcPct val="150000"/>
              </a:lnSpc>
              <a:buFont typeface="Arial" pitchFamily="34" charset="0"/>
              <a:buChar char="•"/>
            </a:pPr>
            <a:r>
              <a:rPr lang="en-US" sz="2000" dirty="0">
                <a:solidFill>
                  <a:schemeClr val="tx1"/>
                </a:solidFill>
              </a:rPr>
              <a:t>Pulled Pubic Hair (known samples)</a:t>
            </a:r>
          </a:p>
          <a:p>
            <a:pPr marL="457200" indent="-457200">
              <a:lnSpc>
                <a:spcPct val="150000"/>
              </a:lnSpc>
              <a:buFont typeface="Arial" pitchFamily="34" charset="0"/>
              <a:buChar char="•"/>
            </a:pPr>
            <a:endParaRPr lang="en-US" sz="2000" dirty="0">
              <a:solidFill>
                <a:schemeClr val="tx1"/>
              </a:solidFill>
            </a:endParaRPr>
          </a:p>
        </p:txBody>
      </p:sp>
      <p:pic>
        <p:nvPicPr>
          <p:cNvPr id="12290" name="Picture 2" descr="https://encrypted-tbn3.gstatic.com/images?q=tbn:ANd9GcTPEBDjDWDGDNaGZgaaQVS7UonmCy-7lR54VkLLukUwqmeZeEQc9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1447800"/>
            <a:ext cx="2593976" cy="1945483"/>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encrypted-tbn0.gstatic.com/images?q=tbn:ANd9GcRYPUJ1QM-fYhSHXMBlICleklcl2Y8PD2gYMGuuk-zjL1jxA0f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3733800"/>
            <a:ext cx="2628900" cy="174307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8266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Physical Evidence to Collect</a:t>
            </a:r>
            <a:br>
              <a:rPr lang="en-US" dirty="0"/>
            </a:br>
            <a:r>
              <a:rPr lang="en-US" dirty="0"/>
              <a:t>From the Suspect</a:t>
            </a:r>
          </a:p>
        </p:txBody>
      </p:sp>
      <p:sp>
        <p:nvSpPr>
          <p:cNvPr id="3" name="Content Placeholder 2"/>
          <p:cNvSpPr>
            <a:spLocks noGrp="1"/>
          </p:cNvSpPr>
          <p:nvPr>
            <p:ph sz="quarter" idx="4"/>
          </p:nvPr>
        </p:nvSpPr>
        <p:spPr>
          <a:xfrm>
            <a:off x="457200" y="1371600"/>
            <a:ext cx="8229600" cy="4906963"/>
          </a:xfrm>
        </p:spPr>
        <p:txBody>
          <a:bodyPr/>
          <a:lstStyle/>
          <a:p>
            <a:pPr marL="457200" indent="-457200">
              <a:lnSpc>
                <a:spcPct val="150000"/>
              </a:lnSpc>
              <a:buFont typeface="Arial" pitchFamily="34" charset="0"/>
              <a:buChar char="•"/>
            </a:pPr>
            <a:r>
              <a:rPr lang="en-US" dirty="0">
                <a:solidFill>
                  <a:schemeClr val="tx1"/>
                </a:solidFill>
              </a:rPr>
              <a:t>Underwear/Clothing</a:t>
            </a:r>
          </a:p>
          <a:p>
            <a:pPr marL="457200" indent="-457200">
              <a:lnSpc>
                <a:spcPct val="150000"/>
              </a:lnSpc>
              <a:buFont typeface="Arial" pitchFamily="34" charset="0"/>
              <a:buChar char="•"/>
            </a:pPr>
            <a:r>
              <a:rPr lang="en-US" dirty="0">
                <a:solidFill>
                  <a:schemeClr val="tx1"/>
                </a:solidFill>
              </a:rPr>
              <a:t>Penile Swab</a:t>
            </a:r>
          </a:p>
          <a:p>
            <a:pPr marL="457200" indent="-457200">
              <a:lnSpc>
                <a:spcPct val="150000"/>
              </a:lnSpc>
              <a:buFont typeface="Arial" pitchFamily="34" charset="0"/>
              <a:buChar char="•"/>
            </a:pPr>
            <a:r>
              <a:rPr lang="en-US" dirty="0">
                <a:solidFill>
                  <a:schemeClr val="tx1"/>
                </a:solidFill>
              </a:rPr>
              <a:t>Buccal Swab (as evidence of oral sex or as known sample)</a:t>
            </a:r>
          </a:p>
          <a:p>
            <a:pPr marL="457200" indent="-457200">
              <a:lnSpc>
                <a:spcPct val="150000"/>
              </a:lnSpc>
              <a:buFont typeface="Arial" pitchFamily="34" charset="0"/>
              <a:buChar char="•"/>
            </a:pPr>
            <a:r>
              <a:rPr lang="en-US" dirty="0">
                <a:solidFill>
                  <a:schemeClr val="tx1"/>
                </a:solidFill>
              </a:rPr>
              <a:t>Pulled Head Hair</a:t>
            </a:r>
          </a:p>
          <a:p>
            <a:pPr marL="457200" indent="-457200">
              <a:lnSpc>
                <a:spcPct val="150000"/>
              </a:lnSpc>
              <a:buFont typeface="Arial" pitchFamily="34" charset="0"/>
              <a:buChar char="•"/>
            </a:pPr>
            <a:r>
              <a:rPr lang="en-US" dirty="0">
                <a:solidFill>
                  <a:schemeClr val="tx1"/>
                </a:solidFill>
              </a:rPr>
              <a:t>Pulled Pubic Hair</a:t>
            </a:r>
          </a:p>
          <a:p>
            <a:endParaRPr lang="en-US" dirty="0">
              <a:solidFill>
                <a:schemeClr val="tx1"/>
              </a:solidFill>
            </a:endParaRPr>
          </a:p>
        </p:txBody>
      </p:sp>
    </p:spTree>
    <p:extLst>
      <p:ext uri="{BB962C8B-B14F-4D97-AF65-F5344CB8AC3E}">
        <p14:creationId xmlns:p14="http://schemas.microsoft.com/office/powerpoint/2010/main" val="326412502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Assessment of Forensic Exam</a:t>
            </a:r>
          </a:p>
        </p:txBody>
      </p:sp>
      <p:sp>
        <p:nvSpPr>
          <p:cNvPr id="3" name="Content Placeholder 2"/>
          <p:cNvSpPr>
            <a:spLocks noGrp="1"/>
          </p:cNvSpPr>
          <p:nvPr>
            <p:ph sz="quarter" idx="4"/>
          </p:nvPr>
        </p:nvSpPr>
        <p:spPr/>
        <p:txBody>
          <a:bodyPr/>
          <a:lstStyle/>
          <a:p>
            <a:pPr marL="457200" indent="-457200">
              <a:buFont typeface="Arial" pitchFamily="34" charset="0"/>
              <a:buChar char="•"/>
            </a:pPr>
            <a:r>
              <a:rPr lang="en-US" sz="2400" dirty="0">
                <a:solidFill>
                  <a:schemeClr val="tx1"/>
                </a:solidFill>
              </a:rPr>
              <a:t>Cannot conclude</a:t>
            </a:r>
          </a:p>
          <a:p>
            <a:pPr lvl="3"/>
            <a:r>
              <a:rPr lang="en-US" sz="2400" dirty="0">
                <a:solidFill>
                  <a:schemeClr val="tx1"/>
                </a:solidFill>
              </a:rPr>
              <a:t>Validity of claim</a:t>
            </a:r>
          </a:p>
          <a:p>
            <a:pPr lvl="3"/>
            <a:r>
              <a:rPr lang="en-US" sz="2400" dirty="0">
                <a:solidFill>
                  <a:schemeClr val="tx1"/>
                </a:solidFill>
              </a:rPr>
              <a:t>“Diagnosis” rape/sexual assault</a:t>
            </a:r>
          </a:p>
          <a:p>
            <a:pPr lvl="3"/>
            <a:r>
              <a:rPr lang="en-US" sz="2400" dirty="0">
                <a:solidFill>
                  <a:schemeClr val="tx1"/>
                </a:solidFill>
              </a:rPr>
              <a:t>Degree of force  </a:t>
            </a:r>
          </a:p>
          <a:p>
            <a:pPr marL="457200" indent="-457200">
              <a:buFont typeface="Arial" pitchFamily="34" charset="0"/>
              <a:buChar char="•"/>
            </a:pPr>
            <a:r>
              <a:rPr lang="en-US" sz="2400" dirty="0">
                <a:solidFill>
                  <a:schemeClr val="tx1"/>
                </a:solidFill>
              </a:rPr>
              <a:t>Can conclude</a:t>
            </a:r>
          </a:p>
          <a:p>
            <a:pPr lvl="3"/>
            <a:r>
              <a:rPr lang="en-US" sz="2400" dirty="0">
                <a:solidFill>
                  <a:schemeClr val="tx1"/>
                </a:solidFill>
              </a:rPr>
              <a:t>Recent sexual contact</a:t>
            </a:r>
          </a:p>
          <a:p>
            <a:pPr lvl="3"/>
            <a:r>
              <a:rPr lang="en-US" sz="2400" dirty="0">
                <a:solidFill>
                  <a:schemeClr val="tx1"/>
                </a:solidFill>
              </a:rPr>
              <a:t>Recent trauma</a:t>
            </a:r>
          </a:p>
          <a:p>
            <a:pPr lvl="3"/>
            <a:r>
              <a:rPr lang="en-US" sz="2400" dirty="0">
                <a:solidFill>
                  <a:schemeClr val="tx1"/>
                </a:solidFill>
              </a:rPr>
              <a:t>Consistency between findings and victim’s account of events</a:t>
            </a:r>
          </a:p>
          <a:p>
            <a:pPr lvl="3"/>
            <a:endParaRPr lang="en-US" sz="2400" dirty="0">
              <a:solidFill>
                <a:schemeClr val="tx1"/>
              </a:solidFill>
            </a:endParaRPr>
          </a:p>
          <a:p>
            <a:r>
              <a:rPr lang="en-US" sz="2400" b="1" i="1" dirty="0">
                <a:solidFill>
                  <a:schemeClr val="tx1"/>
                </a:solidFill>
              </a:rPr>
              <a:t>The absence of injuries does not mean that sex was consensual or a sexual assault did not occur.</a:t>
            </a:r>
          </a:p>
          <a:p>
            <a:endParaRPr lang="en-US" sz="2400" dirty="0">
              <a:solidFill>
                <a:schemeClr val="tx1"/>
              </a:solidFill>
            </a:endParaRPr>
          </a:p>
        </p:txBody>
      </p:sp>
    </p:spTree>
    <p:custDataLst>
      <p:tags r:id="rId1"/>
    </p:custDataLst>
    <p:extLst>
      <p:ext uri="{BB962C8B-B14F-4D97-AF65-F5344CB8AC3E}">
        <p14:creationId xmlns:p14="http://schemas.microsoft.com/office/powerpoint/2010/main" val="1754609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a:t>Physical Evidence to Collect </a:t>
            </a:r>
            <a:br>
              <a:rPr lang="en-US" dirty="0"/>
            </a:br>
            <a:r>
              <a:rPr lang="en-US" dirty="0"/>
              <a:t>From the Scene</a:t>
            </a:r>
          </a:p>
        </p:txBody>
      </p:sp>
      <p:sp>
        <p:nvSpPr>
          <p:cNvPr id="3" name="Content Placeholder 2"/>
          <p:cNvSpPr>
            <a:spLocks noGrp="1"/>
          </p:cNvSpPr>
          <p:nvPr>
            <p:ph sz="quarter" idx="4"/>
          </p:nvPr>
        </p:nvSpPr>
        <p:spPr/>
        <p:txBody>
          <a:bodyPr/>
          <a:lstStyle/>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690255"/>
            <a:ext cx="6096000" cy="4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635676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Processing the Crime Scene</a:t>
            </a:r>
          </a:p>
        </p:txBody>
      </p:sp>
      <p:sp>
        <p:nvSpPr>
          <p:cNvPr id="3" name="Content Placeholder 2"/>
          <p:cNvSpPr>
            <a:spLocks noGrp="1"/>
          </p:cNvSpPr>
          <p:nvPr>
            <p:ph sz="quarter" idx="4"/>
          </p:nvPr>
        </p:nvSpPr>
        <p:spPr/>
        <p:txBody>
          <a:bodyPr/>
          <a:lstStyle/>
          <a:p>
            <a:pPr>
              <a:lnSpc>
                <a:spcPct val="150000"/>
              </a:lnSpc>
            </a:pPr>
            <a:r>
              <a:rPr lang="en-US" sz="2400" b="1" dirty="0">
                <a:solidFill>
                  <a:schemeClr val="tx1"/>
                </a:solidFill>
              </a:rPr>
              <a:t>Video</a:t>
            </a:r>
          </a:p>
          <a:p>
            <a:pPr lvl="1">
              <a:lnSpc>
                <a:spcPct val="150000"/>
              </a:lnSpc>
              <a:buFont typeface="Arial" pitchFamily="34" charset="0"/>
              <a:buChar char="•"/>
            </a:pPr>
            <a:r>
              <a:rPr lang="en-US" sz="2400" dirty="0">
                <a:solidFill>
                  <a:schemeClr val="tx1"/>
                </a:solidFill>
              </a:rPr>
              <a:t>You can start the video as far back as the main door to the jail or prison.</a:t>
            </a:r>
          </a:p>
          <a:p>
            <a:pPr lvl="1">
              <a:lnSpc>
                <a:spcPct val="150000"/>
              </a:lnSpc>
              <a:buFont typeface="Arial" pitchFamily="34" charset="0"/>
              <a:buChar char="•"/>
            </a:pPr>
            <a:r>
              <a:rPr lang="en-US" sz="2400" dirty="0">
                <a:solidFill>
                  <a:schemeClr val="tx1"/>
                </a:solidFill>
              </a:rPr>
              <a:t>Be very careful of what is said around the video.</a:t>
            </a:r>
          </a:p>
          <a:p>
            <a:pPr lvl="1">
              <a:lnSpc>
                <a:spcPct val="150000"/>
              </a:lnSpc>
              <a:buFont typeface="Arial" pitchFamily="34" charset="0"/>
              <a:buChar char="•"/>
            </a:pPr>
            <a:r>
              <a:rPr lang="en-US" sz="2400" dirty="0">
                <a:solidFill>
                  <a:schemeClr val="tx1"/>
                </a:solidFill>
              </a:rPr>
              <a:t>If video stops for some reason note it in your report.</a:t>
            </a:r>
          </a:p>
          <a:p>
            <a:pPr lvl="1">
              <a:lnSpc>
                <a:spcPct val="150000"/>
              </a:lnSpc>
              <a:buFont typeface="Arial" pitchFamily="34" charset="0"/>
              <a:buChar char="•"/>
            </a:pPr>
            <a:r>
              <a:rPr lang="en-US" sz="2400" dirty="0">
                <a:solidFill>
                  <a:schemeClr val="tx1"/>
                </a:solidFill>
              </a:rPr>
              <a:t>Video “out” and move your way “in.”</a:t>
            </a:r>
          </a:p>
          <a:p>
            <a:pPr>
              <a:lnSpc>
                <a:spcPct val="150000"/>
              </a:lnSpc>
            </a:pPr>
            <a:endParaRPr lang="en-US" sz="2400" dirty="0">
              <a:solidFill>
                <a:schemeClr val="tx1"/>
              </a:solidFill>
            </a:endParaRPr>
          </a:p>
        </p:txBody>
      </p:sp>
    </p:spTree>
    <p:custDataLst>
      <p:tags r:id="rId1"/>
    </p:custDataLst>
    <p:extLst>
      <p:ext uri="{BB962C8B-B14F-4D97-AF65-F5344CB8AC3E}">
        <p14:creationId xmlns:p14="http://schemas.microsoft.com/office/powerpoint/2010/main" val="578146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Reportable?</a:t>
            </a:r>
          </a:p>
        </p:txBody>
      </p:sp>
      <p:sp>
        <p:nvSpPr>
          <p:cNvPr id="3" name="Text Placeholder 2"/>
          <p:cNvSpPr>
            <a:spLocks noGrp="1"/>
          </p:cNvSpPr>
          <p:nvPr>
            <p:ph type="body" sz="quarter" idx="3"/>
          </p:nvPr>
        </p:nvSpPr>
        <p:spPr/>
        <p:txBody>
          <a:bodyPr/>
          <a:lstStyle/>
          <a:p>
            <a:r>
              <a:rPr lang="en-US" dirty="0"/>
              <a:t>Everything is Reportable</a:t>
            </a:r>
          </a:p>
        </p:txBody>
      </p:sp>
      <p:sp>
        <p:nvSpPr>
          <p:cNvPr id="4" name="Content Placeholder 3"/>
          <p:cNvSpPr>
            <a:spLocks noGrp="1"/>
          </p:cNvSpPr>
          <p:nvPr>
            <p:ph sz="quarter" idx="4"/>
          </p:nvPr>
        </p:nvSpPr>
        <p:spPr/>
        <p:txBody>
          <a:bodyPr/>
          <a:lstStyle/>
          <a:p>
            <a:r>
              <a:rPr lang="en-US" dirty="0">
                <a:solidFill>
                  <a:schemeClr val="tx1"/>
                </a:solidFill>
              </a:rPr>
              <a:t>But not everything is a PREA incident</a:t>
            </a:r>
          </a:p>
          <a:p>
            <a:pPr marL="342900" indent="-342900">
              <a:buFont typeface="Arial" pitchFamily="34" charset="0"/>
              <a:buChar char="•"/>
            </a:pPr>
            <a:r>
              <a:rPr lang="en-US" dirty="0">
                <a:solidFill>
                  <a:schemeClr val="tx1"/>
                </a:solidFill>
              </a:rPr>
              <a:t>Familiarize yourself with the U.S. Department of Justice definitions of sexual abuse and sexual harassment and your state criminal statute definitions of sexual assault</a:t>
            </a:r>
          </a:p>
          <a:p>
            <a:pPr marL="342900" indent="-342900">
              <a:buFont typeface="Arial" pitchFamily="34" charset="0"/>
              <a:buChar char="•"/>
            </a:pPr>
            <a:r>
              <a:rPr lang="en-US" dirty="0">
                <a:solidFill>
                  <a:schemeClr val="tx1"/>
                </a:solidFill>
              </a:rPr>
              <a:t>Be aware when you are investigating whether something is a possible case of sexual harassment or sexual abuse, or whether it is a possible policy violation and doesn’t rise to criminal activity.</a:t>
            </a:r>
          </a:p>
        </p:txBody>
      </p:sp>
    </p:spTree>
    <p:extLst>
      <p:ext uri="{BB962C8B-B14F-4D97-AF65-F5344CB8AC3E}">
        <p14:creationId xmlns:p14="http://schemas.microsoft.com/office/powerpoint/2010/main" val="2707077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Processing the Crime Scene</a:t>
            </a:r>
          </a:p>
        </p:txBody>
      </p:sp>
      <p:sp>
        <p:nvSpPr>
          <p:cNvPr id="3" name="Content Placeholder 2"/>
          <p:cNvSpPr>
            <a:spLocks noGrp="1"/>
          </p:cNvSpPr>
          <p:nvPr>
            <p:ph sz="quarter" idx="4"/>
          </p:nvPr>
        </p:nvSpPr>
        <p:spPr/>
        <p:txBody>
          <a:bodyPr/>
          <a:lstStyle/>
          <a:p>
            <a:pPr>
              <a:lnSpc>
                <a:spcPct val="150000"/>
              </a:lnSpc>
            </a:pPr>
            <a:r>
              <a:rPr lang="en-US" sz="2200" b="1" dirty="0">
                <a:solidFill>
                  <a:schemeClr val="tx1"/>
                </a:solidFill>
              </a:rPr>
              <a:t>Photography – Still </a:t>
            </a:r>
          </a:p>
          <a:p>
            <a:pPr marL="457200" indent="-457200">
              <a:lnSpc>
                <a:spcPct val="150000"/>
              </a:lnSpc>
              <a:buFont typeface="Arial" pitchFamily="34" charset="0"/>
              <a:buChar char="•"/>
            </a:pPr>
            <a:r>
              <a:rPr lang="en-US" sz="2200" dirty="0">
                <a:solidFill>
                  <a:schemeClr val="tx1"/>
                </a:solidFill>
              </a:rPr>
              <a:t>Photograph entire scene, start out and move in.</a:t>
            </a:r>
          </a:p>
          <a:p>
            <a:pPr marL="457200" indent="-457200">
              <a:lnSpc>
                <a:spcPct val="150000"/>
              </a:lnSpc>
              <a:buFont typeface="Arial" pitchFamily="34" charset="0"/>
              <a:buChar char="•"/>
            </a:pPr>
            <a:r>
              <a:rPr lang="en-US" sz="2200" dirty="0">
                <a:solidFill>
                  <a:schemeClr val="tx1"/>
                </a:solidFill>
              </a:rPr>
              <a:t>Keep a photo log to put with your report.</a:t>
            </a:r>
          </a:p>
          <a:p>
            <a:pPr marL="457200" indent="-457200">
              <a:lnSpc>
                <a:spcPct val="150000"/>
              </a:lnSpc>
              <a:buFont typeface="Arial" pitchFamily="34" charset="0"/>
              <a:buChar char="•"/>
            </a:pPr>
            <a:r>
              <a:rPr lang="en-US" sz="2200" dirty="0">
                <a:solidFill>
                  <a:schemeClr val="tx1"/>
                </a:solidFill>
              </a:rPr>
              <a:t>Do not delete photos that you think are substandard.</a:t>
            </a:r>
          </a:p>
        </p:txBody>
      </p:sp>
      <p:pic>
        <p:nvPicPr>
          <p:cNvPr id="13314" name="Picture 2" descr="https://encrypted-tbn1.gstatic.com/images?q=tbn:ANd9GcRFUIF3J9xKcGPxabKBa5z3NTSzNuTjhThACR_Cs5wzjMpxGJnTJ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3505200"/>
            <a:ext cx="1752600" cy="28792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661323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Processing the Crime Scene</a:t>
            </a:r>
          </a:p>
        </p:txBody>
      </p:sp>
      <p:sp>
        <p:nvSpPr>
          <p:cNvPr id="3" name="Content Placeholder 2"/>
          <p:cNvSpPr>
            <a:spLocks noGrp="1"/>
          </p:cNvSpPr>
          <p:nvPr>
            <p:ph sz="quarter" idx="4"/>
          </p:nvPr>
        </p:nvSpPr>
        <p:spPr/>
        <p:txBody>
          <a:bodyPr/>
          <a:lstStyle/>
          <a:p>
            <a:pPr>
              <a:lnSpc>
                <a:spcPct val="150000"/>
              </a:lnSpc>
            </a:pPr>
            <a:r>
              <a:rPr lang="en-US" sz="2400" b="1" dirty="0">
                <a:solidFill>
                  <a:schemeClr val="tx1"/>
                </a:solidFill>
              </a:rPr>
              <a:t>Collection of Evidence</a:t>
            </a:r>
          </a:p>
          <a:p>
            <a:pPr marL="1200150" lvl="1" indent="-457200">
              <a:lnSpc>
                <a:spcPct val="150000"/>
              </a:lnSpc>
              <a:buFont typeface="Arial" pitchFamily="34" charset="0"/>
              <a:buChar char="•"/>
            </a:pPr>
            <a:r>
              <a:rPr lang="en-US" sz="2400" dirty="0">
                <a:solidFill>
                  <a:schemeClr val="tx1"/>
                </a:solidFill>
              </a:rPr>
              <a:t>Determine if evidence is perishable.</a:t>
            </a:r>
          </a:p>
          <a:p>
            <a:pPr marL="1200150" lvl="1" indent="-457200">
              <a:lnSpc>
                <a:spcPct val="150000"/>
              </a:lnSpc>
              <a:buFont typeface="Arial" pitchFamily="34" charset="0"/>
              <a:buChar char="•"/>
            </a:pPr>
            <a:r>
              <a:rPr lang="en-US" sz="2400" dirty="0">
                <a:solidFill>
                  <a:schemeClr val="tx1"/>
                </a:solidFill>
              </a:rPr>
              <a:t>Don’t play SHOW and TELL!!</a:t>
            </a:r>
          </a:p>
          <a:p>
            <a:pPr marL="1200150" lvl="1" indent="-457200">
              <a:lnSpc>
                <a:spcPct val="150000"/>
              </a:lnSpc>
              <a:buFont typeface="Arial" pitchFamily="34" charset="0"/>
              <a:buChar char="•"/>
            </a:pPr>
            <a:r>
              <a:rPr lang="en-US" sz="2400" dirty="0">
                <a:solidFill>
                  <a:schemeClr val="tx1"/>
                </a:solidFill>
              </a:rPr>
              <a:t>Where do you put film or memory sticks?</a:t>
            </a:r>
          </a:p>
          <a:p>
            <a:endParaRPr lang="en-US" sz="2400" dirty="0">
              <a:solidFill>
                <a:schemeClr val="tx1"/>
              </a:solidFill>
            </a:endParaRPr>
          </a:p>
        </p:txBody>
      </p:sp>
    </p:spTree>
    <p:custDataLst>
      <p:tags r:id="rId1"/>
    </p:custDataLst>
    <p:extLst>
      <p:ext uri="{BB962C8B-B14F-4D97-AF65-F5344CB8AC3E}">
        <p14:creationId xmlns:p14="http://schemas.microsoft.com/office/powerpoint/2010/main" val="17484112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Processing the Crime Scene</a:t>
            </a:r>
          </a:p>
        </p:txBody>
      </p:sp>
      <p:sp>
        <p:nvSpPr>
          <p:cNvPr id="3" name="Content Placeholder 2"/>
          <p:cNvSpPr>
            <a:spLocks noGrp="1"/>
          </p:cNvSpPr>
          <p:nvPr>
            <p:ph sz="quarter" idx="4"/>
          </p:nvPr>
        </p:nvSpPr>
        <p:spPr/>
        <p:txBody>
          <a:bodyPr/>
          <a:lstStyle/>
          <a:p>
            <a:pPr>
              <a:lnSpc>
                <a:spcPct val="150000"/>
              </a:lnSpc>
            </a:pPr>
            <a:r>
              <a:rPr lang="en-US" sz="2400" b="1" dirty="0">
                <a:solidFill>
                  <a:schemeClr val="tx1"/>
                </a:solidFill>
              </a:rPr>
              <a:t>Preservation and Security</a:t>
            </a:r>
          </a:p>
          <a:p>
            <a:pPr marL="1200150" lvl="1" indent="-457200">
              <a:lnSpc>
                <a:spcPct val="150000"/>
              </a:lnSpc>
              <a:buFont typeface="Arial" pitchFamily="34" charset="0"/>
              <a:buChar char="•"/>
            </a:pPr>
            <a:r>
              <a:rPr lang="en-US" sz="2400" dirty="0">
                <a:solidFill>
                  <a:schemeClr val="tx1"/>
                </a:solidFill>
              </a:rPr>
              <a:t>Place in evidence repository immediately.</a:t>
            </a:r>
          </a:p>
          <a:p>
            <a:pPr marL="1200150" lvl="1" indent="-457200">
              <a:lnSpc>
                <a:spcPct val="150000"/>
              </a:lnSpc>
              <a:buFont typeface="Arial" pitchFamily="34" charset="0"/>
              <a:buChar char="•"/>
            </a:pPr>
            <a:r>
              <a:rPr lang="en-US" sz="2400" dirty="0">
                <a:solidFill>
                  <a:schemeClr val="tx1"/>
                </a:solidFill>
              </a:rPr>
              <a:t>Determine proper container for evidence.</a:t>
            </a:r>
          </a:p>
          <a:p>
            <a:pPr marL="1200150" lvl="1" indent="-457200">
              <a:lnSpc>
                <a:spcPct val="150000"/>
              </a:lnSpc>
              <a:buFont typeface="Arial" pitchFamily="34" charset="0"/>
              <a:buChar char="•"/>
            </a:pPr>
            <a:r>
              <a:rPr lang="en-US" sz="2400" dirty="0">
                <a:solidFill>
                  <a:schemeClr val="tx1"/>
                </a:solidFill>
              </a:rPr>
              <a:t>Complete evidence log and sign.</a:t>
            </a:r>
          </a:p>
          <a:p>
            <a:endParaRPr lang="en-US" sz="2400" dirty="0">
              <a:solidFill>
                <a:schemeClr val="tx1"/>
              </a:solidFill>
            </a:endParaRPr>
          </a:p>
        </p:txBody>
      </p:sp>
      <p:pic>
        <p:nvPicPr>
          <p:cNvPr id="15362" name="Picture 2" descr="https://encrypted-tbn1.gstatic.com/images?q=tbn:ANd9GcSDlI5XGOM6_ohp_-uRAMOOOM3Uir1pfIVp1Qw9l6Pb_GoCOEc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724400"/>
            <a:ext cx="3038475" cy="150495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596783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a:t>What is wrong with this photo?</a:t>
            </a:r>
          </a:p>
        </p:txBody>
      </p:sp>
      <p:sp>
        <p:nvSpPr>
          <p:cNvPr id="3" name="Content Placeholder 2"/>
          <p:cNvSpPr>
            <a:spLocks noGrp="1"/>
          </p:cNvSpPr>
          <p:nvPr>
            <p:ph sz="quarter" idx="4"/>
          </p:nvPr>
        </p:nvSpPr>
        <p:spPr/>
        <p:txBody>
          <a:bodyPr/>
          <a:lstStyle/>
          <a:p>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000" y="1371600"/>
            <a:ext cx="690880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6076855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Hair - Take it or Leave it?</a:t>
            </a:r>
          </a:p>
        </p:txBody>
      </p:sp>
      <p:sp>
        <p:nvSpPr>
          <p:cNvPr id="3" name="Content Placeholder 2"/>
          <p:cNvSpPr>
            <a:spLocks noGrp="1"/>
          </p:cNvSpPr>
          <p:nvPr>
            <p:ph sz="quarter" idx="4"/>
          </p:nvPr>
        </p:nvSpPr>
        <p:spPr/>
        <p:txBody>
          <a:bodyPr/>
          <a:lstStyle/>
          <a:p>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268638"/>
            <a:ext cx="6553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9577978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a:t>What are we bagging?</a:t>
            </a:r>
            <a:br>
              <a:rPr lang="en-US" dirty="0"/>
            </a:br>
            <a:r>
              <a:rPr lang="en-US" dirty="0"/>
              <a:t>How are we bagging it?</a:t>
            </a:r>
          </a:p>
        </p:txBody>
      </p:sp>
      <p:sp>
        <p:nvSpPr>
          <p:cNvPr id="3" name="Content Placeholder 2"/>
          <p:cNvSpPr>
            <a:spLocks noGrp="1"/>
          </p:cNvSpPr>
          <p:nvPr>
            <p:ph sz="quarter" idx="4"/>
          </p:nvPr>
        </p:nvSpPr>
        <p:spPr/>
        <p:txBody>
          <a:bodyPr/>
          <a:lstStyle/>
          <a:p>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000250"/>
            <a:ext cx="655320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665272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Evidence Handling </a:t>
            </a:r>
          </a:p>
        </p:txBody>
      </p:sp>
      <p:sp>
        <p:nvSpPr>
          <p:cNvPr id="3" name="Content Placeholder 2"/>
          <p:cNvSpPr>
            <a:spLocks noGrp="1"/>
          </p:cNvSpPr>
          <p:nvPr>
            <p:ph sz="quarter" idx="4"/>
          </p:nvPr>
        </p:nvSpPr>
        <p:spPr/>
        <p:txBody>
          <a:bodyPr/>
          <a:lstStyle/>
          <a:p>
            <a:pPr>
              <a:lnSpc>
                <a:spcPct val="150000"/>
              </a:lnSpc>
            </a:pPr>
            <a:r>
              <a:rPr lang="en-US" sz="2400" b="1" dirty="0">
                <a:solidFill>
                  <a:schemeClr val="tx1"/>
                </a:solidFill>
              </a:rPr>
              <a:t>Wet Items</a:t>
            </a:r>
          </a:p>
          <a:p>
            <a:pPr marL="1200150" lvl="1" indent="-457200">
              <a:lnSpc>
                <a:spcPct val="150000"/>
              </a:lnSpc>
              <a:buFont typeface="Arial" pitchFamily="34" charset="0"/>
              <a:buChar char="•"/>
            </a:pPr>
            <a:r>
              <a:rPr lang="en-US" sz="2400" dirty="0">
                <a:solidFill>
                  <a:schemeClr val="tx1"/>
                </a:solidFill>
              </a:rPr>
              <a:t>Paper bag</a:t>
            </a:r>
          </a:p>
          <a:p>
            <a:pPr marL="1200150" lvl="1" indent="-457200">
              <a:lnSpc>
                <a:spcPct val="150000"/>
              </a:lnSpc>
              <a:buFont typeface="Arial" pitchFamily="34" charset="0"/>
              <a:buChar char="•"/>
            </a:pPr>
            <a:r>
              <a:rPr lang="en-US" sz="2400" dirty="0">
                <a:solidFill>
                  <a:schemeClr val="tx1"/>
                </a:solidFill>
              </a:rPr>
              <a:t>Place paper bag in red biohazard bag</a:t>
            </a:r>
          </a:p>
          <a:p>
            <a:pPr marL="1200150" lvl="1" indent="-457200">
              <a:lnSpc>
                <a:spcPct val="150000"/>
              </a:lnSpc>
              <a:buFont typeface="Arial" pitchFamily="34" charset="0"/>
              <a:buChar char="•"/>
            </a:pPr>
            <a:r>
              <a:rPr lang="en-US" sz="2400" dirty="0">
                <a:solidFill>
                  <a:schemeClr val="tx1"/>
                </a:solidFill>
              </a:rPr>
              <a:t>Transport to evidence locker</a:t>
            </a:r>
          </a:p>
          <a:p>
            <a:pPr marL="1200150" lvl="1" indent="-457200">
              <a:lnSpc>
                <a:spcPct val="150000"/>
              </a:lnSpc>
              <a:buFont typeface="Arial" pitchFamily="34" charset="0"/>
              <a:buChar char="•"/>
            </a:pPr>
            <a:r>
              <a:rPr lang="en-US" sz="2400" dirty="0">
                <a:solidFill>
                  <a:schemeClr val="tx1"/>
                </a:solidFill>
              </a:rPr>
              <a:t>Open biohazard bag; roll down the side to expose the paper bag to the air </a:t>
            </a:r>
          </a:p>
        </p:txBody>
      </p:sp>
    </p:spTree>
    <p:custDataLst>
      <p:tags r:id="rId1"/>
    </p:custDataLst>
    <p:extLst>
      <p:ext uri="{BB962C8B-B14F-4D97-AF65-F5344CB8AC3E}">
        <p14:creationId xmlns:p14="http://schemas.microsoft.com/office/powerpoint/2010/main" val="22826950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Use of Luminal</a:t>
            </a:r>
          </a:p>
        </p:txBody>
      </p:sp>
      <p:sp>
        <p:nvSpPr>
          <p:cNvPr id="3" name="Content Placeholder 2"/>
          <p:cNvSpPr>
            <a:spLocks noGrp="1"/>
          </p:cNvSpPr>
          <p:nvPr>
            <p:ph sz="quarter" idx="4"/>
          </p:nvPr>
        </p:nvSpPr>
        <p:spPr/>
        <p:txBody>
          <a:bodyPr/>
          <a:lstStyle/>
          <a:p>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95488"/>
            <a:ext cx="6857999" cy="3567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5622587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Evidence Handling</a:t>
            </a:r>
          </a:p>
        </p:txBody>
      </p:sp>
      <p:sp>
        <p:nvSpPr>
          <p:cNvPr id="3" name="Content Placeholder 2"/>
          <p:cNvSpPr>
            <a:spLocks noGrp="1"/>
          </p:cNvSpPr>
          <p:nvPr>
            <p:ph sz="quarter" idx="4"/>
          </p:nvPr>
        </p:nvSpPr>
        <p:spPr/>
        <p:txBody>
          <a:bodyPr/>
          <a:lstStyle/>
          <a:p>
            <a:pPr>
              <a:lnSpc>
                <a:spcPct val="150000"/>
              </a:lnSpc>
              <a:defRPr/>
            </a:pPr>
            <a:r>
              <a:rPr lang="en-US" sz="2400" b="1" dirty="0">
                <a:solidFill>
                  <a:schemeClr val="tx1"/>
                </a:solidFill>
                <a:effectLst>
                  <a:outerShdw blurRad="38100" dist="38100" dir="2700000" algn="tl">
                    <a:srgbClr val="FFFFFF"/>
                  </a:outerShdw>
                </a:effectLst>
              </a:rPr>
              <a:t>Clothing</a:t>
            </a:r>
          </a:p>
          <a:p>
            <a:pPr marL="1200150" lvl="1" indent="-4572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Keep articles of clothing separate.</a:t>
            </a:r>
          </a:p>
          <a:p>
            <a:pPr marL="1828800" lvl="3">
              <a:lnSpc>
                <a:spcPct val="150000"/>
              </a:lnSpc>
              <a:defRPr/>
            </a:pPr>
            <a:r>
              <a:rPr lang="en-US" sz="2400" dirty="0">
                <a:solidFill>
                  <a:schemeClr val="tx1"/>
                </a:solidFill>
                <a:effectLst>
                  <a:outerShdw blurRad="38100" dist="38100" dir="2700000" algn="tl">
                    <a:srgbClr val="FFFFFF"/>
                  </a:outerShdw>
                </a:effectLst>
              </a:rPr>
              <a:t>Have paper below each item as it is being bagged to catch falling hair, lint or other evidence</a:t>
            </a:r>
          </a:p>
          <a:p>
            <a:pPr marL="1200150" lvl="1" indent="-4572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NEVER place the clothing of a victim in the same container as those of the suspect.</a:t>
            </a:r>
          </a:p>
          <a:p>
            <a:pPr marL="1200150" lvl="1" indent="-4572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Or in the washer!</a:t>
            </a:r>
          </a:p>
          <a:p>
            <a:pPr>
              <a:lnSpc>
                <a:spcPct val="150000"/>
              </a:lnSpc>
            </a:pPr>
            <a:endParaRPr lang="en-US" sz="2400" dirty="0">
              <a:solidFill>
                <a:schemeClr val="tx1"/>
              </a:solidFill>
            </a:endParaRPr>
          </a:p>
        </p:txBody>
      </p:sp>
    </p:spTree>
    <p:custDataLst>
      <p:tags r:id="rId1"/>
    </p:custDataLst>
    <p:extLst>
      <p:ext uri="{BB962C8B-B14F-4D97-AF65-F5344CB8AC3E}">
        <p14:creationId xmlns:p14="http://schemas.microsoft.com/office/powerpoint/2010/main" val="9441251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0000"/>
              </a:lnSpc>
            </a:pPr>
            <a:r>
              <a:rPr lang="en-US" dirty="0"/>
              <a:t>What would you take?</a:t>
            </a:r>
            <a:br>
              <a:rPr lang="en-US" dirty="0"/>
            </a:br>
            <a:r>
              <a:rPr lang="en-US" dirty="0"/>
              <a:t>How would you take it?</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40" y="1676400"/>
            <a:ext cx="8610824" cy="396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287623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80963"/>
            <a:ext cx="8229600" cy="889000"/>
          </a:xfrm>
        </p:spPr>
        <p:txBody>
          <a:bodyPr/>
          <a:lstStyle/>
          <a:p>
            <a:r>
              <a:rPr lang="en-US" dirty="0"/>
              <a:t>Types of Investigations</a:t>
            </a:r>
          </a:p>
        </p:txBody>
      </p:sp>
      <p:sp>
        <p:nvSpPr>
          <p:cNvPr id="17411" name="Text Placeholder 3"/>
          <p:cNvSpPr>
            <a:spLocks noGrp="1"/>
          </p:cNvSpPr>
          <p:nvPr>
            <p:ph type="body" sz="quarter" idx="3"/>
          </p:nvPr>
        </p:nvSpPr>
        <p:spPr>
          <a:xfrm>
            <a:off x="457200" y="1323975"/>
            <a:ext cx="8229600" cy="431800"/>
          </a:xfrm>
        </p:spPr>
        <p:txBody>
          <a:bodyPr/>
          <a:lstStyle/>
          <a:p>
            <a:r>
              <a:rPr lang="en-US" sz="2400" dirty="0"/>
              <a:t>Sexual Hara</a:t>
            </a:r>
            <a:r>
              <a:rPr lang="en-US" sz="2400" dirty="0">
                <a:solidFill>
                  <a:srgbClr val="CD6209"/>
                </a:solidFill>
              </a:rPr>
              <a:t>ss</a:t>
            </a:r>
            <a:r>
              <a:rPr lang="en-US" sz="2400" dirty="0"/>
              <a:t>ment</a:t>
            </a:r>
          </a:p>
        </p:txBody>
      </p:sp>
      <p:sp>
        <p:nvSpPr>
          <p:cNvPr id="17412" name="Content Placeholder 4"/>
          <p:cNvSpPr>
            <a:spLocks noGrp="1"/>
          </p:cNvSpPr>
          <p:nvPr>
            <p:ph sz="quarter" idx="4"/>
          </p:nvPr>
        </p:nvSpPr>
        <p:spPr>
          <a:xfrm>
            <a:off x="457200" y="1755775"/>
            <a:ext cx="8229600" cy="3883025"/>
          </a:xfrm>
        </p:spPr>
        <p:txBody>
          <a:bodyPr rtlCol="0"/>
          <a:lstStyle/>
          <a:p>
            <a:pPr marL="342900" indent="-342900" fontAlgn="auto">
              <a:spcBef>
                <a:spcPct val="0"/>
              </a:spcBef>
              <a:spcAft>
                <a:spcPct val="0"/>
              </a:spcAft>
              <a:buFont typeface="Arial" charset="0"/>
              <a:buChar char="•"/>
              <a:defRPr/>
            </a:pPr>
            <a:r>
              <a:rPr lang="en-US" sz="2200" dirty="0">
                <a:solidFill>
                  <a:schemeClr val="tx1"/>
                </a:solidFill>
              </a:rPr>
              <a:t>Difficult to determine either substantiated or unfounded</a:t>
            </a:r>
          </a:p>
          <a:p>
            <a:pPr marL="342900" indent="-342900" fontAlgn="auto">
              <a:spcBef>
                <a:spcPct val="0"/>
              </a:spcBef>
              <a:spcAft>
                <a:spcPct val="0"/>
              </a:spcAft>
              <a:buFont typeface="Arial" charset="0"/>
              <a:buChar char="•"/>
              <a:defRPr/>
            </a:pPr>
            <a:r>
              <a:rPr lang="en-US" sz="2200" dirty="0">
                <a:solidFill>
                  <a:schemeClr val="tx1"/>
                </a:solidFill>
              </a:rPr>
              <a:t>Can be a precursor to more abuse</a:t>
            </a:r>
          </a:p>
          <a:p>
            <a:pPr marL="342900" indent="-342900" fontAlgn="auto">
              <a:spcBef>
                <a:spcPct val="0"/>
              </a:spcBef>
              <a:spcAft>
                <a:spcPct val="0"/>
              </a:spcAft>
              <a:buFont typeface="Arial" charset="0"/>
              <a:buChar char="•"/>
              <a:defRPr/>
            </a:pPr>
            <a:r>
              <a:rPr lang="en-US" sz="2200" dirty="0">
                <a:solidFill>
                  <a:schemeClr val="tx1"/>
                </a:solidFill>
              </a:rPr>
              <a:t>Important to document the investigation</a:t>
            </a:r>
          </a:p>
          <a:p>
            <a:pPr marL="342900" indent="-342900" fontAlgn="auto">
              <a:spcBef>
                <a:spcPct val="0"/>
              </a:spcBef>
              <a:spcAft>
                <a:spcPct val="0"/>
              </a:spcAft>
              <a:buFont typeface="Arial" charset="0"/>
              <a:buChar char="•"/>
              <a:defRPr/>
            </a:pPr>
            <a:r>
              <a:rPr lang="en-US" sz="2200" dirty="0">
                <a:solidFill>
                  <a:schemeClr val="tx1"/>
                </a:solidFill>
              </a:rPr>
              <a:t>Report delivered to those who can protect inmates/residents</a:t>
            </a:r>
          </a:p>
          <a:p>
            <a:pPr marL="342900" indent="-342900" fontAlgn="auto">
              <a:spcBef>
                <a:spcPct val="0"/>
              </a:spcBef>
              <a:spcAft>
                <a:spcPct val="0"/>
              </a:spcAft>
              <a:buFont typeface="Arial" charset="0"/>
              <a:buChar char="•"/>
              <a:defRPr/>
            </a:pPr>
            <a:r>
              <a:rPr lang="en-US" sz="2200" dirty="0">
                <a:solidFill>
                  <a:schemeClr val="tx1"/>
                </a:solidFill>
              </a:rPr>
              <a:t>History can demonstrate the agency’s record of protecting offenders</a:t>
            </a:r>
          </a:p>
        </p:txBody>
      </p:sp>
    </p:spTree>
    <p:extLst>
      <p:ext uri="{BB962C8B-B14F-4D97-AF65-F5344CB8AC3E}">
        <p14:creationId xmlns:p14="http://schemas.microsoft.com/office/powerpoint/2010/main" val="16839829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Evidence Handling</a:t>
            </a:r>
          </a:p>
        </p:txBody>
      </p:sp>
      <p:sp>
        <p:nvSpPr>
          <p:cNvPr id="3" name="Content Placeholder 2"/>
          <p:cNvSpPr>
            <a:spLocks noGrp="1"/>
          </p:cNvSpPr>
          <p:nvPr>
            <p:ph sz="quarter" idx="4"/>
          </p:nvPr>
        </p:nvSpPr>
        <p:spPr/>
        <p:txBody>
          <a:bodyPr/>
          <a:lstStyle/>
          <a:p>
            <a:pPr>
              <a:lnSpc>
                <a:spcPct val="150000"/>
              </a:lnSpc>
              <a:defRPr/>
            </a:pPr>
            <a:r>
              <a:rPr lang="en-US" sz="2400" b="1" dirty="0">
                <a:solidFill>
                  <a:schemeClr val="tx1"/>
                </a:solidFill>
                <a:effectLst>
                  <a:outerShdw blurRad="38100" dist="38100" dir="2700000" algn="tl">
                    <a:srgbClr val="FFFFFF"/>
                  </a:outerShdw>
                </a:effectLst>
              </a:rPr>
              <a:t>Weapons</a:t>
            </a:r>
          </a:p>
          <a:p>
            <a:pPr marL="457200" indent="-4572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Take photos to record location of weapon(s) if you must move them</a:t>
            </a:r>
          </a:p>
          <a:p>
            <a:pPr lvl="1">
              <a:lnSpc>
                <a:spcPct val="150000"/>
              </a:lnSpc>
              <a:defRPr/>
            </a:pPr>
            <a:r>
              <a:rPr lang="en-US" sz="2400" dirty="0">
                <a:solidFill>
                  <a:schemeClr val="tx1"/>
                </a:solidFill>
                <a:effectLst>
                  <a:outerShdw blurRad="38100" dist="38100" dir="2700000" algn="tl">
                    <a:srgbClr val="FFFFFF"/>
                  </a:outerShdw>
                </a:effectLst>
              </a:rPr>
              <a:t>Document why you moved a weapon if it was moved before it was photographed.</a:t>
            </a:r>
          </a:p>
          <a:p>
            <a:pPr marL="457200" indent="-4572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Place in the proper container to ensure no one is harmed removing it from the evidence repository.</a:t>
            </a:r>
          </a:p>
          <a:p>
            <a:pPr>
              <a:lnSpc>
                <a:spcPct val="150000"/>
              </a:lnSpc>
            </a:pPr>
            <a:endParaRPr lang="en-US" sz="2400" dirty="0">
              <a:solidFill>
                <a:schemeClr val="tx1"/>
              </a:solidFill>
            </a:endParaRPr>
          </a:p>
        </p:txBody>
      </p:sp>
    </p:spTree>
    <p:custDataLst>
      <p:tags r:id="rId1"/>
    </p:custDataLst>
    <p:extLst>
      <p:ext uri="{BB962C8B-B14F-4D97-AF65-F5344CB8AC3E}">
        <p14:creationId xmlns:p14="http://schemas.microsoft.com/office/powerpoint/2010/main" val="17349490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Evidence Handling</a:t>
            </a:r>
          </a:p>
        </p:txBody>
      </p:sp>
      <p:sp>
        <p:nvSpPr>
          <p:cNvPr id="3" name="Content Placeholder 2"/>
          <p:cNvSpPr>
            <a:spLocks noGrp="1"/>
          </p:cNvSpPr>
          <p:nvPr>
            <p:ph sz="quarter" idx="4"/>
          </p:nvPr>
        </p:nvSpPr>
        <p:spPr/>
        <p:txBody>
          <a:bodyPr/>
          <a:lstStyle/>
          <a:p>
            <a:r>
              <a:rPr lang="en-US" b="1" dirty="0">
                <a:solidFill>
                  <a:schemeClr val="tx1"/>
                </a:solidFill>
              </a:rPr>
              <a:t>Other supportive evidence</a:t>
            </a:r>
          </a:p>
          <a:p>
            <a:pPr lvl="1"/>
            <a:endParaRPr lang="en-US" dirty="0">
              <a:solidFill>
                <a:schemeClr val="tx1"/>
              </a:solidFill>
            </a:endParaRPr>
          </a:p>
          <a:p>
            <a:pPr lvl="1">
              <a:buFont typeface="Arial" charset="0"/>
              <a:buChar char="•"/>
            </a:pPr>
            <a:r>
              <a:rPr lang="en-US" dirty="0">
                <a:solidFill>
                  <a:schemeClr val="tx1"/>
                </a:solidFill>
              </a:rPr>
              <a:t>Letters or notes between suspect and victim.</a:t>
            </a:r>
          </a:p>
          <a:p>
            <a:pPr marL="457200" lvl="1" indent="0">
              <a:buNone/>
            </a:pPr>
            <a:endParaRPr lang="en-US" dirty="0">
              <a:solidFill>
                <a:schemeClr val="tx1"/>
              </a:solidFill>
            </a:endParaRPr>
          </a:p>
          <a:p>
            <a:pPr lvl="1">
              <a:buFont typeface="Arial" charset="0"/>
              <a:buChar char="•"/>
            </a:pPr>
            <a:r>
              <a:rPr lang="en-US" dirty="0">
                <a:solidFill>
                  <a:schemeClr val="tx1"/>
                </a:solidFill>
              </a:rPr>
              <a:t>Gifts, favors, excess commissary, extra unexplained items, contraband.</a:t>
            </a:r>
          </a:p>
        </p:txBody>
      </p:sp>
    </p:spTree>
    <p:custDataLst>
      <p:tags r:id="rId1"/>
    </p:custDataLst>
    <p:extLst>
      <p:ext uri="{BB962C8B-B14F-4D97-AF65-F5344CB8AC3E}">
        <p14:creationId xmlns:p14="http://schemas.microsoft.com/office/powerpoint/2010/main" val="34927250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Evidence</a:t>
            </a:r>
          </a:p>
        </p:txBody>
      </p:sp>
      <p:sp>
        <p:nvSpPr>
          <p:cNvPr id="3" name="Content Placeholder 2"/>
          <p:cNvSpPr>
            <a:spLocks noGrp="1"/>
          </p:cNvSpPr>
          <p:nvPr>
            <p:ph sz="quarter" idx="4"/>
          </p:nvPr>
        </p:nvSpPr>
        <p:spPr/>
        <p:txBody>
          <a:bodyPr/>
          <a:lstStyle/>
          <a:p>
            <a:pPr>
              <a:lnSpc>
                <a:spcPct val="150000"/>
              </a:lnSpc>
              <a:defRPr/>
            </a:pPr>
            <a:r>
              <a:rPr lang="en-US" sz="2400" dirty="0">
                <a:solidFill>
                  <a:schemeClr val="tx1"/>
                </a:solidFill>
                <a:effectLst>
                  <a:outerShdw blurRad="38100" dist="38100" dir="2700000" algn="tl">
                    <a:srgbClr val="FFFFFF"/>
                  </a:outerShdw>
                </a:effectLst>
              </a:rPr>
              <a:t>The value of physical evidence is that it…</a:t>
            </a:r>
          </a:p>
          <a:p>
            <a:pPr marL="800100" lvl="1" indent="-3429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Cannot lie, forget or change</a:t>
            </a:r>
          </a:p>
          <a:p>
            <a:pPr marL="800100" lvl="1" indent="-3429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Is demonstrable</a:t>
            </a:r>
          </a:p>
          <a:p>
            <a:pPr marL="800100" lvl="1" indent="-3429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Not dependent on witnesses</a:t>
            </a:r>
          </a:p>
          <a:p>
            <a:pPr lvl="1">
              <a:lnSpc>
                <a:spcPct val="150000"/>
              </a:lnSpc>
              <a:defRPr/>
            </a:pPr>
            <a:endParaRPr lang="en-US" sz="2400" dirty="0">
              <a:solidFill>
                <a:schemeClr val="tx1"/>
              </a:solidFill>
              <a:effectLst>
                <a:outerShdw blurRad="38100" dist="38100" dir="2700000" algn="tl">
                  <a:srgbClr val="FFFFFF"/>
                </a:outerShdw>
              </a:effectLst>
            </a:endParaRPr>
          </a:p>
          <a:p>
            <a:pPr indent="-285750">
              <a:lnSpc>
                <a:spcPct val="150000"/>
              </a:lnSpc>
              <a:defRPr/>
            </a:pPr>
            <a:r>
              <a:rPr lang="en-US" sz="2400" b="1" i="1" dirty="0">
                <a:solidFill>
                  <a:schemeClr val="tx1"/>
                </a:solidFill>
                <a:effectLst>
                  <a:outerShdw blurRad="38100" dist="38100" dir="2700000" algn="tl">
                    <a:srgbClr val="FFFFFF"/>
                  </a:outerShdw>
                </a:effectLst>
              </a:rPr>
              <a:t>But once you have missed it, it is gone.</a:t>
            </a:r>
          </a:p>
          <a:p>
            <a:pPr indent="-285750">
              <a:lnSpc>
                <a:spcPct val="150000"/>
              </a:lnSpc>
              <a:defRPr/>
            </a:pPr>
            <a:r>
              <a:rPr lang="en-US" sz="2400" dirty="0">
                <a:solidFill>
                  <a:schemeClr val="tx1"/>
                </a:solidFill>
                <a:effectLst>
                  <a:outerShdw blurRad="38100" dist="38100" dir="2700000" algn="tl">
                    <a:srgbClr val="FFFFFF"/>
                  </a:outerShdw>
                </a:effectLst>
              </a:rPr>
              <a:t> </a:t>
            </a:r>
          </a:p>
          <a:p>
            <a:pPr indent="-285750">
              <a:lnSpc>
                <a:spcPct val="150000"/>
              </a:lnSpc>
              <a:defRPr/>
            </a:pPr>
            <a:r>
              <a:rPr lang="en-US" sz="2400" dirty="0">
                <a:solidFill>
                  <a:schemeClr val="tx1"/>
                </a:solidFill>
                <a:effectLst>
                  <a:outerShdw blurRad="38100" dist="38100" dir="2700000" algn="tl">
                    <a:srgbClr val="FFFFFF"/>
                  </a:outerShdw>
                </a:effectLst>
              </a:rPr>
              <a:t>What is constructive possession?</a:t>
            </a:r>
          </a:p>
        </p:txBody>
      </p:sp>
    </p:spTree>
    <p:custDataLst>
      <p:tags r:id="rId1"/>
    </p:custDataLst>
    <p:extLst>
      <p:ext uri="{BB962C8B-B14F-4D97-AF65-F5344CB8AC3E}">
        <p14:creationId xmlns:p14="http://schemas.microsoft.com/office/powerpoint/2010/main" val="38703876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a:t>
            </a:r>
          </a:p>
        </p:txBody>
      </p:sp>
      <p:sp>
        <p:nvSpPr>
          <p:cNvPr id="3" name="Content Placeholder 2"/>
          <p:cNvSpPr>
            <a:spLocks noGrp="1"/>
          </p:cNvSpPr>
          <p:nvPr>
            <p:ph sz="quarter" idx="4"/>
          </p:nvPr>
        </p:nvSpPr>
        <p:spPr>
          <a:xfrm>
            <a:off x="457200" y="1371600"/>
            <a:ext cx="8229600" cy="4906963"/>
          </a:xfrm>
        </p:spPr>
        <p:txBody>
          <a:bodyPr/>
          <a:lstStyle/>
          <a:p>
            <a:pPr>
              <a:lnSpc>
                <a:spcPct val="150000"/>
              </a:lnSpc>
              <a:defRPr/>
            </a:pPr>
            <a:r>
              <a:rPr lang="en-US" sz="2400" dirty="0">
                <a:solidFill>
                  <a:schemeClr val="tx1"/>
                </a:solidFill>
                <a:effectLst>
                  <a:outerShdw blurRad="38100" dist="38100" dir="2700000" algn="tl">
                    <a:srgbClr val="FFFFFF"/>
                  </a:outerShdw>
                </a:effectLst>
              </a:rPr>
              <a:t>The value of physical evidence can be destroyed if:</a:t>
            </a:r>
          </a:p>
          <a:p>
            <a:pPr marL="800100" lvl="1" indent="-3429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Handled wrong</a:t>
            </a:r>
          </a:p>
          <a:p>
            <a:pPr marL="800100" lvl="1" indent="-3429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Moved too early</a:t>
            </a:r>
          </a:p>
          <a:p>
            <a:pPr marL="800100" lvl="1" indent="-3429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Marked incorrectly or inaccurately</a:t>
            </a:r>
          </a:p>
          <a:p>
            <a:pPr marL="800100" lvl="1" indent="-3429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Not preserved properly</a:t>
            </a:r>
          </a:p>
          <a:p>
            <a:pPr marL="800100" lvl="1" indent="-342900">
              <a:lnSpc>
                <a:spcPct val="150000"/>
              </a:lnSpc>
              <a:buFont typeface="Arial" pitchFamily="34" charset="0"/>
              <a:buChar char="•"/>
              <a:defRPr/>
            </a:pPr>
            <a:r>
              <a:rPr lang="en-US" sz="2400" dirty="0">
                <a:solidFill>
                  <a:schemeClr val="tx1"/>
                </a:solidFill>
                <a:effectLst>
                  <a:outerShdw blurRad="38100" dist="38100" dir="2700000" algn="tl">
                    <a:srgbClr val="FFFFFF"/>
                  </a:outerShdw>
                </a:effectLst>
              </a:rPr>
              <a:t>Chain of custody is not precise</a:t>
            </a:r>
          </a:p>
        </p:txBody>
      </p:sp>
    </p:spTree>
    <p:extLst>
      <p:ext uri="{BB962C8B-B14F-4D97-AF65-F5344CB8AC3E}">
        <p14:creationId xmlns:p14="http://schemas.microsoft.com/office/powerpoint/2010/main" val="25918153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Crime Scene Mishaps</a:t>
            </a:r>
          </a:p>
        </p:txBody>
      </p:sp>
      <p:sp>
        <p:nvSpPr>
          <p:cNvPr id="3" name="Content Placeholder 2"/>
          <p:cNvSpPr>
            <a:spLocks noGrp="1"/>
          </p:cNvSpPr>
          <p:nvPr>
            <p:ph sz="quarter" idx="4"/>
          </p:nvPr>
        </p:nvSpPr>
        <p:spPr>
          <a:xfrm>
            <a:off x="457200" y="1371600"/>
            <a:ext cx="8229600" cy="4906963"/>
          </a:xfrm>
        </p:spPr>
        <p:txBody>
          <a:bodyPr/>
          <a:lstStyle/>
          <a:p>
            <a:pPr>
              <a:lnSpc>
                <a:spcPct val="150000"/>
              </a:lnSpc>
            </a:pPr>
            <a:r>
              <a:rPr lang="en-US" sz="2400" dirty="0">
                <a:solidFill>
                  <a:schemeClr val="tx1"/>
                </a:solidFill>
              </a:rPr>
              <a:t>What do we do if the crime scene and/or evidence is mishandled?</a:t>
            </a:r>
          </a:p>
          <a:p>
            <a:pPr marL="1085850" lvl="1" indent="-342900">
              <a:lnSpc>
                <a:spcPct val="150000"/>
              </a:lnSpc>
              <a:buFont typeface="Arial" pitchFamily="34" charset="0"/>
              <a:buChar char="•"/>
            </a:pPr>
            <a:r>
              <a:rPr lang="en-US" sz="2400" dirty="0">
                <a:solidFill>
                  <a:schemeClr val="tx1"/>
                </a:solidFill>
              </a:rPr>
              <a:t>You cannot put an item “back.”</a:t>
            </a:r>
          </a:p>
          <a:p>
            <a:pPr marL="1085850" lvl="1" indent="-342900">
              <a:lnSpc>
                <a:spcPct val="150000"/>
              </a:lnSpc>
              <a:buFont typeface="Arial" pitchFamily="34" charset="0"/>
              <a:buChar char="•"/>
            </a:pPr>
            <a:r>
              <a:rPr lang="en-US" sz="2400" dirty="0">
                <a:solidFill>
                  <a:schemeClr val="tx1"/>
                </a:solidFill>
              </a:rPr>
              <a:t>You must explain what happened in your reports.</a:t>
            </a:r>
          </a:p>
          <a:p>
            <a:pPr marL="1085850" lvl="1" indent="-342900">
              <a:lnSpc>
                <a:spcPct val="150000"/>
              </a:lnSpc>
              <a:buFont typeface="Arial" pitchFamily="34" charset="0"/>
              <a:buChar char="•"/>
            </a:pPr>
            <a:r>
              <a:rPr lang="en-US" sz="2400" dirty="0">
                <a:solidFill>
                  <a:schemeClr val="tx1"/>
                </a:solidFill>
              </a:rPr>
              <a:t>All staff involved must write reports.</a:t>
            </a:r>
          </a:p>
          <a:p>
            <a:pPr marL="1085850" lvl="1" indent="-342900">
              <a:lnSpc>
                <a:spcPct val="150000"/>
              </a:lnSpc>
              <a:buFont typeface="Arial" pitchFamily="34" charset="0"/>
              <a:buChar char="•"/>
            </a:pPr>
            <a:r>
              <a:rPr lang="en-US" sz="2400" dirty="0">
                <a:solidFill>
                  <a:schemeClr val="tx1"/>
                </a:solidFill>
              </a:rPr>
              <a:t>Mistakes can be salvaged if dealt with honestly and not “covered up.”</a:t>
            </a:r>
          </a:p>
          <a:p>
            <a:endParaRPr lang="en-US" dirty="0">
              <a:solidFill>
                <a:schemeClr val="tx1"/>
              </a:solidFill>
            </a:endParaRPr>
          </a:p>
        </p:txBody>
      </p:sp>
    </p:spTree>
    <p:extLst>
      <p:ext uri="{BB962C8B-B14F-4D97-AF65-F5344CB8AC3E}">
        <p14:creationId xmlns:p14="http://schemas.microsoft.com/office/powerpoint/2010/main" val="25918153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8834"/>
          </a:xfrm>
        </p:spPr>
        <p:txBody>
          <a:bodyPr/>
          <a:lstStyle/>
          <a:p>
            <a:r>
              <a:rPr lang="en-US" dirty="0">
                <a:effectLst>
                  <a:outerShdw blurRad="38100" dist="38100" dir="2700000" algn="tl">
                    <a:srgbClr val="000000">
                      <a:alpha val="43137"/>
                    </a:srgbClr>
                  </a:outerShdw>
                </a:effectLst>
              </a:rPr>
              <a:t>Questions?</a:t>
            </a:r>
          </a:p>
        </p:txBody>
      </p:sp>
      <p:pic>
        <p:nvPicPr>
          <p:cNvPr id="6147" name="Picture 3" descr="C:\Users\mdodson\AppData\Local\Microsoft\Windows\Temporary Internet Files\Content.IE5\7NG2AQLV\MC900438842[1].jp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0620" b="-1"/>
          <a:stretch/>
        </p:blipFill>
        <p:spPr bwMode="auto">
          <a:xfrm>
            <a:off x="0" y="1210235"/>
            <a:ext cx="9144000" cy="56496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21881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Dynamics of Sexual Harassment</a:t>
            </a:r>
          </a:p>
        </p:txBody>
      </p:sp>
      <p:sp>
        <p:nvSpPr>
          <p:cNvPr id="5" name="Text Placeholder 4"/>
          <p:cNvSpPr>
            <a:spLocks noGrp="1"/>
          </p:cNvSpPr>
          <p:nvPr>
            <p:ph type="body" sz="quarter" idx="3"/>
          </p:nvPr>
        </p:nvSpPr>
        <p:spPr/>
        <p:txBody>
          <a:bodyPr/>
          <a:lstStyle/>
          <a:p>
            <a:r>
              <a:rPr lang="en-US" sz="2400" dirty="0"/>
              <a:t>Sexual Hara</a:t>
            </a:r>
            <a:r>
              <a:rPr lang="en-US" sz="2400" dirty="0">
                <a:solidFill>
                  <a:srgbClr val="CD6209"/>
                </a:solidFill>
              </a:rPr>
              <a:t>ss</a:t>
            </a:r>
            <a:r>
              <a:rPr lang="en-US" sz="2400" dirty="0"/>
              <a:t>ment</a:t>
            </a:r>
          </a:p>
        </p:txBody>
      </p:sp>
      <p:sp>
        <p:nvSpPr>
          <p:cNvPr id="3" name="Content Placeholder 2"/>
          <p:cNvSpPr>
            <a:spLocks noGrp="1"/>
          </p:cNvSpPr>
          <p:nvPr>
            <p:ph sz="quarter" idx="4"/>
          </p:nvPr>
        </p:nvSpPr>
        <p:spPr/>
        <p:txBody>
          <a:bodyPr/>
          <a:lstStyle/>
          <a:p>
            <a:pPr marL="457200" indent="-457200">
              <a:buFont typeface="Arial" pitchFamily="34" charset="0"/>
              <a:buChar char="•"/>
            </a:pPr>
            <a:r>
              <a:rPr lang="en-US" sz="2200" dirty="0">
                <a:solidFill>
                  <a:schemeClr val="tx1"/>
                </a:solidFill>
              </a:rPr>
              <a:t>May precede sexual abuse and is used to </a:t>
            </a:r>
          </a:p>
          <a:p>
            <a:pPr marL="1200150" lvl="1" indent="-457200">
              <a:buFont typeface="Arial" pitchFamily="34" charset="0"/>
              <a:buChar char="•"/>
            </a:pPr>
            <a:r>
              <a:rPr lang="en-US" sz="2200" dirty="0">
                <a:solidFill>
                  <a:schemeClr val="tx1"/>
                </a:solidFill>
              </a:rPr>
              <a:t>test a target</a:t>
            </a:r>
          </a:p>
          <a:p>
            <a:pPr marL="1200150" lvl="1" indent="-457200">
              <a:buFont typeface="Arial" pitchFamily="34" charset="0"/>
              <a:buChar char="•"/>
            </a:pPr>
            <a:r>
              <a:rPr lang="en-US" sz="2200" dirty="0">
                <a:solidFill>
                  <a:schemeClr val="tx1"/>
                </a:solidFill>
              </a:rPr>
              <a:t>demean others </a:t>
            </a:r>
          </a:p>
          <a:p>
            <a:pPr marL="1200150" lvl="1" indent="-457200">
              <a:buFont typeface="Arial" pitchFamily="34" charset="0"/>
              <a:buChar char="•"/>
            </a:pPr>
            <a:r>
              <a:rPr lang="en-US" sz="2200" dirty="0">
                <a:solidFill>
                  <a:schemeClr val="tx1"/>
                </a:solidFill>
              </a:rPr>
              <a:t>overtly or subtly intimidate</a:t>
            </a:r>
          </a:p>
          <a:p>
            <a:pPr marL="1200150" lvl="1" indent="-457200">
              <a:buFont typeface="Arial" pitchFamily="34" charset="0"/>
              <a:buChar char="•"/>
            </a:pPr>
            <a:r>
              <a:rPr lang="en-US" sz="2200" dirty="0">
                <a:solidFill>
                  <a:schemeClr val="tx1"/>
                </a:solidFill>
              </a:rPr>
              <a:t>challenge new inmates/residents or staff</a:t>
            </a:r>
          </a:p>
          <a:p>
            <a:pPr marL="1200150" lvl="1" indent="-457200">
              <a:buFont typeface="Arial" pitchFamily="34" charset="0"/>
              <a:buChar char="•"/>
            </a:pPr>
            <a:r>
              <a:rPr lang="en-US" sz="2200" dirty="0">
                <a:solidFill>
                  <a:schemeClr val="tx1"/>
                </a:solidFill>
              </a:rPr>
              <a:t>threaten inmates/residents or staff who are perceived to be weaker</a:t>
            </a:r>
          </a:p>
          <a:p>
            <a:pPr marL="457200" indent="-457200">
              <a:buFont typeface="Arial" pitchFamily="34" charset="0"/>
              <a:buChar char="•"/>
            </a:pPr>
            <a:r>
              <a:rPr lang="en-US" sz="2200" dirty="0">
                <a:solidFill>
                  <a:schemeClr val="tx1"/>
                </a:solidFill>
              </a:rPr>
              <a:t>May be used </a:t>
            </a:r>
          </a:p>
          <a:p>
            <a:pPr marL="1200150" lvl="1" indent="-457200">
              <a:buFont typeface="Arial" pitchFamily="34" charset="0"/>
              <a:buChar char="•"/>
            </a:pPr>
            <a:r>
              <a:rPr lang="en-US" sz="2200" dirty="0">
                <a:solidFill>
                  <a:schemeClr val="tx1"/>
                </a:solidFill>
              </a:rPr>
              <a:t>to move the alleged perpetrator</a:t>
            </a:r>
          </a:p>
          <a:p>
            <a:pPr marL="1200150" lvl="1" indent="-457200">
              <a:buFont typeface="Arial" pitchFamily="34" charset="0"/>
              <a:buChar char="•"/>
            </a:pPr>
            <a:r>
              <a:rPr lang="en-US" sz="2200" dirty="0">
                <a:solidFill>
                  <a:schemeClr val="tx1"/>
                </a:solidFill>
              </a:rPr>
              <a:t>to retaliate against the alleged perpetrator </a:t>
            </a:r>
          </a:p>
          <a:p>
            <a:pPr marL="457200" indent="-457200">
              <a:buFont typeface="Arial" pitchFamily="34" charset="0"/>
              <a:buChar char="•"/>
            </a:pPr>
            <a:endParaRPr lang="en-US" sz="2600" dirty="0">
              <a:solidFill>
                <a:schemeClr val="tx1"/>
              </a:solidFill>
            </a:endParaRPr>
          </a:p>
          <a:p>
            <a:pPr marL="457200" indent="-457200">
              <a:buFont typeface="Arial" pitchFamily="34" charset="0"/>
              <a:buChar char="•"/>
            </a:pPr>
            <a:endParaRPr lang="en-US" sz="2600" dirty="0">
              <a:solidFill>
                <a:schemeClr val="tx1"/>
              </a:solidFill>
            </a:endParaRPr>
          </a:p>
        </p:txBody>
      </p:sp>
    </p:spTree>
    <p:extLst>
      <p:ext uri="{BB962C8B-B14F-4D97-AF65-F5344CB8AC3E}">
        <p14:creationId xmlns:p14="http://schemas.microsoft.com/office/powerpoint/2010/main" val="2987034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80963"/>
            <a:ext cx="8229600" cy="889000"/>
          </a:xfrm>
        </p:spPr>
        <p:txBody>
          <a:bodyPr/>
          <a:lstStyle/>
          <a:p>
            <a:r>
              <a:rPr lang="en-US" dirty="0">
                <a:effectLst/>
              </a:rPr>
              <a:t>Types of Investigations</a:t>
            </a:r>
          </a:p>
        </p:txBody>
      </p:sp>
      <p:sp>
        <p:nvSpPr>
          <p:cNvPr id="18435" name="Text Placeholder 2"/>
          <p:cNvSpPr>
            <a:spLocks noGrp="1"/>
          </p:cNvSpPr>
          <p:nvPr>
            <p:ph type="body" sz="quarter" idx="3"/>
          </p:nvPr>
        </p:nvSpPr>
        <p:spPr>
          <a:xfrm>
            <a:off x="457200" y="1323975"/>
            <a:ext cx="8229600" cy="785813"/>
          </a:xfrm>
        </p:spPr>
        <p:txBody>
          <a:bodyPr/>
          <a:lstStyle/>
          <a:p>
            <a:r>
              <a:rPr lang="en-US" sz="2400" b="0" dirty="0"/>
              <a:t>Inmate-on-Inmate or Resident-on-Resident Sexual Abuse</a:t>
            </a:r>
          </a:p>
        </p:txBody>
      </p:sp>
      <p:sp>
        <p:nvSpPr>
          <p:cNvPr id="18436" name="Content Placeholder 3"/>
          <p:cNvSpPr>
            <a:spLocks noGrp="1"/>
          </p:cNvSpPr>
          <p:nvPr>
            <p:ph sz="quarter" idx="4"/>
          </p:nvPr>
        </p:nvSpPr>
        <p:spPr>
          <a:xfrm>
            <a:off x="457200" y="2109788"/>
            <a:ext cx="8229600" cy="3529012"/>
          </a:xfrm>
        </p:spPr>
        <p:txBody>
          <a:bodyPr rtlCol="0"/>
          <a:lstStyle/>
          <a:p>
            <a:pPr marL="342900" indent="-342900" fontAlgn="auto">
              <a:lnSpc>
                <a:spcPct val="150000"/>
              </a:lnSpc>
              <a:spcBef>
                <a:spcPct val="0"/>
              </a:spcBef>
              <a:spcAft>
                <a:spcPct val="0"/>
              </a:spcAft>
              <a:buFont typeface="Arial" charset="0"/>
              <a:buChar char="•"/>
              <a:defRPr/>
            </a:pPr>
            <a:r>
              <a:rPr lang="en-US" sz="2200" dirty="0">
                <a:solidFill>
                  <a:schemeClr val="tx1"/>
                </a:solidFill>
              </a:rPr>
              <a:t>May involve </a:t>
            </a:r>
          </a:p>
          <a:p>
            <a:pPr marL="1085850" lvl="1" indent="-342900">
              <a:lnSpc>
                <a:spcPct val="150000"/>
              </a:lnSpc>
              <a:spcBef>
                <a:spcPct val="0"/>
              </a:spcBef>
              <a:spcAft>
                <a:spcPct val="0"/>
              </a:spcAft>
              <a:buFont typeface="Arial" charset="0"/>
              <a:buChar char="•"/>
              <a:defRPr/>
            </a:pPr>
            <a:r>
              <a:rPr lang="en-US" sz="2200" dirty="0">
                <a:solidFill>
                  <a:schemeClr val="tx1"/>
                </a:solidFill>
              </a:rPr>
              <a:t>Physical force</a:t>
            </a:r>
          </a:p>
          <a:p>
            <a:pPr marL="1085850" lvl="1" indent="-342900">
              <a:lnSpc>
                <a:spcPct val="150000"/>
              </a:lnSpc>
              <a:spcBef>
                <a:spcPct val="0"/>
              </a:spcBef>
              <a:spcAft>
                <a:spcPct val="0"/>
              </a:spcAft>
              <a:buFont typeface="Arial" charset="0"/>
              <a:buChar char="•"/>
              <a:defRPr/>
            </a:pPr>
            <a:r>
              <a:rPr lang="en-US" sz="2200" dirty="0">
                <a:solidFill>
                  <a:schemeClr val="tx1"/>
                </a:solidFill>
              </a:rPr>
              <a:t>Coercion, pressure</a:t>
            </a:r>
          </a:p>
          <a:p>
            <a:pPr marL="342900" indent="-342900">
              <a:lnSpc>
                <a:spcPct val="150000"/>
              </a:lnSpc>
              <a:spcBef>
                <a:spcPct val="0"/>
              </a:spcBef>
              <a:spcAft>
                <a:spcPct val="0"/>
              </a:spcAft>
              <a:buFont typeface="Arial" charset="0"/>
              <a:buChar char="•"/>
              <a:defRPr/>
            </a:pPr>
            <a:r>
              <a:rPr lang="en-US" sz="2200" dirty="0">
                <a:solidFill>
                  <a:schemeClr val="tx1"/>
                </a:solidFill>
              </a:rPr>
              <a:t>Includes voyeurism and exhibitionism, abusive touching, and penetration</a:t>
            </a:r>
          </a:p>
          <a:p>
            <a:pPr marL="342900" indent="-342900" fontAlgn="auto">
              <a:lnSpc>
                <a:spcPct val="150000"/>
              </a:lnSpc>
              <a:spcBef>
                <a:spcPct val="0"/>
              </a:spcBef>
              <a:spcAft>
                <a:spcPct val="0"/>
              </a:spcAft>
              <a:buFont typeface="Arial" charset="0"/>
              <a:buChar char="•"/>
              <a:defRPr/>
            </a:pPr>
            <a:endParaRPr lang="en-US" sz="2200" dirty="0">
              <a:solidFill>
                <a:schemeClr val="tx1"/>
              </a:solidFill>
            </a:endParaRPr>
          </a:p>
          <a:p>
            <a:pPr>
              <a:lnSpc>
                <a:spcPct val="150000"/>
              </a:lnSpc>
              <a:spcBef>
                <a:spcPct val="0"/>
              </a:spcBef>
              <a:spcAft>
                <a:spcPct val="0"/>
              </a:spcAft>
              <a:defRPr/>
            </a:pPr>
            <a:r>
              <a:rPr lang="en-US" sz="2200" b="1" i="1" dirty="0">
                <a:solidFill>
                  <a:schemeClr val="tx1"/>
                </a:solidFill>
              </a:rPr>
              <a:t>Remember: Not all sexual interactions are abusive and not all physical interactions are sexual.</a:t>
            </a:r>
          </a:p>
          <a:p>
            <a:pPr fontAlgn="auto">
              <a:lnSpc>
                <a:spcPct val="150000"/>
              </a:lnSpc>
              <a:spcBef>
                <a:spcPct val="0"/>
              </a:spcBef>
              <a:spcAft>
                <a:spcPct val="0"/>
              </a:spcAft>
              <a:defRPr/>
            </a:pPr>
            <a:endParaRPr lang="en-US" sz="2200" dirty="0">
              <a:solidFill>
                <a:schemeClr val="tx1"/>
              </a:solidFill>
            </a:endParaRPr>
          </a:p>
        </p:txBody>
      </p:sp>
    </p:spTree>
    <p:extLst>
      <p:ext uri="{BB962C8B-B14F-4D97-AF65-F5344CB8AC3E}">
        <p14:creationId xmlns:p14="http://schemas.microsoft.com/office/powerpoint/2010/main" val="18763710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1.3052"/>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Lst>
</file>

<file path=ppt/tags/tag49.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2DF5C5EA637B4CB6AA88CB267C6AB4" ma:contentTypeVersion="" ma:contentTypeDescription="Create a new document." ma:contentTypeScope="" ma:versionID="0b314acff752234c33d506523b0cecb2">
  <xsd:schema xmlns:xsd="http://www.w3.org/2001/XMLSchema" xmlns:xs="http://www.w3.org/2001/XMLSchema" xmlns:p="http://schemas.microsoft.com/office/2006/metadata/properties" xmlns:ns2="4a85ba39-a6ca-4b1e-9ff7-65db9792812c" xmlns:ns3="58751fd6-6d2b-4a48-8989-e915882ee7b3" targetNamespace="http://schemas.microsoft.com/office/2006/metadata/properties" ma:root="true" ma:fieldsID="5bae7a67e85bab38ef9424566613ac17" ns2:_="" ns3:_="">
    <xsd:import namespace="4a85ba39-a6ca-4b1e-9ff7-65db9792812c"/>
    <xsd:import namespace="58751fd6-6d2b-4a48-8989-e915882ee7b3"/>
    <xsd:element name="properties">
      <xsd:complexType>
        <xsd:sequence>
          <xsd:element name="documentManagement">
            <xsd:complexType>
              <xsd:all>
                <xsd:element ref="ns2:SharedWithUsers" minOccurs="0"/>
                <xsd:element ref="ns2:SharedWithDetails" minOccurs="0"/>
                <xsd:element ref="ns2:TaxKeywordTaxHTField"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85ba39-a6ca-4b1e-9ff7-65db979281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KeywordTaxHTField" ma:index="11" nillable="true" ma:taxonomy="true" ma:internalName="TaxKeywordTaxHTField" ma:taxonomyFieldName="TaxKeyword" ma:displayName="Enterprise Keywords" ma:fieldId="{23f27201-bee3-471e-b2e7-b64fd8b7ca38}" ma:taxonomyMulti="true" ma:sspId="08bf5b8b-ed8d-4f72-8678-697285c04e62"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2ab98e52-3246-4d2a-9794-d0561adb32ff}" ma:internalName="TaxCatchAll" ma:showField="CatchAllData" ma:web="4a85ba39-a6ca-4b1e-9ff7-65db9792812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751fd6-6d2b-4a48-8989-e915882ee7b3"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08bf5b8b-ed8d-4f72-8678-697285c04e62"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4a85ba39-a6ca-4b1e-9ff7-65db9792812c">
      <Terms xmlns="http://schemas.microsoft.com/office/infopath/2007/PartnerControls"/>
    </TaxKeywordTaxHTField>
    <TaxCatchAll xmlns="4a85ba39-a6ca-4b1e-9ff7-65db9792812c" xsi:nil="true"/>
    <SharedWithUsers xmlns="4a85ba39-a6ca-4b1e-9ff7-65db9792812c">
      <UserInfo>
        <DisplayName/>
        <AccountId xsi:nil="true"/>
        <AccountType/>
      </UserInfo>
    </SharedWithUsers>
    <lcf76f155ced4ddcb4097134ff3c332f xmlns="58751fd6-6d2b-4a48-8989-e915882ee7b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4E56D49-94D5-44D1-AD29-ED8C432D5993}">
  <ds:schemaRefs>
    <ds:schemaRef ds:uri="http://schemas.microsoft.com/sharepoint/v3/contenttype/forms"/>
  </ds:schemaRefs>
</ds:datastoreItem>
</file>

<file path=customXml/itemProps2.xml><?xml version="1.0" encoding="utf-8"?>
<ds:datastoreItem xmlns:ds="http://schemas.openxmlformats.org/officeDocument/2006/customXml" ds:itemID="{726FE4E8-E5A3-4C46-968D-59236A5E99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85ba39-a6ca-4b1e-9ff7-65db9792812c"/>
    <ds:schemaRef ds:uri="58751fd6-6d2b-4a48-8989-e915882ee7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AF6E6A-11EF-4573-9F67-329C9BC7C6A4}">
  <ds:schemaRefs>
    <ds:schemaRef ds:uri="http://schemas.openxmlformats.org/package/2006/metadata/core-properties"/>
    <ds:schemaRef ds:uri="http://schemas.microsoft.com/office/infopath/2007/PartnerControls"/>
    <ds:schemaRef ds:uri="http://purl.org/dc/elements/1.1/"/>
    <ds:schemaRef ds:uri="4a85ba39-a6ca-4b1e-9ff7-65db9792812c"/>
    <ds:schemaRef ds:uri="http://schemas.microsoft.com/office/2006/documentManagement/types"/>
    <ds:schemaRef ds:uri="http://purl.org/dc/dcmitype/"/>
    <ds:schemaRef ds:uri="http://www.w3.org/XML/1998/namespace"/>
    <ds:schemaRef ds:uri="58751fd6-6d2b-4a48-8989-e915882ee7b3"/>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10336</TotalTime>
  <Words>4898</Words>
  <Application>Microsoft Office PowerPoint</Application>
  <PresentationFormat>On-screen Show (4:3)</PresentationFormat>
  <Paragraphs>557</Paragraphs>
  <Slides>75</Slides>
  <Notes>32</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Arial</vt:lpstr>
      <vt:lpstr>Calibri</vt:lpstr>
      <vt:lpstr>Verdana</vt:lpstr>
      <vt:lpstr>Wingdings</vt:lpstr>
      <vt:lpstr>Office Theme</vt:lpstr>
      <vt:lpstr>PowerPoint Presentation</vt:lpstr>
      <vt:lpstr>Module 6: Objectives</vt:lpstr>
      <vt:lpstr>What are the  Goals of an Investigation?</vt:lpstr>
      <vt:lpstr>Types of Allegations</vt:lpstr>
      <vt:lpstr>Continuum of Inmate-on-Inmate/Resident-on-Resident Sexual Abuse</vt:lpstr>
      <vt:lpstr>What is Reportable?</vt:lpstr>
      <vt:lpstr>Types of Investigations</vt:lpstr>
      <vt:lpstr>Dynamics of Sexual Harassment</vt:lpstr>
      <vt:lpstr>Types of Investigations</vt:lpstr>
      <vt:lpstr>Dynamics of Sexual Abuse</vt:lpstr>
      <vt:lpstr>Dynamics of Incarceration</vt:lpstr>
      <vt:lpstr>Video</vt:lpstr>
      <vt:lpstr>Dynamics of Incarceration</vt:lpstr>
      <vt:lpstr>Dynamics of Incarceration</vt:lpstr>
      <vt:lpstr>Video</vt:lpstr>
      <vt:lpstr>Dynamics of Incarceration</vt:lpstr>
      <vt:lpstr>How I got Here</vt:lpstr>
      <vt:lpstr>Pathways for Women and Girls</vt:lpstr>
      <vt:lpstr>Pathways for Women</vt:lpstr>
      <vt:lpstr>Protective Pairing</vt:lpstr>
      <vt:lpstr>Continuum of Staff Sexual Misconduct</vt:lpstr>
      <vt:lpstr>Staff Offenders:  Always an Unequal Relationship</vt:lpstr>
      <vt:lpstr>Video</vt:lpstr>
      <vt:lpstr>Staff and Offenders:  Always an Unequal Relationship </vt:lpstr>
      <vt:lpstr>Reports of Sexual Abuse and Sexual Harassment: Where do they come from?</vt:lpstr>
      <vt:lpstr>First Response</vt:lpstr>
      <vt:lpstr>Video: First Responder</vt:lpstr>
      <vt:lpstr>What is the Role of a First Responder</vt:lpstr>
      <vt:lpstr>INSERT APPROPRIATE POLICY HERE</vt:lpstr>
      <vt:lpstr>The Event is Reported</vt:lpstr>
      <vt:lpstr>Reports of Sexual Abuse and Sexual Harassment:   Where do they come from?</vt:lpstr>
      <vt:lpstr>First Responder’s Role: Interacting with the Victim</vt:lpstr>
      <vt:lpstr>First Responder’s Role: Interacting with the Victim</vt:lpstr>
      <vt:lpstr>First Responder’s Role: Interacting with the Victim</vt:lpstr>
      <vt:lpstr>First Responder’s Role: Interacting with the Victim</vt:lpstr>
      <vt:lpstr>First Responder’s Role: Interacting with the Victim</vt:lpstr>
      <vt:lpstr>What Should a First Responder Record in their Notes for the Report?</vt:lpstr>
      <vt:lpstr>What Does Every Case Need To Be Successful?</vt:lpstr>
      <vt:lpstr>What Every Case Needs </vt:lpstr>
      <vt:lpstr>What Every Case Needs </vt:lpstr>
      <vt:lpstr>What is Evidence?</vt:lpstr>
      <vt:lpstr>What Are Your Sources Of Evidence?</vt:lpstr>
      <vt:lpstr>Sources of Evidence </vt:lpstr>
      <vt:lpstr>Sources of Evidence </vt:lpstr>
      <vt:lpstr>Credibility Assessment</vt:lpstr>
      <vt:lpstr>Sexual Harassment Cases - Considerations</vt:lpstr>
      <vt:lpstr>Pat-down Search Cases - Considerations</vt:lpstr>
      <vt:lpstr>Acquaintance Cases- Considerations</vt:lpstr>
      <vt:lpstr> In the event of a sexual assault… GLOVE UP!</vt:lpstr>
      <vt:lpstr>Facility Crime Scene</vt:lpstr>
      <vt:lpstr>Crime Scenes</vt:lpstr>
      <vt:lpstr>Sources of DNA</vt:lpstr>
      <vt:lpstr>Physical Evidence to Collect  From the Scene</vt:lpstr>
      <vt:lpstr>Sexual Assault Evidence Kit</vt:lpstr>
      <vt:lpstr>Evidence Collected by SANE</vt:lpstr>
      <vt:lpstr>Physical Evidence to Collect From the Suspect</vt:lpstr>
      <vt:lpstr>Assessment of Forensic Exam</vt:lpstr>
      <vt:lpstr>Physical Evidence to Collect  From the Scene</vt:lpstr>
      <vt:lpstr>Processing the Crime Scene</vt:lpstr>
      <vt:lpstr>Processing the Crime Scene</vt:lpstr>
      <vt:lpstr>Processing the Crime Scene</vt:lpstr>
      <vt:lpstr>Processing the Crime Scene</vt:lpstr>
      <vt:lpstr>What is wrong with this photo?</vt:lpstr>
      <vt:lpstr>Hair - Take it or Leave it?</vt:lpstr>
      <vt:lpstr>What are we bagging? How are we bagging it?</vt:lpstr>
      <vt:lpstr>Evidence Handling </vt:lpstr>
      <vt:lpstr>Use of Luminal</vt:lpstr>
      <vt:lpstr>Evidence Handling</vt:lpstr>
      <vt:lpstr>What would you take? How would you take it?</vt:lpstr>
      <vt:lpstr>Evidence Handling</vt:lpstr>
      <vt:lpstr>Evidence Handling</vt:lpstr>
      <vt:lpstr>Evidence</vt:lpstr>
      <vt:lpstr>Evidence</vt:lpstr>
      <vt:lpstr>Crime Scene Mishaps</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County</dc:title>
  <dc:creator>Edited by Tricia Estacio</dc:creator>
  <cp:lastModifiedBy>Ramses Prashad</cp:lastModifiedBy>
  <cp:revision>93</cp:revision>
  <dcterms:created xsi:type="dcterms:W3CDTF">2013-02-21T18:23:14Z</dcterms:created>
  <dcterms:modified xsi:type="dcterms:W3CDTF">2023-08-09T15:26:24Z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0x0101009B2DF5C5EA637B4CB6AA88CB267C6AB4</vt:lpwstr>
  </property>
  <property fmtid="{D5CDD505-2E9C-101B-9397-08002B2CF9AE}" pid="3" name="NCCDOffice">
    <vt:lpwstr>324;#Madison|3dd15d7c-466b-4f2e-a1e7-1efea7a709d1</vt:lpwstr>
  </property>
  <property fmtid="{D5CDD505-2E9C-101B-9397-08002B2CF9AE}" pid="4" name="ProjectFamily">
    <vt:lpwstr>986;#Adult Corrections|86d9283a-e4db-4430-a1dd-61d127e131bb;#1012;#Juvenile Corrections|736d6d6b-3658-48ec-a083-bd3f529fbd98</vt:lpwstr>
  </property>
  <property fmtid="{D5CDD505-2E9C-101B-9397-08002B2CF9AE}" pid="5" name="TaxKeyword">
    <vt:lpwstr/>
  </property>
  <property fmtid="{D5CDD505-2E9C-101B-9397-08002B2CF9AE}" pid="6" name="Order">
    <vt:r8>125800</vt:r8>
  </property>
  <property fmtid="{D5CDD505-2E9C-101B-9397-08002B2CF9AE}" pid="7" name="xd_Signature">
    <vt:bool>false</vt:bool>
  </property>
  <property fmtid="{D5CDD505-2E9C-101B-9397-08002B2CF9AE}" pid="8" name="xd_ProgID">
    <vt:lpwstr/>
  </property>
  <property fmtid="{D5CDD505-2E9C-101B-9397-08002B2CF9AE}" pid="9" name="TemplateUrl">
    <vt:lpwstr/>
  </property>
  <property fmtid="{D5CDD505-2E9C-101B-9397-08002B2CF9AE}" pid="10" name="ComplianceAssetId">
    <vt:lpwstr/>
  </property>
  <property fmtid="{D5CDD505-2E9C-101B-9397-08002B2CF9AE}" pid="11" name="_ExtendedDescription">
    <vt:lpwstr/>
  </property>
  <property fmtid="{D5CDD505-2E9C-101B-9397-08002B2CF9AE}" pid="12" name="MediaServiceImageTags">
    <vt:lpwstr/>
  </property>
</Properties>
</file>