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9ia4FxkreuS4efzfsZfafSK2r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E03E67-AF0B-4004-B52B-1284C3187E60}">
  <a:tblStyle styleId="{A1E03E67-AF0B-4004-B52B-1284C3187E6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81013"/>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375" y="0"/>
            <a:ext cx="3170238" cy="481013"/>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8600"/>
            <a:ext cx="3170238" cy="481013"/>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 name="Google Shape;88;p1: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8" name="Google Shape;148;p10: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 name="Google Shape;149;p10: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11: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In particular, the first responder is responsible to ensure that these interventions are provided to inmate survivors. However, for investigators to know the services offered to survivors following a report is important. Appropriate delivery of services will build trust between the survivor and the agency, which may lead to more reporting and greater honesty in interviews. Similarly, informative answers to survivors’ questions regarding emergency care will aid in relationship-building.</a:t>
            </a:r>
            <a:endParaRPr/>
          </a:p>
          <a:p>
            <a:pPr marL="0" lvl="0" indent="0" algn="l" rtl="0">
              <a:spcBef>
                <a:spcPts val="0"/>
              </a:spcBef>
              <a:spcAft>
                <a:spcPts val="0"/>
              </a:spcAft>
              <a:buNone/>
            </a:pPr>
            <a:endParaRPr/>
          </a:p>
        </p:txBody>
      </p:sp>
      <p:sp>
        <p:nvSpPr>
          <p:cNvPr id="156" name="Google Shape;156;p11: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2: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In particular, the first responder is responsible to ensure that these interventions are provided to inmate survivors. However, for investigators to know the services offered to survivors following a report is important. Appropriate delivery of services will build trust between the survivor and the agency, which may lead to more reporting and greater honesty in interviews. Similarly, informative answers to survivors’ questions regarding emergency care will aid in relationship-building.</a:t>
            </a:r>
            <a:endParaRPr/>
          </a:p>
          <a:p>
            <a:pPr marL="0" lvl="0" indent="0" algn="l" rtl="0">
              <a:spcBef>
                <a:spcPts val="0"/>
              </a:spcBef>
              <a:spcAft>
                <a:spcPts val="0"/>
              </a:spcAft>
              <a:buNone/>
            </a:pPr>
            <a:endParaRPr/>
          </a:p>
        </p:txBody>
      </p:sp>
      <p:sp>
        <p:nvSpPr>
          <p:cNvPr id="163" name="Google Shape;163;p12: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13: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Since the investigator will have contact with both the victim and the perp (if identified), the investigator should be sure to make the appropriate notifications of the persons within the agency who are responsible for medical and mental health interventions. </a:t>
            </a:r>
            <a:endParaRPr/>
          </a:p>
          <a:p>
            <a:pPr marL="0" lvl="0" indent="0" algn="l" rtl="0">
              <a:spcBef>
                <a:spcPts val="0"/>
              </a:spcBef>
              <a:spcAft>
                <a:spcPts val="0"/>
              </a:spcAft>
              <a:buNone/>
            </a:pPr>
            <a:endParaRPr/>
          </a:p>
        </p:txBody>
      </p:sp>
      <p:sp>
        <p:nvSpPr>
          <p:cNvPr id="170" name="Google Shape;170;p13: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4: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77" name="Google Shape;177;p14: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p15: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Since the investigator will have contact with both the victim and the prep (if identified), the investigator should be sure to make the appropriate notifications of the persons within the agency who are responsible for medical and mental health interventions. </a:t>
            </a:r>
            <a:endParaRPr/>
          </a:p>
          <a:p>
            <a:pPr marL="0" lvl="0" indent="0" algn="l" rtl="0">
              <a:spcBef>
                <a:spcPts val="0"/>
              </a:spcBef>
              <a:spcAft>
                <a:spcPts val="0"/>
              </a:spcAft>
              <a:buNone/>
            </a:pPr>
            <a:endParaRPr/>
          </a:p>
        </p:txBody>
      </p:sp>
      <p:sp>
        <p:nvSpPr>
          <p:cNvPr id="184" name="Google Shape;184;p15: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90" name="Google Shape;190;p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96" name="Google Shape;196;p1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202" name="Google Shape;202;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p19: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243311" lvl="0" indent="-243311" algn="l" rtl="0">
              <a:spcBef>
                <a:spcPts val="0"/>
              </a:spcBef>
              <a:spcAft>
                <a:spcPts val="0"/>
              </a:spcAft>
              <a:buNone/>
            </a:pPr>
            <a:endParaRPr/>
          </a:p>
          <a:p>
            <a:pPr marL="0" lvl="0" indent="0" algn="l" rtl="0">
              <a:spcBef>
                <a:spcPts val="0"/>
              </a:spcBef>
              <a:spcAft>
                <a:spcPts val="0"/>
              </a:spcAft>
              <a:buNone/>
            </a:pPr>
            <a:endParaRPr/>
          </a:p>
        </p:txBody>
      </p:sp>
      <p:sp>
        <p:nvSpPr>
          <p:cNvPr id="208" name="Google Shape;208;p19: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20: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 forensic medical examination is a medico-legal physical examination. </a:t>
            </a:r>
            <a:r>
              <a:rPr lang="en-US">
                <a:solidFill>
                  <a:srgbClr val="000000"/>
                </a:solidFill>
              </a:rPr>
              <a:t>There are a couple of  goals of the exam the first  is to provide interventions that improve the physical and mental health and well-being of sexual assault survivors – by decreasing the acute and long term effects of the assault and returning the victim to their previous functioning state. Secondly it is </a:t>
            </a:r>
            <a:r>
              <a:rPr lang="en-US"/>
              <a:t>to retrieve evidence to support an allegation of sexual assault for future prosecution. The examination, collection of evidence and documentation of injury may be necessary either to substantiate an allegation or to help strengthen a case. </a:t>
            </a:r>
            <a:endParaRPr/>
          </a:p>
        </p:txBody>
      </p:sp>
      <p:sp>
        <p:nvSpPr>
          <p:cNvPr id="215" name="Google Shape;215;p20: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21: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 patient always has the choice to have an exam or not. </a:t>
            </a:r>
            <a:endParaRPr/>
          </a:p>
        </p:txBody>
      </p:sp>
      <p:sp>
        <p:nvSpPr>
          <p:cNvPr id="222" name="Google Shape;222;p21: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228" name="Google Shape;228;p2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23: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The Prison Rape Elimination Act of 2003 recommends that medical services provided to incarcerated victims should be no less than the care received by a victim in any health care facility/setting.</a:t>
            </a:r>
            <a:endParaRPr/>
          </a:p>
          <a:p>
            <a:pPr marL="0" lvl="0" indent="0" algn="l" rtl="0">
              <a:spcBef>
                <a:spcPts val="0"/>
              </a:spcBef>
              <a:spcAft>
                <a:spcPts val="0"/>
              </a:spcAft>
              <a:buNone/>
            </a:pPr>
            <a:endParaRPr/>
          </a:p>
        </p:txBody>
      </p:sp>
      <p:sp>
        <p:nvSpPr>
          <p:cNvPr id="236" name="Google Shape;236;p23: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24: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The examination is adapted as necessary to address the needs and circumstances of the victim; whether its’ physical or psychological. It is evident that certain offenders are targeted for sexual assault the moment they enter the institution - regardless of age, mental health issues, physical attributes, disability, or sexual preference. </a:t>
            </a:r>
            <a:endParaRPr/>
          </a:p>
          <a:p>
            <a:pPr marL="0" lvl="0" indent="0" algn="l" rtl="0">
              <a:spcBef>
                <a:spcPts val="0"/>
              </a:spcBef>
              <a:spcAft>
                <a:spcPts val="0"/>
              </a:spcAft>
              <a:buNone/>
            </a:pPr>
            <a:r>
              <a:rPr lang="en-US"/>
              <a:t>It is important to avoid making assumptions about the victim and the assault. Discussions with the victim should be framed in such a way that does not assume they are of a specific background. We need to try and understand their circumstances and tailor the exam process to address their needs and concerns.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4" name="Google Shape;244;p24: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p25: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Because medical and security activity can threaten one’s boundaries, it is important to prepare them prior to beginning any procedure. This also aids in restoring their physiological and emotional sense of predictability and control over what’s happening.</a:t>
            </a:r>
            <a:endParaRPr/>
          </a:p>
          <a:p>
            <a:pPr marL="0" lvl="0" indent="0" algn="l" rtl="0">
              <a:spcBef>
                <a:spcPts val="0"/>
              </a:spcBef>
              <a:spcAft>
                <a:spcPts val="0"/>
              </a:spcAft>
              <a:buNone/>
            </a:pPr>
            <a:r>
              <a:rPr lang="en-US"/>
              <a:t>Once consent is obtained from the patient, a medical history is taken to determine injuries and appropriate medical treatment for the patient. The next step is a head-to-toe examination, including the ano-genital area, in order for the SANE to document trauma to any part of the body. Last, a collection of forensic evidence is done.</a:t>
            </a:r>
            <a:endParaRPr/>
          </a:p>
          <a:p>
            <a:pPr marL="0" lvl="0" indent="0" algn="l" rtl="0">
              <a:spcBef>
                <a:spcPts val="0"/>
              </a:spcBef>
              <a:spcAft>
                <a:spcPts val="0"/>
              </a:spcAft>
              <a:buNone/>
            </a:pPr>
            <a:endParaRPr/>
          </a:p>
        </p:txBody>
      </p:sp>
      <p:sp>
        <p:nvSpPr>
          <p:cNvPr id="251" name="Google Shape;251;p25: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26: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Once it has been decided that a sexual assault kit will be utilized – the seals are broken and the kit opened. This is the first step in the chain-of-custody.</a:t>
            </a:r>
            <a:endParaRPr/>
          </a:p>
          <a:p>
            <a:pPr marL="0" lvl="0" indent="0" algn="l" rtl="0">
              <a:spcBef>
                <a:spcPts val="0"/>
              </a:spcBef>
              <a:spcAft>
                <a:spcPts val="0"/>
              </a:spcAft>
              <a:buNone/>
            </a:pPr>
            <a:r>
              <a:rPr lang="en-US"/>
              <a:t>Step 1:  The victim (or guardian) MUST give consent for this examination. In extenuating circumstances where consent cannot be obtained (such unconsciousness or impairment) a next-of-kin may be contacted for consent (with witnesses) and/or a court-order may be necessary. </a:t>
            </a:r>
            <a:endParaRPr/>
          </a:p>
          <a:p>
            <a:pPr marL="0" lvl="0" indent="0" algn="l" rtl="0">
              <a:spcBef>
                <a:spcPts val="0"/>
              </a:spcBef>
              <a:spcAft>
                <a:spcPts val="0"/>
              </a:spcAft>
              <a:buNone/>
            </a:pPr>
            <a:r>
              <a:rPr lang="en-US"/>
              <a:t>Step 2a: History of assault. A more detailed description of the assault. The “who, what, when, where, how” of forensics. Was the perpetrator known? Was there threats? Did the victim fight? Did ejaculation occur? What positions were they forced into? Any area where biological evidence may be found.</a:t>
            </a:r>
            <a:endParaRPr/>
          </a:p>
          <a:p>
            <a:pPr marL="0" lvl="0" indent="0" algn="l" rtl="0">
              <a:spcBef>
                <a:spcPts val="0"/>
              </a:spcBef>
              <a:spcAft>
                <a:spcPts val="0"/>
              </a:spcAft>
              <a:buNone/>
            </a:pPr>
            <a:r>
              <a:rPr lang="en-US"/>
              <a:t>Edmond Locards’ Principle of forensics: “</a:t>
            </a:r>
            <a:r>
              <a:rPr lang="en-US" sz="1700"/>
              <a:t>With contact between two items, there will be an exchange”</a:t>
            </a:r>
            <a:endParaRPr/>
          </a:p>
          <a:p>
            <a:pPr marL="0" lvl="0" indent="0" algn="l" rtl="0">
              <a:spcBef>
                <a:spcPts val="0"/>
              </a:spcBef>
              <a:spcAft>
                <a:spcPts val="0"/>
              </a:spcAft>
              <a:buNone/>
            </a:pPr>
            <a:r>
              <a:rPr lang="en-US" sz="1700"/>
              <a:t>That’s what we’re after; the exchange…the evidence. Our forensic field: the victims’ body</a:t>
            </a:r>
            <a:endParaRPr/>
          </a:p>
          <a:p>
            <a:pPr marL="0" lvl="0" indent="0" algn="l" rtl="0">
              <a:spcBef>
                <a:spcPts val="0"/>
              </a:spcBef>
              <a:spcAft>
                <a:spcPts val="0"/>
              </a:spcAft>
              <a:buNone/>
            </a:pPr>
            <a:r>
              <a:rPr lang="en-US" sz="1700"/>
              <a:t>Step 2b: A complete medical history of the victim. This includes: past surgeries/injuries; pregnancies; and any existing conditions or communicable diseases.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258" name="Google Shape;258;p26: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27: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 head-to-toe assessment is completed on all exposed areas of the body to get as much evidence as possible prior to having the victim disrobe. All injuries are documented: type (such as bruises, lacerations/cuts, abrasions, scratches, etc.), location, size (measurement of injury in length &amp; width) and color; and a collection of any foreign debris/object not normally found on the body (such as: grass, twigs, sand, dirt Once the head-to-toe assessment is completed and any evidence found has been collected, the victim is asked to stand on a paper sheet provided in the kit and disrobe. Clothing is removed and placed upon the paper sheet. Once undressed, the victim is provided a sheet &amp; assisted onto the exam table and/or chair. The clothing is examined for any tears, stains, or blood. If any are found, they are marked appropriately. Each article is bagged separately in paper bags and labeled with identifiers, along with the date &amp; time of examination/collection.</a:t>
            </a:r>
            <a:endParaRPr/>
          </a:p>
          <a:p>
            <a:pPr marL="0" lvl="0" indent="0" algn="l" rtl="0">
              <a:spcBef>
                <a:spcPts val="0"/>
              </a:spcBef>
              <a:spcAft>
                <a:spcPts val="0"/>
              </a:spcAft>
              <a:buNone/>
            </a:pPr>
            <a:endParaRPr/>
          </a:p>
        </p:txBody>
      </p:sp>
      <p:sp>
        <p:nvSpPr>
          <p:cNvPr id="265" name="Google Shape;265;p27: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28: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Once the victim has disrobed, any foreign objects that are found on the body during the examination will be placed in this envelope. If fingernail scrapings and clippings are obtained, each hand is done separately and labeled accordingly.</a:t>
            </a:r>
            <a:endParaRPr/>
          </a:p>
          <a:p>
            <a:pPr marL="0" lvl="0" indent="0" algn="l" rtl="0">
              <a:spcBef>
                <a:spcPts val="360"/>
              </a:spcBef>
              <a:spcAft>
                <a:spcPts val="0"/>
              </a:spcAft>
              <a:buNone/>
            </a:pPr>
            <a:endParaRPr/>
          </a:p>
        </p:txBody>
      </p:sp>
      <p:sp>
        <p:nvSpPr>
          <p:cNvPr id="272" name="Google Shape;272;p28: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29: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After oral inspection and documentation of injuries, swabs are obtained for DNA and ACP (prostatic acid phosphatase which is found naturally in both men and women – with higher concentration found in semen). Swabs are done by briskly rubbing the inside of both cheeks (buccal area) for several seconds then a smear is made on the glass slide for microscopic examination. Oral swabs can be just as important as vaginal or rectal swabs. </a:t>
            </a:r>
            <a:endParaRPr/>
          </a:p>
          <a:p>
            <a:pPr marL="0" lvl="0" indent="0" algn="l" rtl="0">
              <a:spcBef>
                <a:spcPts val="360"/>
              </a:spcBef>
              <a:spcAft>
                <a:spcPts val="0"/>
              </a:spcAft>
              <a:buNone/>
            </a:pPr>
            <a:endParaRPr/>
          </a:p>
        </p:txBody>
      </p:sp>
      <p:sp>
        <p:nvSpPr>
          <p:cNvPr id="279" name="Google Shape;279;p29: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06" name="Google Shape;106;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5" name="Google Shape;285;p30: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 detailed genital trauma assessment is performed. Inspection of the genitalia prior to collection of evidence is of utmost importance in order to note any injuries and to document all findings on the appropriate diagram. </a:t>
            </a:r>
            <a:endParaRPr/>
          </a:p>
          <a:p>
            <a:pPr marL="0" lvl="0" indent="0" algn="l" rtl="0">
              <a:spcBef>
                <a:spcPts val="360"/>
              </a:spcBef>
              <a:spcAft>
                <a:spcPts val="0"/>
              </a:spcAft>
              <a:buNone/>
            </a:pPr>
            <a:r>
              <a:rPr lang="en-US"/>
              <a:t>For the male victim, the presence of saliva on the penis could indicate that oral-genital contact was made; feces or lubricant (such as saliva, grease, oil, etc.) may be found if rectal penetration occurred.</a:t>
            </a:r>
            <a:endParaRPr/>
          </a:p>
          <a:p>
            <a:pPr marL="0" lvl="0" indent="0" algn="l" rtl="0">
              <a:spcBef>
                <a:spcPts val="360"/>
              </a:spcBef>
              <a:spcAft>
                <a:spcPts val="0"/>
              </a:spcAft>
              <a:buNone/>
            </a:pPr>
            <a:endParaRPr/>
          </a:p>
        </p:txBody>
      </p:sp>
      <p:sp>
        <p:nvSpPr>
          <p:cNvPr id="286" name="Google Shape;286;p30: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p31: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Note any/all injuries. Document tears, bruising, etc., color, measurement in centimeters and location. Swabs are obtained from around and in the anal opening and a smear is made on the glass slide. </a:t>
            </a:r>
            <a:endParaRPr/>
          </a:p>
          <a:p>
            <a:pPr marL="0" lvl="0" indent="0" algn="l" rtl="0">
              <a:spcBef>
                <a:spcPts val="360"/>
              </a:spcBef>
              <a:spcAft>
                <a:spcPts val="0"/>
              </a:spcAft>
              <a:buNone/>
            </a:pPr>
            <a:endParaRPr/>
          </a:p>
        </p:txBody>
      </p:sp>
      <p:sp>
        <p:nvSpPr>
          <p:cNvPr id="293" name="Google Shape;293;p31: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9" name="Google Shape;299;p32: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During assault, hairs may be transferred from one individual to the person or clothing of another. These hairs can be microscopically compared to known hair samples from both victim and suspect to determine the origin.</a:t>
            </a:r>
            <a:endParaRPr/>
          </a:p>
          <a:p>
            <a:pPr marL="0" lvl="0" indent="0" algn="l" rtl="0">
              <a:spcBef>
                <a:spcPts val="360"/>
              </a:spcBef>
              <a:spcAft>
                <a:spcPts val="0"/>
              </a:spcAft>
              <a:buNone/>
            </a:pPr>
            <a:r>
              <a:rPr lang="en-US"/>
              <a:t>Head and pubic hair are the only hairs on the body that have enough individual characteristics for analysis. Delaying the collection of hair samples of the victim may adversely affect comparisons. </a:t>
            </a:r>
            <a:endParaRPr/>
          </a:p>
          <a:p>
            <a:pPr marL="0" lvl="0" indent="0" algn="l" rtl="0">
              <a:spcBef>
                <a:spcPts val="360"/>
              </a:spcBef>
              <a:spcAft>
                <a:spcPts val="0"/>
              </a:spcAft>
              <a:buNone/>
            </a:pPr>
            <a:endParaRPr/>
          </a:p>
        </p:txBody>
      </p:sp>
      <p:sp>
        <p:nvSpPr>
          <p:cNvPr id="300" name="Google Shape;300;p32: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6" name="Google Shape;306;p33: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307" name="Google Shape;307;p33: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p34: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Biological evidence (such as: blood, semen, saliva) may be found in the matted hair.</a:t>
            </a:r>
            <a:endParaRPr/>
          </a:p>
          <a:p>
            <a:pPr marL="0" lvl="0" indent="0" algn="l" rtl="0">
              <a:spcBef>
                <a:spcPts val="360"/>
              </a:spcBef>
              <a:spcAft>
                <a:spcPts val="0"/>
              </a:spcAft>
              <a:buNone/>
            </a:pPr>
            <a:endParaRPr/>
          </a:p>
        </p:txBody>
      </p:sp>
      <p:sp>
        <p:nvSpPr>
          <p:cNvPr id="314" name="Google Shape;314;p34: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1" name="Google Shape;321;p35: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Saliva can also be used for ABO blood typing of the attacker. About 80% of individuals can be genetically typed from this marker.</a:t>
            </a:r>
            <a:endParaRPr/>
          </a:p>
          <a:p>
            <a:pPr marL="0" lvl="0" indent="0" algn="l" rtl="0">
              <a:spcBef>
                <a:spcPts val="360"/>
              </a:spcBef>
              <a:spcAft>
                <a:spcPts val="0"/>
              </a:spcAft>
              <a:buNone/>
            </a:pPr>
            <a:endParaRPr/>
          </a:p>
        </p:txBody>
      </p:sp>
      <p:sp>
        <p:nvSpPr>
          <p:cNvPr id="322" name="Google Shape;322;p35: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8" name="Google Shape;328;p36: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Ensuring that all envelopes, boxes, slides, blood tubes, paper bags, etc. are properly labeled and tape securely, the evidence is placed into the box and the box is sealed. Once sealed, it cannot be re-opened. </a:t>
            </a:r>
            <a:endParaRPr/>
          </a:p>
          <a:p>
            <a:pPr marL="0" lvl="0" indent="0" algn="l" rtl="0">
              <a:spcBef>
                <a:spcPts val="0"/>
              </a:spcBef>
              <a:spcAft>
                <a:spcPts val="0"/>
              </a:spcAft>
              <a:buNone/>
            </a:pPr>
            <a:r>
              <a:rPr lang="en-US"/>
              <a:t>Tampering with Evidence is a felony! </a:t>
            </a:r>
            <a:endParaRPr/>
          </a:p>
          <a:p>
            <a:pPr marL="0" lvl="0" indent="0" algn="l" rtl="0">
              <a:spcBef>
                <a:spcPts val="0"/>
              </a:spcBef>
              <a:spcAft>
                <a:spcPts val="0"/>
              </a:spcAft>
              <a:buNone/>
            </a:pPr>
            <a:endParaRPr/>
          </a:p>
        </p:txBody>
      </p:sp>
      <p:sp>
        <p:nvSpPr>
          <p:cNvPr id="329" name="Google Shape;329;p36: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Google Shape;335;p37: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Step 14: This page includes the male &amp; female anatomy and all injuries are documented on the appropriate chart. </a:t>
            </a:r>
            <a:endParaRPr/>
          </a:p>
          <a:p>
            <a:pPr marL="0" lvl="0" indent="0" algn="l" rtl="0">
              <a:spcBef>
                <a:spcPts val="0"/>
              </a:spcBef>
              <a:spcAft>
                <a:spcPts val="0"/>
              </a:spcAft>
              <a:buNone/>
            </a:pPr>
            <a:r>
              <a:rPr lang="en-US"/>
              <a:t>Step 15:  This is the victims information sheet. </a:t>
            </a:r>
            <a:endParaRPr/>
          </a:p>
          <a:p>
            <a:pPr marL="0" lvl="0" indent="0" algn="l" rtl="0">
              <a:spcBef>
                <a:spcPts val="0"/>
              </a:spcBef>
              <a:spcAft>
                <a:spcPts val="0"/>
              </a:spcAft>
              <a:buNone/>
            </a:pPr>
            <a:r>
              <a:rPr lang="en-US"/>
              <a:t>Included are:</a:t>
            </a:r>
            <a:endParaRPr/>
          </a:p>
          <a:p>
            <a:pPr marL="0" lvl="0" indent="-76200" algn="l" rtl="0">
              <a:spcBef>
                <a:spcPts val="0"/>
              </a:spcBef>
              <a:spcAft>
                <a:spcPts val="0"/>
              </a:spcAft>
              <a:buClr>
                <a:schemeClr val="dk1"/>
              </a:buClr>
              <a:buSzPts val="1200"/>
              <a:buFont typeface="Calibri"/>
              <a:buChar char="•"/>
            </a:pPr>
            <a:r>
              <a:rPr lang="en-US"/>
              <a:t>medications and/or treatment that were given and/or ordered</a:t>
            </a:r>
            <a:endParaRPr/>
          </a:p>
          <a:p>
            <a:pPr marL="0" lvl="0" indent="-76200" algn="l" rtl="0">
              <a:spcBef>
                <a:spcPts val="0"/>
              </a:spcBef>
              <a:spcAft>
                <a:spcPts val="0"/>
              </a:spcAft>
              <a:buClr>
                <a:schemeClr val="dk1"/>
              </a:buClr>
              <a:buSzPts val="1200"/>
              <a:buFont typeface="Calibri"/>
              <a:buChar char="•"/>
            </a:pPr>
            <a:r>
              <a:rPr lang="en-US"/>
              <a:t>contact information for follow-up care; including their practitioner and mental health services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36" name="Google Shape;336;p37: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2" name="Google Shape;342;p38: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The presence or absence of physical evidence does not prove whether a person has been sexually abused. Rather, the examination may provide supportive evidence to be used during legal proceedings. Documentation is a form of communication to other professionals working on the case. One must be able to define in a case hearing every word that is documented!</a:t>
            </a:r>
            <a:endParaRPr/>
          </a:p>
          <a:p>
            <a:pPr marL="0" lvl="0" indent="0" algn="l" rtl="0">
              <a:spcBef>
                <a:spcPts val="0"/>
              </a:spcBef>
              <a:spcAft>
                <a:spcPts val="0"/>
              </a:spcAft>
              <a:buNone/>
            </a:pPr>
            <a:endParaRPr b="1"/>
          </a:p>
        </p:txBody>
      </p:sp>
      <p:sp>
        <p:nvSpPr>
          <p:cNvPr id="343" name="Google Shape;343;p38: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9" name="Google Shape;349;p39: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Sexual abuse in jail takes a considerable toll on survivors, their loved ones, detention facilities, and the community.</a:t>
            </a:r>
            <a:endParaRPr/>
          </a:p>
          <a:p>
            <a:pPr marL="0" lvl="0" indent="0" algn="l" rtl="0">
              <a:spcBef>
                <a:spcPts val="638"/>
              </a:spcBef>
              <a:spcAft>
                <a:spcPts val="0"/>
              </a:spcAft>
              <a:buNone/>
            </a:pPr>
            <a:r>
              <a:rPr lang="en-US"/>
              <a:t>Inmate survivors need and deserve rape crisis advocacy services.</a:t>
            </a:r>
            <a:endParaRPr/>
          </a:p>
          <a:p>
            <a:pPr marL="0" lvl="0" indent="0" algn="l" rtl="0">
              <a:spcBef>
                <a:spcPts val="638"/>
              </a:spcBef>
              <a:spcAft>
                <a:spcPts val="0"/>
              </a:spcAft>
              <a:buNone/>
            </a:pPr>
            <a:r>
              <a:rPr lang="en-US"/>
              <a:t>Victim service programs may be the only available support in rural areas.</a:t>
            </a:r>
            <a:endParaRPr/>
          </a:p>
        </p:txBody>
      </p:sp>
      <p:sp>
        <p:nvSpPr>
          <p:cNvPr id="350" name="Google Shape;350;p39: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12" name="Google Shape;112;p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0: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58" name="Google Shape;358;p4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1: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64" name="Google Shape;364;p4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2: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72" name="Google Shape;372;p4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3: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80" name="Google Shape;380;p4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1" name="Google Shape;401;p44: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Be informed and open-minded.</a:t>
            </a:r>
            <a:endParaRPr/>
          </a:p>
          <a:p>
            <a:pPr marL="0" lvl="0" indent="0" algn="l" rtl="0">
              <a:spcBef>
                <a:spcPts val="0"/>
              </a:spcBef>
              <a:spcAft>
                <a:spcPts val="0"/>
              </a:spcAft>
              <a:buNone/>
            </a:pPr>
            <a:r>
              <a:rPr lang="en-US"/>
              <a:t>Align yourself with the survivor.</a:t>
            </a:r>
            <a:endParaRPr/>
          </a:p>
          <a:p>
            <a:pPr marL="0" lvl="0" indent="0" algn="l" rtl="0">
              <a:spcBef>
                <a:spcPts val="0"/>
              </a:spcBef>
              <a:spcAft>
                <a:spcPts val="0"/>
              </a:spcAft>
              <a:buNone/>
            </a:pPr>
            <a:r>
              <a:rPr lang="en-US"/>
              <a:t>Inform the survivor of his/her rights.</a:t>
            </a:r>
            <a:endParaRPr/>
          </a:p>
          <a:p>
            <a:pPr marL="0" lvl="0" indent="0" algn="l" rtl="0">
              <a:spcBef>
                <a:spcPts val="0"/>
              </a:spcBef>
              <a:spcAft>
                <a:spcPts val="0"/>
              </a:spcAft>
              <a:buNone/>
            </a:pPr>
            <a:r>
              <a:rPr lang="en-US"/>
              <a:t>Negotiate the survivors’ privacy and comfort during the interviews and exam.</a:t>
            </a:r>
            <a:endParaRPr/>
          </a:p>
          <a:p>
            <a:pPr marL="0" lvl="0" indent="0" algn="l" rtl="0">
              <a:spcBef>
                <a:spcPts val="0"/>
              </a:spcBef>
              <a:spcAft>
                <a:spcPts val="0"/>
              </a:spcAft>
              <a:buNone/>
            </a:pPr>
            <a:r>
              <a:rPr lang="en-US"/>
              <a:t>Have a back-up plan.</a:t>
            </a:r>
            <a:endParaRPr/>
          </a:p>
          <a:p>
            <a:pPr marL="0" lvl="0" indent="0" algn="l" rtl="0">
              <a:spcBef>
                <a:spcPts val="0"/>
              </a:spcBef>
              <a:spcAft>
                <a:spcPts val="0"/>
              </a:spcAft>
              <a:buNone/>
            </a:pPr>
            <a:r>
              <a:rPr lang="en-US"/>
              <a:t>Prepare the survivor to return to jail.</a:t>
            </a:r>
            <a:endParaRPr/>
          </a:p>
          <a:p>
            <a:pPr marL="0" lvl="0" indent="0" algn="l" rtl="0">
              <a:spcBef>
                <a:spcPts val="0"/>
              </a:spcBef>
              <a:spcAft>
                <a:spcPts val="0"/>
              </a:spcAft>
              <a:buNone/>
            </a:pPr>
            <a:endParaRPr/>
          </a:p>
        </p:txBody>
      </p:sp>
      <p:sp>
        <p:nvSpPr>
          <p:cNvPr id="402" name="Google Shape;402;p44: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5: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08" name="Google Shape;408;p4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6: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14" name="Google Shape;414;p4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7: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20" name="Google Shape;420;p4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8: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26" name="Google Shape;426;p4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9: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32" name="Google Shape;432;p4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18" name="Google Shape;118;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24" name="Google Shape;124;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30" name="Google Shape;130;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36" name="Google Shape;136;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731838" y="4560888"/>
            <a:ext cx="5851525" cy="4321175"/>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42" name="Google Shape;142;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51" descr="C:\Users\mikel\Desktop\PREA-logoRGBhirez-020312.jpg"/>
          <p:cNvPicPr preferRelativeResize="0"/>
          <p:nvPr/>
        </p:nvPicPr>
        <p:blipFill rotWithShape="1">
          <a:blip r:embed="rId2">
            <a:alphaModFix/>
          </a:blip>
          <a:srcRect/>
          <a:stretch/>
        </p:blipFill>
        <p:spPr>
          <a:xfrm>
            <a:off x="742950" y="438150"/>
            <a:ext cx="1695450" cy="1695450"/>
          </a:xfrm>
          <a:prstGeom prst="rect">
            <a:avLst/>
          </a:prstGeom>
          <a:noFill/>
          <a:ln>
            <a:noFill/>
          </a:ln>
        </p:spPr>
      </p:pic>
      <p:sp>
        <p:nvSpPr>
          <p:cNvPr id="17" name="Google Shape;17;p51"/>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51"/>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51"/>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000">
                <a:solidFill>
                  <a:schemeClr val="lt1"/>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6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80"/>
        <p:cNvGrpSpPr/>
        <p:nvPr/>
      </p:nvGrpSpPr>
      <p:grpSpPr>
        <a:xfrm>
          <a:off x="0" y="0"/>
          <a:ext cx="0" cy="0"/>
          <a:chOff x="0" y="0"/>
          <a:chExt cx="0" cy="0"/>
        </a:xfrm>
      </p:grpSpPr>
      <p:sp>
        <p:nvSpPr>
          <p:cNvPr id="81" name="Google Shape;81;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
        <p:cNvGrpSpPr/>
        <p:nvPr/>
      </p:nvGrpSpPr>
      <p:grpSpPr>
        <a:xfrm>
          <a:off x="0" y="0"/>
          <a:ext cx="0" cy="0"/>
          <a:chOff x="0" y="0"/>
          <a:chExt cx="0" cy="0"/>
        </a:xfrm>
      </p:grpSpPr>
      <p:sp>
        <p:nvSpPr>
          <p:cNvPr id="21" name="Google Shape;21;p5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22" name="Google Shape;22;p5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3" name="Google Shape;23;p5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5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 name="Google Shape;25;p5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 name="Google Shape;26;p52"/>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27"/>
        <p:cNvGrpSpPr/>
        <p:nvPr/>
      </p:nvGrpSpPr>
      <p:grpSpPr>
        <a:xfrm>
          <a:off x="0" y="0"/>
          <a:ext cx="0" cy="0"/>
          <a:chOff x="0" y="0"/>
          <a:chExt cx="0" cy="0"/>
        </a:xfrm>
      </p:grpSpPr>
      <p:sp>
        <p:nvSpPr>
          <p:cNvPr id="28" name="Google Shape;28;p5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29" name="Google Shape;29;p5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0" name="Google Shape;30;p5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b="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3"/>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2" name="Google Shape;32;p53"/>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
        <p:cNvGrpSpPr/>
        <p:nvPr/>
      </p:nvGrpSpPr>
      <p:grpSpPr>
        <a:xfrm>
          <a:off x="0" y="0"/>
          <a:ext cx="0" cy="0"/>
          <a:chOff x="0" y="0"/>
          <a:chExt cx="0" cy="0"/>
        </a:xfrm>
      </p:grpSpPr>
      <p:sp>
        <p:nvSpPr>
          <p:cNvPr id="34" name="Google Shape;34;p5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35" name="Google Shape;35;p5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6" name="Google Shape;36;p5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54"/>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5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40" name="Google Shape;40;p5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1" name="Google Shape;41;p5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55"/>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sp>
        <p:nvSpPr>
          <p:cNvPr id="46" name="Google Shape;46;p5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47" name="Google Shape;47;p5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8" name="Google Shape;48;p5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5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56"/>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56"/>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56"/>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5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55" name="Google Shape;55;p5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6" name="Google Shape;56;p57"/>
          <p:cNvSpPr txBox="1">
            <a:spLocks noGrp="1"/>
          </p:cNvSpPr>
          <p:nvPr>
            <p:ph type="body" idx="1"/>
          </p:nvPr>
        </p:nvSpPr>
        <p:spPr>
          <a:xfrm>
            <a:off x="457200" y="1270794"/>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57"/>
          <p:cNvSpPr txBox="1">
            <a:spLocks noGrp="1"/>
          </p:cNvSpPr>
          <p:nvPr>
            <p:ph type="body" idx="2"/>
          </p:nvPr>
        </p:nvSpPr>
        <p:spPr>
          <a:xfrm>
            <a:off x="457200" y="1940273"/>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57"/>
          <p:cNvSpPr txBox="1">
            <a:spLocks noGrp="1"/>
          </p:cNvSpPr>
          <p:nvPr>
            <p:ph type="body" idx="3"/>
          </p:nvPr>
        </p:nvSpPr>
        <p:spPr>
          <a:xfrm>
            <a:off x="4645024" y="1300511"/>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57"/>
          <p:cNvSpPr txBox="1">
            <a:spLocks noGrp="1"/>
          </p:cNvSpPr>
          <p:nvPr>
            <p:ph type="body" idx="4"/>
          </p:nvPr>
        </p:nvSpPr>
        <p:spPr>
          <a:xfrm>
            <a:off x="4639805" y="1940273"/>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5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92592"/>
              </a:lnSpc>
              <a:spcBef>
                <a:spcPts val="0"/>
              </a:spcBef>
              <a:spcAft>
                <a:spcPts val="0"/>
              </a:spcAft>
              <a:buSzPts val="1400"/>
              <a:buNone/>
              <a:defRPr sz="27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57"/>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62"/>
        <p:cNvGrpSpPr/>
        <p:nvPr/>
      </p:nvGrpSpPr>
      <p:grpSpPr>
        <a:xfrm>
          <a:off x="0" y="0"/>
          <a:ext cx="0" cy="0"/>
          <a:chOff x="0" y="0"/>
          <a:chExt cx="0" cy="0"/>
        </a:xfrm>
      </p:grpSpPr>
      <p:sp>
        <p:nvSpPr>
          <p:cNvPr id="63" name="Google Shape;63;p5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64" name="Google Shape;64;p5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5" name="Google Shape;65;p5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58"/>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58"/>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5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jrs.gov/pdffiles1/ovw/241903.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33338" y="3352800"/>
            <a:ext cx="9144000" cy="30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5:</a:t>
            </a:r>
            <a:br>
              <a:rPr lang="en-US"/>
            </a:br>
            <a:r>
              <a:rPr lang="en-US"/>
              <a:t>Role of Medical And Mental Health Practitioners in Investigations</a:t>
            </a:r>
            <a:br>
              <a:rPr lang="en-US" sz="3600" b="1"/>
            </a:br>
            <a:br>
              <a:rPr lang="en-US" sz="3600" b="1"/>
            </a:br>
            <a:br>
              <a:rPr lang="en-US" sz="1400" b="1"/>
            </a:br>
            <a:endParaRPr sz="1400" b="1"/>
          </a:p>
        </p:txBody>
      </p:sp>
      <p:pic>
        <p:nvPicPr>
          <p:cNvPr id="92" name="Google Shape;92;p1" descr="Description: Moss Group Letterhead"/>
          <p:cNvPicPr preferRelativeResize="0"/>
          <p:nvPr/>
        </p:nvPicPr>
        <p:blipFill rotWithShape="1">
          <a:blip r:embed="rId3">
            <a:alphaModFix/>
          </a:blip>
          <a:srcRect l="6459" t="12070" r="14811" b="11498"/>
          <a:stretch/>
        </p:blipFill>
        <p:spPr>
          <a:xfrm>
            <a:off x="3657600" y="2133600"/>
            <a:ext cx="3741738" cy="533400"/>
          </a:xfrm>
          <a:prstGeom prst="rect">
            <a:avLst/>
          </a:prstGeom>
          <a:noFill/>
          <a:ln>
            <a:noFill/>
          </a:ln>
        </p:spPr>
      </p:pic>
      <p:sp>
        <p:nvSpPr>
          <p:cNvPr id="93" name="Google Shape;93;p1"/>
          <p:cNvSpPr txBox="1"/>
          <p:nvPr/>
        </p:nvSpPr>
        <p:spPr>
          <a:xfrm>
            <a:off x="0" y="5842000"/>
            <a:ext cx="9144000"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b="1" i="1" u="none" strike="noStrike" cap="none">
                <a:solidFill>
                  <a:schemeClr val="dk1"/>
                </a:solidFill>
                <a:latin typeface="Calibri"/>
                <a:ea typeface="Calibri"/>
                <a:cs typeface="Calibri"/>
                <a:sym typeface="Calibri"/>
              </a:rPr>
              <a:t>Notice of Federal Funding and Federal Disclaimer </a:t>
            </a:r>
            <a:r>
              <a:rPr lang="en-US" sz="1000" b="0" i="1" u="none" strike="noStrike" cap="none">
                <a:solidFill>
                  <a:schemeClr val="dk1"/>
                </a:solidFill>
                <a:latin typeface="Calibri"/>
                <a:ea typeface="Calibri"/>
                <a:cs typeface="Calibri"/>
                <a:sym typeface="Calibri"/>
              </a:rPr>
              <a:t>– This project was supported by Grant No. 2010-RP-BX-K001 and updated by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the National Council on Crime and Delinquency (NCCD), which administers the National PREA Resource Center through a cooperative agreement with the Bureau of Justice Assistance. </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Coordinated Response</a:t>
            </a:r>
            <a:endParaRPr/>
          </a:p>
        </p:txBody>
      </p:sp>
      <p:sp>
        <p:nvSpPr>
          <p:cNvPr id="152" name="Google Shape;152;p10"/>
          <p:cNvSpPr txBox="1">
            <a:spLocks noGrp="1"/>
          </p:cNvSpPr>
          <p:nvPr>
            <p:ph type="body" idx="1"/>
          </p:nvPr>
        </p:nvSpPr>
        <p:spPr>
          <a:xfrm>
            <a:off x="762000" y="1524000"/>
            <a:ext cx="7924800" cy="49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§115.(3)65 Coordinated response</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Develop a written institutional plan to coordinate actions taken among first-responders, medical and mental health staff, investigators, and administrators.</a:t>
            </a:r>
            <a:endParaRPr/>
          </a:p>
          <a:p>
            <a:pPr marL="0" lvl="0" indent="0" algn="l" rtl="0">
              <a:lnSpc>
                <a:spcPct val="100000"/>
              </a:lnSpc>
              <a:spcBef>
                <a:spcPts val="600"/>
              </a:spcBef>
              <a:spcAft>
                <a:spcPts val="0"/>
              </a:spcAft>
              <a:buClr>
                <a:srgbClr val="5F574F"/>
              </a:buClr>
              <a:buSzPts val="2800"/>
              <a:buFont typeface="Arial"/>
              <a:buNone/>
            </a:pP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Emergency Medical and Mental Health Care</a:t>
            </a:r>
            <a:endParaRPr/>
          </a:p>
        </p:txBody>
      </p:sp>
      <p:sp>
        <p:nvSpPr>
          <p:cNvPr id="159" name="Google Shape;159;p11"/>
          <p:cNvSpPr txBox="1">
            <a:spLocks noGrp="1"/>
          </p:cNvSpPr>
          <p:nvPr>
            <p:ph type="body" idx="1"/>
          </p:nvPr>
        </p:nvSpPr>
        <p:spPr>
          <a:xfrm>
            <a:off x="685800" y="1219200"/>
            <a:ext cx="8153400" cy="45720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rgbClr val="5F574F"/>
              </a:buClr>
              <a:buSzPts val="2400"/>
              <a:buFont typeface="Arial"/>
              <a:buNone/>
            </a:pPr>
            <a:endParaRPr sz="2400" i="1">
              <a:solidFill>
                <a:schemeClr val="dk1"/>
              </a:solidFill>
            </a:endParaRPr>
          </a:p>
          <a:p>
            <a:pPr marL="457200" lvl="0" indent="-457200" algn="l" rtl="0">
              <a:lnSpc>
                <a:spcPct val="100000"/>
              </a:lnSpc>
              <a:spcBef>
                <a:spcPts val="0"/>
              </a:spcBef>
              <a:spcAft>
                <a:spcPts val="0"/>
              </a:spcAft>
              <a:buClr>
                <a:schemeClr val="dk1"/>
              </a:buClr>
              <a:buSzPts val="2400"/>
              <a:buNone/>
            </a:pPr>
            <a:r>
              <a:rPr lang="en-US" sz="2400" i="1">
                <a:solidFill>
                  <a:schemeClr val="dk1"/>
                </a:solidFill>
              </a:rPr>
              <a:t>§115.(3)82(a-b) Access to emergency medical and mental health services</a:t>
            </a:r>
            <a:endParaRPr/>
          </a:p>
          <a:p>
            <a:pPr marL="457200" lvl="0" indent="-304800" algn="l" rtl="0">
              <a:lnSpc>
                <a:spcPct val="100000"/>
              </a:lnSpc>
              <a:spcBef>
                <a:spcPts val="0"/>
              </a:spcBef>
              <a:spcAft>
                <a:spcPts val="0"/>
              </a:spcAft>
              <a:buClr>
                <a:srgbClr val="5F574F"/>
              </a:buClr>
              <a:buSzPts val="2400"/>
              <a:buFont typeface="Arial"/>
              <a:buNone/>
            </a:pPr>
            <a:endParaRPr sz="2400" i="1">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Provide timely, unimpeded access to emergency medical treatment and crisis intervention services.</a:t>
            </a:r>
            <a:endParaRPr/>
          </a:p>
          <a:p>
            <a:pPr marL="457200" lvl="0" indent="-304800" algn="l" rtl="0">
              <a:lnSpc>
                <a:spcPct val="100000"/>
              </a:lnSpc>
              <a:spcBef>
                <a:spcPts val="0"/>
              </a:spcBef>
              <a:spcAft>
                <a:spcPts val="0"/>
              </a:spcAft>
              <a:buClr>
                <a:srgbClr val="5F574F"/>
              </a:buClr>
              <a:buSzPts val="2400"/>
              <a:buFont typeface="Arial"/>
              <a:buNone/>
            </a:pPr>
            <a:endParaRPr sz="2400">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If no practitioners are available, first responders protect victims and notify appropriate staff.</a:t>
            </a:r>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5334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Emergency Medical and Mental Health Care</a:t>
            </a:r>
            <a:endParaRPr/>
          </a:p>
        </p:txBody>
      </p:sp>
      <p:sp>
        <p:nvSpPr>
          <p:cNvPr id="166" name="Google Shape;166;p12"/>
          <p:cNvSpPr txBox="1">
            <a:spLocks noGrp="1"/>
          </p:cNvSpPr>
          <p:nvPr>
            <p:ph type="body" idx="1"/>
          </p:nvPr>
        </p:nvSpPr>
        <p:spPr>
          <a:xfrm>
            <a:off x="838200" y="1371600"/>
            <a:ext cx="7848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§115.(3)82(c-d) Access to emergency medical and mental health services</a:t>
            </a:r>
            <a:endParaRPr/>
          </a:p>
          <a:p>
            <a:pPr marL="0" lvl="0" indent="0" algn="l" rtl="0">
              <a:lnSpc>
                <a:spcPct val="100000"/>
              </a:lnSpc>
              <a:spcBef>
                <a:spcPts val="0"/>
              </a:spcBef>
              <a:spcAft>
                <a:spcPts val="0"/>
              </a:spcAft>
              <a:buClr>
                <a:srgbClr val="5F574F"/>
              </a:buClr>
              <a:buSzPts val="2800"/>
              <a:buNone/>
            </a:pPr>
            <a:endParaRPr i="1">
              <a:solidFill>
                <a:schemeClr val="dk1"/>
              </a:solidFill>
            </a:endParaRPr>
          </a:p>
          <a:p>
            <a:pPr marL="0" lvl="0" indent="-152400" algn="l" rtl="0">
              <a:lnSpc>
                <a:spcPct val="100000"/>
              </a:lnSpc>
              <a:spcBef>
                <a:spcPts val="0"/>
              </a:spcBef>
              <a:spcAft>
                <a:spcPts val="0"/>
              </a:spcAft>
              <a:buClr>
                <a:schemeClr val="dk1"/>
              </a:buClr>
              <a:buSzPts val="2400"/>
              <a:buFont typeface="Arial"/>
              <a:buChar char="•"/>
            </a:pPr>
            <a:r>
              <a:rPr lang="en-US" sz="2400">
                <a:solidFill>
                  <a:schemeClr val="dk1"/>
                </a:solidFill>
              </a:rPr>
              <a:t>Offer victims information about and timely access to emergency contraception and sexually transmitted infections prophylaxis.</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a:p>
            <a:pPr marL="0" lvl="0" indent="-152400" algn="l" rtl="0">
              <a:lnSpc>
                <a:spcPct val="100000"/>
              </a:lnSpc>
              <a:spcBef>
                <a:spcPts val="0"/>
              </a:spcBef>
              <a:spcAft>
                <a:spcPts val="0"/>
              </a:spcAft>
              <a:buClr>
                <a:schemeClr val="dk1"/>
              </a:buClr>
              <a:buSzPts val="2400"/>
              <a:buFont typeface="Arial"/>
              <a:buChar char="•"/>
            </a:pPr>
            <a:r>
              <a:rPr lang="en-US" sz="2400">
                <a:solidFill>
                  <a:schemeClr val="dk1"/>
                </a:solidFill>
              </a:rPr>
              <a:t>Treatment must be provided at no cost to the victim, regardless of whether or not the victim cooperates with the investigation or names the abuser(s).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457200" y="80963"/>
            <a:ext cx="8229600" cy="10620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Ongoing Medical and Mental Health Care</a:t>
            </a:r>
            <a:endParaRPr/>
          </a:p>
        </p:txBody>
      </p:sp>
      <p:sp>
        <p:nvSpPr>
          <p:cNvPr id="173" name="Google Shape;173;p13"/>
          <p:cNvSpPr txBox="1"/>
          <p:nvPr/>
        </p:nvSpPr>
        <p:spPr>
          <a:xfrm>
            <a:off x="838200" y="1447800"/>
            <a:ext cx="7772400" cy="3895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1" u="none" strike="noStrike" cap="none">
                <a:solidFill>
                  <a:schemeClr val="dk1"/>
                </a:solidFill>
                <a:latin typeface="Verdana"/>
                <a:ea typeface="Verdana"/>
                <a:cs typeface="Verdana"/>
                <a:sym typeface="Verdana"/>
              </a:rPr>
              <a:t>§115.83(a-b) Ongoing medical and mental health care for sexual abuse victims and abusers</a:t>
            </a:r>
            <a:endParaRPr/>
          </a:p>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2400"/>
              <a:buFont typeface="Arial"/>
              <a:buNone/>
            </a:pPr>
            <a:r>
              <a:rPr lang="en-US" sz="2400" b="0" i="0" u="none" strike="noStrike" cap="none">
                <a:solidFill>
                  <a:schemeClr val="dk1"/>
                </a:solidFill>
                <a:latin typeface="Verdana"/>
                <a:ea typeface="Verdana"/>
                <a:cs typeface="Verdana"/>
                <a:sym typeface="Verdana"/>
              </a:rPr>
              <a:t>Offer evaluation and treatment to inmates/residents who have been sexually abused, including:</a:t>
            </a:r>
            <a:endParaRPr/>
          </a:p>
          <a:p>
            <a:pPr marL="457200" marR="0" lvl="1" indent="-1524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Follow-up services</a:t>
            </a:r>
            <a:endParaRPr/>
          </a:p>
          <a:p>
            <a:pPr marL="457200" marR="0" lvl="1" indent="-1524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Treatment plans</a:t>
            </a:r>
            <a:endParaRPr/>
          </a:p>
          <a:p>
            <a:pPr marL="457200" marR="0" lvl="1" indent="-1524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Referrals for continued care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Ongoing Medical and Mental Health Care, Cont.</a:t>
            </a:r>
            <a:endParaRPr/>
          </a:p>
        </p:txBody>
      </p:sp>
      <p:sp>
        <p:nvSpPr>
          <p:cNvPr id="180" name="Google Shape;180;p14"/>
          <p:cNvSpPr txBox="1">
            <a:spLocks noGrp="1"/>
          </p:cNvSpPr>
          <p:nvPr>
            <p:ph type="body" idx="1"/>
          </p:nvPr>
        </p:nvSpPr>
        <p:spPr>
          <a:xfrm>
            <a:off x="762000" y="1447800"/>
            <a:ext cx="7696200" cy="3429000"/>
          </a:xfrm>
          <a:prstGeom prst="rect">
            <a:avLst/>
          </a:prstGeom>
          <a:noFill/>
          <a:ln>
            <a:noFill/>
          </a:ln>
        </p:spPr>
        <p:txBody>
          <a:bodyPr spcFirstLastPara="1" wrap="square" lIns="91425" tIns="45700" rIns="91425" bIns="45700" anchor="t" anchorCtr="0">
            <a:noAutofit/>
          </a:bodyPr>
          <a:lstStyle/>
          <a:p>
            <a:pPr marL="0" lvl="0" indent="0" algn="l" rtl="0">
              <a:lnSpc>
                <a:spcPct val="137500"/>
              </a:lnSpc>
              <a:spcBef>
                <a:spcPts val="0"/>
              </a:spcBef>
              <a:spcAft>
                <a:spcPts val="0"/>
              </a:spcAft>
              <a:buClr>
                <a:schemeClr val="dk1"/>
              </a:buClr>
              <a:buSzPts val="2400"/>
              <a:buNone/>
            </a:pPr>
            <a:r>
              <a:rPr lang="en-US" sz="2400" i="1">
                <a:solidFill>
                  <a:schemeClr val="dk1"/>
                </a:solidFill>
              </a:rPr>
              <a:t>§115.(3)83(c-d) Ongoing medical and mental health care for sexual abuse victims and abusers</a:t>
            </a:r>
            <a:endParaRPr/>
          </a:p>
          <a:p>
            <a:pPr marL="0" lvl="0" indent="-152400" algn="l" rtl="0">
              <a:lnSpc>
                <a:spcPct val="137500"/>
              </a:lnSpc>
              <a:spcBef>
                <a:spcPts val="0"/>
              </a:spcBef>
              <a:spcAft>
                <a:spcPts val="0"/>
              </a:spcAft>
              <a:buClr>
                <a:schemeClr val="dk1"/>
              </a:buClr>
              <a:buSzPts val="2400"/>
              <a:buFont typeface="Arial"/>
              <a:buChar char="•"/>
            </a:pPr>
            <a:r>
              <a:rPr lang="en-US" sz="2400">
                <a:solidFill>
                  <a:schemeClr val="dk1"/>
                </a:solidFill>
              </a:rPr>
              <a:t>Provide medical and mental health services consistent with the community level of care, including:</a:t>
            </a:r>
            <a:endParaRPr/>
          </a:p>
          <a:p>
            <a:pPr marL="742950" lvl="1" indent="-342900" algn="l" rtl="0">
              <a:lnSpc>
                <a:spcPct val="137500"/>
              </a:lnSpc>
              <a:spcBef>
                <a:spcPts val="0"/>
              </a:spcBef>
              <a:spcAft>
                <a:spcPts val="0"/>
              </a:spcAft>
              <a:buClr>
                <a:schemeClr val="dk1"/>
              </a:buClr>
              <a:buSzPts val="2400"/>
              <a:buChar char="–"/>
            </a:pPr>
            <a:r>
              <a:rPr lang="en-US" sz="2400">
                <a:solidFill>
                  <a:schemeClr val="dk1"/>
                </a:solidFill>
              </a:rPr>
              <a:t>Pregnancy tests for victims of sexually abusive vaginal penetration</a:t>
            </a:r>
            <a:endParaRPr/>
          </a:p>
          <a:p>
            <a:pPr marL="742950" lvl="1" indent="-342900" algn="l" rtl="0">
              <a:lnSpc>
                <a:spcPct val="137500"/>
              </a:lnSpc>
              <a:spcBef>
                <a:spcPts val="0"/>
              </a:spcBef>
              <a:spcAft>
                <a:spcPts val="0"/>
              </a:spcAft>
              <a:buClr>
                <a:schemeClr val="dk1"/>
              </a:buClr>
              <a:buSzPts val="2400"/>
              <a:buChar char="–"/>
            </a:pPr>
            <a:r>
              <a:rPr lang="en-US" sz="2400">
                <a:solidFill>
                  <a:schemeClr val="dk1"/>
                </a:solidFill>
              </a:rPr>
              <a:t>Timely and comprehensive information and medical care for victims who become pregnant as a result of abuse</a:t>
            </a:r>
            <a:endParaRPr/>
          </a:p>
          <a:p>
            <a:pPr marL="742950" lvl="1" indent="-342900" algn="l" rtl="0">
              <a:lnSpc>
                <a:spcPct val="137500"/>
              </a:lnSpc>
              <a:spcBef>
                <a:spcPts val="0"/>
              </a:spcBef>
              <a:spcAft>
                <a:spcPts val="0"/>
              </a:spcAft>
              <a:buClr>
                <a:schemeClr val="dk1"/>
              </a:buClr>
              <a:buSzPts val="2400"/>
              <a:buChar char="–"/>
            </a:pPr>
            <a:r>
              <a:rPr lang="en-US" sz="2400">
                <a:solidFill>
                  <a:schemeClr val="dk1"/>
                </a:solidFill>
              </a:rPr>
              <a:t>Tests for sexually transmitted infections</a:t>
            </a:r>
            <a:endParaRPr/>
          </a:p>
          <a:p>
            <a:pPr marL="0" lvl="0" indent="0" algn="l" rtl="0">
              <a:lnSpc>
                <a:spcPct val="100000"/>
              </a:lnSpc>
              <a:spcBef>
                <a:spcPts val="0"/>
              </a:spcBef>
              <a:spcAft>
                <a:spcPts val="0"/>
              </a:spcAft>
              <a:buClr>
                <a:srgbClr val="5F574F"/>
              </a:buClr>
              <a:buSzPts val="2800"/>
              <a:buFont typeface="Arial"/>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Ongoing Medical and Mental Health Care, Cont.</a:t>
            </a:r>
            <a:endParaRPr/>
          </a:p>
        </p:txBody>
      </p:sp>
      <p:sp>
        <p:nvSpPr>
          <p:cNvPr id="187" name="Google Shape;187;p15"/>
          <p:cNvSpPr txBox="1">
            <a:spLocks noGrp="1"/>
          </p:cNvSpPr>
          <p:nvPr>
            <p:ph type="body" idx="1"/>
          </p:nvPr>
        </p:nvSpPr>
        <p:spPr>
          <a:xfrm>
            <a:off x="762000" y="1295400"/>
            <a:ext cx="8077200" cy="510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§115.(3)83(c-d) Ongoing medical and mental health care for sexual abuse victims and abusers</a:t>
            </a:r>
            <a:endParaRPr/>
          </a:p>
          <a:p>
            <a:pPr marL="0" lvl="0" indent="0" algn="l" rtl="0">
              <a:lnSpc>
                <a:spcPct val="100000"/>
              </a:lnSpc>
              <a:spcBef>
                <a:spcPts val="0"/>
              </a:spcBef>
              <a:spcAft>
                <a:spcPts val="0"/>
              </a:spcAft>
              <a:buClr>
                <a:srgbClr val="5F574F"/>
              </a:buClr>
              <a:buSzPts val="2400"/>
              <a:buFont typeface="Arial"/>
              <a:buNone/>
            </a:pPr>
            <a:endParaRPr sz="2400" i="1">
              <a:solidFill>
                <a:schemeClr val="dk1"/>
              </a:solidFill>
            </a:endParaRPr>
          </a:p>
          <a:p>
            <a:pPr marL="0" lvl="0" indent="-152400" algn="l" rtl="0">
              <a:lnSpc>
                <a:spcPct val="100000"/>
              </a:lnSpc>
              <a:spcBef>
                <a:spcPts val="0"/>
              </a:spcBef>
              <a:spcAft>
                <a:spcPts val="0"/>
              </a:spcAft>
              <a:buClr>
                <a:schemeClr val="dk1"/>
              </a:buClr>
              <a:buSzPts val="2400"/>
              <a:buFont typeface="Arial"/>
              <a:buChar char="•"/>
            </a:pPr>
            <a:r>
              <a:rPr lang="en-US" sz="2400">
                <a:solidFill>
                  <a:schemeClr val="dk1"/>
                </a:solidFill>
              </a:rPr>
              <a:t>Provide treatment at no cost and regardless of whether the inmate names the abuse or cooperates in the investigation.</a:t>
            </a:r>
            <a:endParaRPr/>
          </a:p>
          <a:p>
            <a:pPr marL="0" lvl="0" indent="0" algn="l" rtl="0">
              <a:lnSpc>
                <a:spcPct val="100000"/>
              </a:lnSpc>
              <a:spcBef>
                <a:spcPts val="0"/>
              </a:spcBef>
              <a:spcAft>
                <a:spcPts val="0"/>
              </a:spcAft>
              <a:buClr>
                <a:srgbClr val="5F574F"/>
              </a:buClr>
              <a:buSzPts val="2400"/>
              <a:buFont typeface="Arial"/>
              <a:buNone/>
            </a:pPr>
            <a:endParaRPr sz="2400">
              <a:solidFill>
                <a:schemeClr val="dk1"/>
              </a:solidFill>
            </a:endParaRPr>
          </a:p>
          <a:p>
            <a:pPr marL="0" lvl="0" indent="-152400" algn="l" rtl="0">
              <a:lnSpc>
                <a:spcPct val="100000"/>
              </a:lnSpc>
              <a:spcBef>
                <a:spcPts val="0"/>
              </a:spcBef>
              <a:spcAft>
                <a:spcPts val="0"/>
              </a:spcAft>
              <a:buClr>
                <a:schemeClr val="dk1"/>
              </a:buClr>
              <a:buSzPts val="2400"/>
              <a:buFont typeface="Arial"/>
              <a:buChar char="•"/>
            </a:pPr>
            <a:r>
              <a:rPr lang="en-US" sz="2400">
                <a:solidFill>
                  <a:schemeClr val="dk1"/>
                </a:solidFill>
              </a:rPr>
              <a:t>Within 60 days of learning of an inmate/resident previously perpetrated sexual abuse, prison mental health staff:</a:t>
            </a:r>
            <a:endParaRPr/>
          </a:p>
          <a:p>
            <a:pPr marL="742950" lvl="1" indent="-342900" algn="l" rtl="0">
              <a:lnSpc>
                <a:spcPct val="100000"/>
              </a:lnSpc>
              <a:spcBef>
                <a:spcPts val="0"/>
              </a:spcBef>
              <a:spcAft>
                <a:spcPts val="0"/>
              </a:spcAft>
              <a:buClr>
                <a:schemeClr val="dk1"/>
              </a:buClr>
              <a:buSzPts val="2400"/>
              <a:buChar char="–"/>
            </a:pPr>
            <a:r>
              <a:rPr lang="en-US" sz="2400">
                <a:solidFill>
                  <a:schemeClr val="dk1"/>
                </a:solidFill>
              </a:rPr>
              <a:t>Conduct a mental health evaluation</a:t>
            </a:r>
            <a:endParaRPr/>
          </a:p>
          <a:p>
            <a:pPr marL="742950" lvl="1" indent="-342900" algn="l" rtl="0">
              <a:lnSpc>
                <a:spcPct val="100000"/>
              </a:lnSpc>
              <a:spcBef>
                <a:spcPts val="0"/>
              </a:spcBef>
              <a:spcAft>
                <a:spcPts val="0"/>
              </a:spcAft>
              <a:buClr>
                <a:schemeClr val="dk1"/>
              </a:buClr>
              <a:buSzPts val="2400"/>
              <a:buChar char="–"/>
            </a:pPr>
            <a:r>
              <a:rPr lang="en-US" sz="2400">
                <a:solidFill>
                  <a:schemeClr val="dk1"/>
                </a:solidFill>
              </a:rPr>
              <a:t>Offer treatment, when appropriate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457200" y="228600"/>
            <a:ext cx="8153400" cy="889000"/>
          </a:xfrm>
          <a:prstGeom prst="rect">
            <a:avLst/>
          </a:prstGeom>
          <a:noFill/>
          <a:ln>
            <a:noFill/>
          </a:ln>
        </p:spPr>
        <p:txBody>
          <a:bodyPr spcFirstLastPara="1" wrap="square" lIns="91425" tIns="45700" rIns="91425" bIns="45700" anchor="ctr" anchorCtr="0">
            <a:noAutofit/>
          </a:bodyPr>
          <a:lstStyle/>
          <a:p>
            <a:pPr marL="0" lvl="0" indent="0" algn="ctr" rtl="0">
              <a:lnSpc>
                <a:spcPct val="117857"/>
              </a:lnSpc>
              <a:spcBef>
                <a:spcPts val="0"/>
              </a:spcBef>
              <a:spcAft>
                <a:spcPts val="0"/>
              </a:spcAft>
              <a:buNone/>
            </a:pPr>
            <a:r>
              <a:rPr lang="en-US" sz="2800"/>
              <a:t>Interpreting the Medical and Mental Health Standards</a:t>
            </a:r>
            <a:endParaRPr sz="3000"/>
          </a:p>
        </p:txBody>
      </p:sp>
      <p:sp>
        <p:nvSpPr>
          <p:cNvPr id="193" name="Google Shape;193;p16"/>
          <p:cNvSpPr txBox="1">
            <a:spLocks noGrp="1"/>
          </p:cNvSpPr>
          <p:nvPr>
            <p:ph type="body" idx="1"/>
          </p:nvPr>
        </p:nvSpPr>
        <p:spPr>
          <a:xfrm>
            <a:off x="609600" y="1371600"/>
            <a:ext cx="8077200" cy="50292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chemeClr val="dk1"/>
              </a:buClr>
              <a:buSzPts val="2400"/>
              <a:buFont typeface="Arial"/>
              <a:buNone/>
            </a:pPr>
            <a:r>
              <a:rPr lang="en-US" sz="2400">
                <a:solidFill>
                  <a:schemeClr val="dk1"/>
                </a:solidFill>
              </a:rPr>
              <a:t>Corrections must offer victims of sexual abuse:</a:t>
            </a:r>
            <a:endParaRPr/>
          </a:p>
          <a:p>
            <a:pPr marL="457200" lvl="1" indent="-457200" algn="l" rtl="0">
              <a:lnSpc>
                <a:spcPct val="100000"/>
              </a:lnSpc>
              <a:spcBef>
                <a:spcPts val="1200"/>
              </a:spcBef>
              <a:spcAft>
                <a:spcPts val="0"/>
              </a:spcAft>
              <a:buClr>
                <a:schemeClr val="dk1"/>
              </a:buClr>
              <a:buSzPts val="2400"/>
              <a:buFont typeface="Arial"/>
              <a:buChar char="•"/>
            </a:pPr>
            <a:r>
              <a:rPr lang="en-US" sz="2400">
                <a:solidFill>
                  <a:schemeClr val="dk1"/>
                </a:solidFill>
              </a:rPr>
              <a:t>Hospital accompaniment by an advocate</a:t>
            </a:r>
            <a:endParaRPr/>
          </a:p>
          <a:p>
            <a:pPr marL="457200" lvl="1" indent="-457200" algn="l" rtl="0">
              <a:lnSpc>
                <a:spcPct val="100000"/>
              </a:lnSpc>
              <a:spcBef>
                <a:spcPts val="1200"/>
              </a:spcBef>
              <a:spcAft>
                <a:spcPts val="0"/>
              </a:spcAft>
              <a:buClr>
                <a:schemeClr val="dk1"/>
              </a:buClr>
              <a:buSzPts val="2400"/>
              <a:buFont typeface="Arial"/>
              <a:buChar char="•"/>
            </a:pPr>
            <a:r>
              <a:rPr lang="en-US" sz="2400">
                <a:solidFill>
                  <a:schemeClr val="dk1"/>
                </a:solidFill>
              </a:rPr>
              <a:t>Emergency and ongoing medical and mental health care</a:t>
            </a:r>
            <a:endParaRPr/>
          </a:p>
          <a:p>
            <a:pPr marL="457200" lvl="1" indent="-457200" algn="l" rtl="0">
              <a:lnSpc>
                <a:spcPct val="100000"/>
              </a:lnSpc>
              <a:spcBef>
                <a:spcPts val="1200"/>
              </a:spcBef>
              <a:spcAft>
                <a:spcPts val="0"/>
              </a:spcAft>
              <a:buClr>
                <a:schemeClr val="dk1"/>
              </a:buClr>
              <a:buSzPts val="2400"/>
              <a:buFont typeface="Arial"/>
              <a:buChar char="•"/>
            </a:pPr>
            <a:r>
              <a:rPr lang="en-US" sz="2400">
                <a:solidFill>
                  <a:schemeClr val="dk1"/>
                </a:solidFill>
              </a:rPr>
              <a:t>Forensic evidence collection, as appropriate</a:t>
            </a:r>
            <a:endParaRPr/>
          </a:p>
          <a:p>
            <a:pPr marL="457200" lvl="1" indent="-457200" algn="l" rtl="0">
              <a:lnSpc>
                <a:spcPct val="100000"/>
              </a:lnSpc>
              <a:spcBef>
                <a:spcPts val="1200"/>
              </a:spcBef>
              <a:spcAft>
                <a:spcPts val="0"/>
              </a:spcAft>
              <a:buClr>
                <a:schemeClr val="dk1"/>
              </a:buClr>
              <a:buSzPts val="2400"/>
              <a:buFont typeface="Arial"/>
              <a:buChar char="•"/>
            </a:pPr>
            <a:r>
              <a:rPr lang="en-US" sz="2400">
                <a:solidFill>
                  <a:schemeClr val="dk1"/>
                </a:solidFill>
              </a:rPr>
              <a:t>Preventive measures such as pregnancy and HIV/AIDS tests and prophylaxis</a:t>
            </a:r>
            <a:endParaRPr/>
          </a:p>
          <a:p>
            <a:pPr marL="457200" lvl="0" indent="-304800" algn="l" rtl="0">
              <a:lnSpc>
                <a:spcPct val="100000"/>
              </a:lnSpc>
              <a:spcBef>
                <a:spcPts val="60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Interpreting the Victim Services Standards</a:t>
            </a:r>
            <a:endParaRPr/>
          </a:p>
        </p:txBody>
      </p:sp>
      <p:sp>
        <p:nvSpPr>
          <p:cNvPr id="199" name="Google Shape;199;p17"/>
          <p:cNvSpPr txBox="1">
            <a:spLocks noGrp="1"/>
          </p:cNvSpPr>
          <p:nvPr>
            <p:ph type="body" idx="1"/>
          </p:nvPr>
        </p:nvSpPr>
        <p:spPr>
          <a:xfrm>
            <a:off x="685800" y="1447800"/>
            <a:ext cx="7772400" cy="48768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chemeClr val="dk1"/>
              </a:buClr>
              <a:buSzPts val="2400"/>
              <a:buFont typeface="Arial"/>
              <a:buNone/>
            </a:pPr>
            <a:r>
              <a:rPr lang="en-US" sz="2400">
                <a:solidFill>
                  <a:schemeClr val="dk1"/>
                </a:solidFill>
              </a:rPr>
              <a:t>Corrections must:</a:t>
            </a:r>
            <a:endParaRPr/>
          </a:p>
          <a:p>
            <a:pPr marL="457200" lvl="1" indent="-457200" algn="l" rtl="0">
              <a:lnSpc>
                <a:spcPct val="100000"/>
              </a:lnSpc>
              <a:spcBef>
                <a:spcPts val="600"/>
              </a:spcBef>
              <a:spcAft>
                <a:spcPts val="0"/>
              </a:spcAft>
              <a:buClr>
                <a:schemeClr val="dk1"/>
              </a:buClr>
              <a:buSzPts val="2400"/>
              <a:buFont typeface="Arial"/>
              <a:buChar char="•"/>
            </a:pPr>
            <a:r>
              <a:rPr lang="en-US" sz="2400">
                <a:solidFill>
                  <a:schemeClr val="dk1"/>
                </a:solidFill>
              </a:rPr>
              <a:t>Provide care in a trauma-informed manner </a:t>
            </a:r>
            <a:endParaRPr/>
          </a:p>
          <a:p>
            <a:pPr marL="457200" lvl="1" indent="-457200" algn="l" rtl="0">
              <a:lnSpc>
                <a:spcPct val="100000"/>
              </a:lnSpc>
              <a:spcBef>
                <a:spcPts val="600"/>
              </a:spcBef>
              <a:spcAft>
                <a:spcPts val="0"/>
              </a:spcAft>
              <a:buClr>
                <a:schemeClr val="dk1"/>
              </a:buClr>
              <a:buSzPts val="2400"/>
              <a:buFont typeface="Arial"/>
              <a:buChar char="•"/>
            </a:pPr>
            <a:r>
              <a:rPr lang="en-US" sz="2400">
                <a:solidFill>
                  <a:schemeClr val="dk1"/>
                </a:solidFill>
              </a:rPr>
              <a:t>Develop an institutional coordinated response plan</a:t>
            </a:r>
            <a:endParaRPr/>
          </a:p>
          <a:p>
            <a:pPr marL="457200" lvl="1" indent="-457200" algn="l" rtl="0">
              <a:lnSpc>
                <a:spcPct val="100000"/>
              </a:lnSpc>
              <a:spcBef>
                <a:spcPts val="600"/>
              </a:spcBef>
              <a:spcAft>
                <a:spcPts val="0"/>
              </a:spcAft>
              <a:buClr>
                <a:schemeClr val="dk1"/>
              </a:buClr>
              <a:buSzPts val="2400"/>
              <a:buFont typeface="Arial"/>
              <a:buChar char="•"/>
            </a:pPr>
            <a:r>
              <a:rPr lang="en-US" sz="2400">
                <a:solidFill>
                  <a:schemeClr val="dk1"/>
                </a:solidFill>
              </a:rPr>
              <a:t>Enter formal agreements with victim advocates and other service providers</a:t>
            </a:r>
            <a:endParaRPr/>
          </a:p>
          <a:p>
            <a:pPr marL="457200" lvl="1" indent="-457200" algn="l" rtl="0">
              <a:lnSpc>
                <a:spcPct val="100000"/>
              </a:lnSpc>
              <a:spcBef>
                <a:spcPts val="600"/>
              </a:spcBef>
              <a:spcAft>
                <a:spcPts val="0"/>
              </a:spcAft>
              <a:buClr>
                <a:schemeClr val="dk1"/>
              </a:buClr>
              <a:buSzPts val="2400"/>
              <a:buFont typeface="Arial"/>
              <a:buChar char="•"/>
            </a:pPr>
            <a:r>
              <a:rPr lang="en-US" sz="2400">
                <a:solidFill>
                  <a:schemeClr val="dk1"/>
                </a:solidFill>
              </a:rPr>
              <a:t>Use a uniform evidence protocol to collect the most usable physical evidence</a:t>
            </a:r>
            <a:r>
              <a:rPr lang="en-US" sz="2400" b="1">
                <a:solidFill>
                  <a:schemeClr val="dk1"/>
                </a:solidFill>
              </a:rPr>
              <a:t> </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F574F"/>
              </a:buClr>
              <a:buSzPts val="4800"/>
              <a:buNone/>
            </a:pPr>
            <a:endParaRPr sz="4800">
              <a:solidFill>
                <a:schemeClr val="dk1"/>
              </a:solidFill>
            </a:endParaRPr>
          </a:p>
          <a:p>
            <a:pPr marL="0" lvl="0" indent="0" algn="ctr" rtl="0">
              <a:lnSpc>
                <a:spcPct val="100000"/>
              </a:lnSpc>
              <a:spcBef>
                <a:spcPts val="0"/>
              </a:spcBef>
              <a:spcAft>
                <a:spcPts val="0"/>
              </a:spcAft>
              <a:buClr>
                <a:srgbClr val="5F574F"/>
              </a:buClr>
              <a:buSzPts val="4800"/>
              <a:buNone/>
            </a:pPr>
            <a:endParaRPr sz="4800">
              <a:solidFill>
                <a:schemeClr val="dk1"/>
              </a:solidFill>
            </a:endParaRPr>
          </a:p>
          <a:p>
            <a:pPr marL="0" lvl="0" indent="0" algn="ctr" rtl="0">
              <a:lnSpc>
                <a:spcPct val="100000"/>
              </a:lnSpc>
              <a:spcBef>
                <a:spcPts val="0"/>
              </a:spcBef>
              <a:spcAft>
                <a:spcPts val="0"/>
              </a:spcAft>
              <a:buClr>
                <a:schemeClr val="dk1"/>
              </a:buClr>
              <a:buSzPts val="4800"/>
              <a:buNone/>
            </a:pPr>
            <a:r>
              <a:rPr lang="en-US" sz="4800">
                <a:solidFill>
                  <a:schemeClr val="dk1"/>
                </a:solidFill>
              </a:rPr>
              <a:t>The Forensic Medical Examination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Sexual Assault Nurse Examiner</a:t>
            </a:r>
            <a:endParaRPr/>
          </a:p>
        </p:txBody>
      </p:sp>
      <p:sp>
        <p:nvSpPr>
          <p:cNvPr id="211" name="Google Shape;211;p19"/>
          <p:cNvSpPr txBox="1">
            <a:spLocks noGrp="1"/>
          </p:cNvSpPr>
          <p:nvPr>
            <p:ph type="body" idx="1"/>
          </p:nvPr>
        </p:nvSpPr>
        <p:spPr>
          <a:xfrm>
            <a:off x="838200" y="1676400"/>
            <a:ext cx="7848600" cy="472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a:solidFill>
                  <a:schemeClr val="dk1"/>
                </a:solidFill>
              </a:rPr>
              <a:t>A Sexual Assault Nurse Examiner is a Registered Nurse who has been specially trained to provide comprehensive care to sexual abuse patients; who demonstrates competency in conducting a medical forensic examination; and has the ability to be an expert witness.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C:\Users\mdodson\AppData\Local\Microsoft\Windows\Temporary Internet Files\Content.IE5\L3K8N2UL\MP900442488[1].jpg"/>
          <p:cNvPicPr preferRelativeResize="0"/>
          <p:nvPr/>
        </p:nvPicPr>
        <p:blipFill rotWithShape="1">
          <a:blip r:embed="rId3">
            <a:alphaModFix/>
          </a:blip>
          <a:srcRect l="3336" t="13869" r="12735" b="20917"/>
          <a:stretch/>
        </p:blipFill>
        <p:spPr>
          <a:xfrm>
            <a:off x="0" y="1246188"/>
            <a:ext cx="6203950" cy="5611812"/>
          </a:xfrm>
          <a:prstGeom prst="rect">
            <a:avLst/>
          </a:prstGeom>
          <a:noFill/>
          <a:ln>
            <a:noFill/>
          </a:ln>
        </p:spPr>
      </p:pic>
      <p:sp>
        <p:nvSpPr>
          <p:cNvPr id="99" name="Google Shape;99;p2"/>
          <p:cNvSpPr txBox="1">
            <a:spLocks noGrp="1"/>
          </p:cNvSpPr>
          <p:nvPr>
            <p:ph type="title"/>
          </p:nvPr>
        </p:nvSpPr>
        <p:spPr>
          <a:xfrm>
            <a:off x="457200" y="1524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Module 5: Objectives</a:t>
            </a:r>
            <a:endParaRPr/>
          </a:p>
        </p:txBody>
      </p:sp>
      <p:sp>
        <p:nvSpPr>
          <p:cNvPr id="100" name="Google Shape;100;p2"/>
          <p:cNvSpPr txBox="1">
            <a:spLocks noGrp="1"/>
          </p:cNvSpPr>
          <p:nvPr>
            <p:ph type="body" idx="2"/>
          </p:nvPr>
        </p:nvSpPr>
        <p:spPr>
          <a:xfrm rot="-430974">
            <a:off x="989013" y="1851025"/>
            <a:ext cx="3832225" cy="38830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Understand the PREA Standards applicable to Medical and Mental Health Care practitioners involved in the investigative process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Describe the Forensic Medical Exam Process</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Explain the Role of Victim Advocates</a:t>
            </a:r>
            <a:endParaRPr/>
          </a:p>
          <a:p>
            <a:pPr marL="457200" lvl="0" indent="-330200" algn="l" rtl="0">
              <a:lnSpc>
                <a:spcPct val="100000"/>
              </a:lnSpc>
              <a:spcBef>
                <a:spcPts val="0"/>
              </a:spcBef>
              <a:spcAft>
                <a:spcPts val="0"/>
              </a:spcAft>
              <a:buClr>
                <a:srgbClr val="5F574F"/>
              </a:buClr>
              <a:buSzPts val="2000"/>
              <a:buFont typeface="Calibri"/>
              <a:buNone/>
            </a:pPr>
            <a:endParaRPr sz="2000" i="1">
              <a:solidFill>
                <a:schemeClr val="dk1"/>
              </a:solidFill>
            </a:endParaRPr>
          </a:p>
        </p:txBody>
      </p:sp>
      <p:pic>
        <p:nvPicPr>
          <p:cNvPr id="101" name="Google Shape;101;p2" descr="C:\Users\mdodson\AppData\Local\Microsoft\Windows\Temporary Internet Files\Content.IE5\L3K8N2UL\MP900442488[1].jpg"/>
          <p:cNvPicPr preferRelativeResize="0"/>
          <p:nvPr/>
        </p:nvPicPr>
        <p:blipFill rotWithShape="1">
          <a:blip r:embed="rId3">
            <a:alphaModFix/>
          </a:blip>
          <a:srcRect l="82140" t="25987" b="14853"/>
          <a:stretch/>
        </p:blipFill>
        <p:spPr>
          <a:xfrm>
            <a:off x="5827713" y="1246188"/>
            <a:ext cx="1300162" cy="5611812"/>
          </a:xfrm>
          <a:prstGeom prst="rect">
            <a:avLst/>
          </a:prstGeom>
          <a:noFill/>
          <a:ln>
            <a:noFill/>
          </a:ln>
        </p:spPr>
      </p:pic>
      <p:pic>
        <p:nvPicPr>
          <p:cNvPr id="102" name="Google Shape;102;p2" descr="C:\Users\mdodson\AppData\Local\Microsoft\Windows\Temporary Internet Files\Content.IE5\L3K8N2UL\MP900442488[1].jpg"/>
          <p:cNvPicPr preferRelativeResize="0"/>
          <p:nvPr/>
        </p:nvPicPr>
        <p:blipFill rotWithShape="1">
          <a:blip r:embed="rId3">
            <a:alphaModFix/>
          </a:blip>
          <a:srcRect l="83980" t="25987" b="14853"/>
          <a:stretch/>
        </p:blipFill>
        <p:spPr>
          <a:xfrm>
            <a:off x="7127875" y="1246188"/>
            <a:ext cx="1165225" cy="5611812"/>
          </a:xfrm>
          <a:prstGeom prst="rect">
            <a:avLst/>
          </a:prstGeom>
          <a:noFill/>
          <a:ln>
            <a:noFill/>
          </a:ln>
        </p:spPr>
      </p:pic>
      <p:pic>
        <p:nvPicPr>
          <p:cNvPr id="103" name="Google Shape;103;p2" descr="C:\Users\mdodson\AppData\Local\Microsoft\Windows\Temporary Internet Files\Content.IE5\L3K8N2UL\MP900442488[1].jpg"/>
          <p:cNvPicPr preferRelativeResize="0"/>
          <p:nvPr/>
        </p:nvPicPr>
        <p:blipFill rotWithShape="1">
          <a:blip r:embed="rId3">
            <a:alphaModFix/>
          </a:blip>
          <a:srcRect l="83980" t="25987" b="14853"/>
          <a:stretch/>
        </p:blipFill>
        <p:spPr>
          <a:xfrm>
            <a:off x="7981950" y="1246188"/>
            <a:ext cx="1166813" cy="5611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Forensic Medical Examination</a:t>
            </a:r>
            <a:endParaRPr/>
          </a:p>
        </p:txBody>
      </p:sp>
      <p:sp>
        <p:nvSpPr>
          <p:cNvPr id="218" name="Google Shape;218;p20"/>
          <p:cNvSpPr txBox="1">
            <a:spLocks noGrp="1"/>
          </p:cNvSpPr>
          <p:nvPr>
            <p:ph type="body" idx="1"/>
          </p:nvPr>
        </p:nvSpPr>
        <p:spPr>
          <a:xfrm>
            <a:off x="533400" y="1600200"/>
            <a:ext cx="7772400" cy="4906963"/>
          </a:xfrm>
          <a:prstGeom prst="rect">
            <a:avLst/>
          </a:prstGeom>
          <a:noFill/>
          <a:ln>
            <a:noFill/>
          </a:ln>
        </p:spPr>
        <p:txBody>
          <a:bodyPr spcFirstLastPara="1" wrap="square" lIns="91425" tIns="45700" rIns="91425" bIns="45700" anchor="t" anchorCtr="0">
            <a:noAutofit/>
          </a:bodyPr>
          <a:lstStyle/>
          <a:p>
            <a:pPr marL="0" lvl="0" indent="0" algn="l" rtl="0">
              <a:lnSpc>
                <a:spcPct val="126923"/>
              </a:lnSpc>
              <a:spcBef>
                <a:spcPts val="0"/>
              </a:spcBef>
              <a:spcAft>
                <a:spcPts val="0"/>
              </a:spcAft>
              <a:buClr>
                <a:schemeClr val="dk1"/>
              </a:buClr>
              <a:buSzPts val="2600"/>
              <a:buNone/>
            </a:pPr>
            <a:r>
              <a:rPr lang="en-US" sz="2600">
                <a:solidFill>
                  <a:schemeClr val="dk1"/>
                </a:solidFill>
              </a:rPr>
              <a:t>A sexual assault medical forensic examination is performed by specially trained medical professionals for the purpose of:</a:t>
            </a:r>
            <a:endParaRPr/>
          </a:p>
          <a:p>
            <a:pPr marL="742950" lvl="1" indent="-285750" algn="l" rtl="0">
              <a:lnSpc>
                <a:spcPct val="126923"/>
              </a:lnSpc>
              <a:spcBef>
                <a:spcPts val="0"/>
              </a:spcBef>
              <a:spcAft>
                <a:spcPts val="0"/>
              </a:spcAft>
              <a:buClr>
                <a:schemeClr val="dk1"/>
              </a:buClr>
              <a:buSzPts val="2600"/>
              <a:buFont typeface="Arial"/>
              <a:buChar char="•"/>
            </a:pPr>
            <a:r>
              <a:rPr lang="en-US" sz="2600">
                <a:solidFill>
                  <a:schemeClr val="dk1"/>
                </a:solidFill>
              </a:rPr>
              <a:t>Evaluation and treatment of trauma</a:t>
            </a:r>
            <a:endParaRPr/>
          </a:p>
          <a:p>
            <a:pPr marL="742950" lvl="1" indent="-285750" algn="l" rtl="0">
              <a:lnSpc>
                <a:spcPct val="126923"/>
              </a:lnSpc>
              <a:spcBef>
                <a:spcPts val="0"/>
              </a:spcBef>
              <a:spcAft>
                <a:spcPts val="0"/>
              </a:spcAft>
              <a:buClr>
                <a:schemeClr val="dk1"/>
              </a:buClr>
              <a:buSzPts val="2600"/>
              <a:buFont typeface="Arial"/>
              <a:buChar char="•"/>
            </a:pPr>
            <a:r>
              <a:rPr lang="en-US" sz="2600">
                <a:solidFill>
                  <a:schemeClr val="dk1"/>
                </a:solidFill>
              </a:rPr>
              <a:t>Collection of evidence following a report of sexual abuse by a victim</a:t>
            </a:r>
            <a:endParaRPr/>
          </a:p>
          <a:p>
            <a:pPr marL="742950" lvl="1" indent="-285750" algn="l" rtl="0">
              <a:lnSpc>
                <a:spcPct val="126923"/>
              </a:lnSpc>
              <a:spcBef>
                <a:spcPts val="0"/>
              </a:spcBef>
              <a:spcAft>
                <a:spcPts val="0"/>
              </a:spcAft>
              <a:buClr>
                <a:schemeClr val="dk1"/>
              </a:buClr>
              <a:buSzPts val="2600"/>
              <a:buFont typeface="Arial"/>
              <a:buChar char="•"/>
            </a:pPr>
            <a:r>
              <a:rPr lang="en-US" sz="2600">
                <a:solidFill>
                  <a:schemeClr val="dk1"/>
                </a:solidFill>
              </a:rPr>
              <a:t>Treatment of possible exposure to sexually transmitted infections</a:t>
            </a:r>
            <a:endParaRPr/>
          </a:p>
          <a:p>
            <a:pPr marL="742950" lvl="1" indent="-285750" algn="l" rtl="0">
              <a:lnSpc>
                <a:spcPct val="126923"/>
              </a:lnSpc>
              <a:spcBef>
                <a:spcPts val="0"/>
              </a:spcBef>
              <a:spcAft>
                <a:spcPts val="0"/>
              </a:spcAft>
              <a:buClr>
                <a:schemeClr val="dk1"/>
              </a:buClr>
              <a:buSzPts val="2600"/>
              <a:buFont typeface="Arial"/>
              <a:buChar char="•"/>
            </a:pPr>
            <a:r>
              <a:rPr lang="en-US" sz="2600">
                <a:solidFill>
                  <a:schemeClr val="dk1"/>
                </a:solidFill>
              </a:rPr>
              <a:t>Referral to counseling and follow-up medical care</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title"/>
          </p:nvPr>
        </p:nvSpPr>
        <p:spPr>
          <a:xfrm>
            <a:off x="0" y="228600"/>
            <a:ext cx="91440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Medical Examination for </a:t>
            </a:r>
            <a:br>
              <a:rPr lang="en-US"/>
            </a:br>
            <a:r>
              <a:rPr lang="en-US"/>
              <a:t>Sexual Abuse Victim</a:t>
            </a:r>
            <a:endParaRPr/>
          </a:p>
        </p:txBody>
      </p:sp>
      <p:sp>
        <p:nvSpPr>
          <p:cNvPr id="225" name="Google Shape;225;p21"/>
          <p:cNvSpPr txBox="1">
            <a:spLocks noGrp="1"/>
          </p:cNvSpPr>
          <p:nvPr>
            <p:ph type="body" idx="1"/>
          </p:nvPr>
        </p:nvSpPr>
        <p:spPr>
          <a:xfrm>
            <a:off x="914400" y="1524000"/>
            <a:ext cx="7772400" cy="472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a:solidFill>
                  <a:schemeClr val="dk1"/>
                </a:solidFill>
              </a:rPr>
              <a:t>If reported within 96 hours:</a:t>
            </a:r>
            <a:endParaRPr/>
          </a:p>
          <a:p>
            <a:pPr marL="0" lvl="0" indent="0" algn="l" rtl="0">
              <a:lnSpc>
                <a:spcPct val="100000"/>
              </a:lnSpc>
              <a:spcBef>
                <a:spcPts val="0"/>
              </a:spcBef>
              <a:spcAft>
                <a:spcPts val="0"/>
              </a:spcAft>
              <a:buClr>
                <a:srgbClr val="5F574F"/>
              </a:buClr>
              <a:buSzPts val="2800"/>
              <a:buNone/>
            </a:pPr>
            <a:endParaRPr>
              <a:solidFill>
                <a:schemeClr val="dk1"/>
              </a:solidFill>
            </a:endParaRPr>
          </a:p>
          <a:p>
            <a:pPr marL="742950" lvl="1" indent="-285750" algn="l" rtl="0">
              <a:lnSpc>
                <a:spcPct val="100000"/>
              </a:lnSpc>
              <a:spcBef>
                <a:spcPts val="0"/>
              </a:spcBef>
              <a:spcAft>
                <a:spcPts val="0"/>
              </a:spcAft>
              <a:buClr>
                <a:schemeClr val="dk1"/>
              </a:buClr>
              <a:buSzPts val="2800"/>
              <a:buFont typeface="Arial"/>
              <a:buChar char="•"/>
            </a:pPr>
            <a:r>
              <a:rPr lang="en-US">
                <a:solidFill>
                  <a:schemeClr val="dk1"/>
                </a:solidFill>
              </a:rPr>
              <a:t>a medical examination of the victim of the sexual abuse for use in the investigation or prosecution of the offense may be requested</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Dual Purpose of the Forensic Exam</a:t>
            </a:r>
            <a:endParaRPr/>
          </a:p>
        </p:txBody>
      </p:sp>
      <p:graphicFrame>
        <p:nvGraphicFramePr>
          <p:cNvPr id="231" name="Google Shape;231;p22"/>
          <p:cNvGraphicFramePr/>
          <p:nvPr/>
        </p:nvGraphicFramePr>
        <p:xfrm>
          <a:off x="914400" y="1447800"/>
          <a:ext cx="3000000" cy="3000000"/>
        </p:xfrm>
        <a:graphic>
          <a:graphicData uri="http://schemas.openxmlformats.org/drawingml/2006/table">
            <a:tbl>
              <a:tblPr firstRow="1" bandRow="1">
                <a:noFill/>
                <a:tableStyleId>{A1E03E67-AF0B-4004-B52B-1284C3187E60}</a:tableStyleId>
              </a:tblPr>
              <a:tblGrid>
                <a:gridCol w="4246025">
                  <a:extLst>
                    <a:ext uri="{9D8B030D-6E8A-4147-A177-3AD203B41FA5}">
                      <a16:colId xmlns:a16="http://schemas.microsoft.com/office/drawing/2014/main" val="20000"/>
                    </a:ext>
                  </a:extLst>
                </a:gridCol>
                <a:gridCol w="3526375">
                  <a:extLst>
                    <a:ext uri="{9D8B030D-6E8A-4147-A177-3AD203B41FA5}">
                      <a16:colId xmlns:a16="http://schemas.microsoft.com/office/drawing/2014/main" val="20001"/>
                    </a:ext>
                  </a:extLst>
                </a:gridCol>
              </a:tblGrid>
              <a:tr h="1920875">
                <a:tc>
                  <a:txBody>
                    <a:bodyPr/>
                    <a:lstStyle/>
                    <a:p>
                      <a:pPr marL="0" marR="0" lvl="0" indent="0" algn="l" rtl="0">
                        <a:lnSpc>
                          <a:spcPct val="100000"/>
                        </a:lnSpc>
                        <a:spcBef>
                          <a:spcPts val="0"/>
                        </a:spcBef>
                        <a:spcAft>
                          <a:spcPts val="0"/>
                        </a:spcAft>
                        <a:buClr>
                          <a:schemeClr val="dk1"/>
                        </a:buClr>
                        <a:buSzPts val="2400"/>
                        <a:buFont typeface="Calibri"/>
                        <a:buNone/>
                      </a:pPr>
                      <a:r>
                        <a:rPr lang="en-US" sz="2400" b="1" u="none" strike="noStrike" cap="none">
                          <a:solidFill>
                            <a:schemeClr val="dk1"/>
                          </a:solidFill>
                        </a:rPr>
                        <a:t>Provide victim-centered care</a:t>
                      </a:r>
                      <a:endParaRPr/>
                    </a:p>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rPr>
                        <a:t>Address the needs of inmate(s) /residents who report sexual abuse</a:t>
                      </a:r>
                      <a:endParaRPr/>
                    </a:p>
                    <a:p>
                      <a:pPr marL="0" marR="0" lvl="0" indent="0" algn="l" rtl="0">
                        <a:spcBef>
                          <a:spcPts val="0"/>
                        </a:spcBef>
                        <a:spcAft>
                          <a:spcPts val="0"/>
                        </a:spcAft>
                        <a:buNone/>
                      </a:pPr>
                      <a:endParaRPr sz="2400">
                        <a:solidFill>
                          <a:schemeClr val="dk1"/>
                        </a:solidFill>
                      </a:endParaRPr>
                    </a:p>
                  </a:txBody>
                  <a:tcPr marL="91450" marR="91450" marT="45700" marB="45700"/>
                </a:tc>
                <a:tc>
                  <a:txBody>
                    <a:bodyPr/>
                    <a:lstStyle/>
                    <a:p>
                      <a:pPr marL="0" marR="0" lvl="0" indent="0" algn="l" rtl="0">
                        <a:spcBef>
                          <a:spcPts val="0"/>
                        </a:spcBef>
                        <a:spcAft>
                          <a:spcPts val="0"/>
                        </a:spcAft>
                        <a:buNone/>
                      </a:pPr>
                      <a:r>
                        <a:rPr lang="en-US" sz="2400" b="1">
                          <a:solidFill>
                            <a:schemeClr val="dk1"/>
                          </a:solidFill>
                        </a:rPr>
                        <a:t>Investigations</a:t>
                      </a:r>
                      <a:endParaRPr/>
                    </a:p>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rPr>
                        <a:t>Gather evidence to assist the criminal justice process</a:t>
                      </a:r>
                      <a:endParaRPr/>
                    </a:p>
                    <a:p>
                      <a:pPr marL="0" marR="0" lvl="0" indent="0" algn="l" rtl="0">
                        <a:spcBef>
                          <a:spcPts val="0"/>
                        </a:spcBef>
                        <a:spcAft>
                          <a:spcPts val="0"/>
                        </a:spcAft>
                        <a:buNone/>
                      </a:pPr>
                      <a:endParaRPr sz="2400">
                        <a:solidFill>
                          <a:schemeClr val="dk1"/>
                        </a:solidFill>
                      </a:endParaRPr>
                    </a:p>
                  </a:txBody>
                  <a:tcPr marL="91450" marR="91450" marT="45700" marB="45700"/>
                </a:tc>
                <a:extLst>
                  <a:ext uri="{0D108BD9-81ED-4DB2-BD59-A6C34878D82A}">
                    <a16:rowId xmlns:a16="http://schemas.microsoft.com/office/drawing/2014/main" val="10000"/>
                  </a:ext>
                </a:extLst>
              </a:tr>
            </a:tbl>
          </a:graphicData>
        </a:graphic>
      </p:graphicFrame>
      <p:sp>
        <p:nvSpPr>
          <p:cNvPr id="232" name="Google Shape;232;p22"/>
          <p:cNvSpPr txBox="1"/>
          <p:nvPr/>
        </p:nvSpPr>
        <p:spPr>
          <a:xfrm>
            <a:off x="533400" y="3505200"/>
            <a:ext cx="8305800" cy="1846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Arial"/>
              <a:buNone/>
            </a:pPr>
            <a:r>
              <a:rPr lang="en-US" sz="3200" b="1" i="0" u="none" strike="noStrike" cap="none">
                <a:solidFill>
                  <a:schemeClr val="dk1"/>
                </a:solidFill>
                <a:latin typeface="Calibri"/>
                <a:ea typeface="Calibri"/>
                <a:cs typeface="Calibri"/>
                <a:sym typeface="Calibri"/>
              </a:rPr>
              <a:t>The medical well-being of the patient is the primary objective of the SANE at all times during the examination. </a:t>
            </a:r>
            <a:endParaRPr/>
          </a:p>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457200" y="80963"/>
            <a:ext cx="8229600" cy="10620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Restraints should not restrict!</a:t>
            </a:r>
            <a:endParaRPr/>
          </a:p>
        </p:txBody>
      </p:sp>
      <p:pic>
        <p:nvPicPr>
          <p:cNvPr id="239" name="Google Shape;239;p23" descr="MP900202201[1]"/>
          <p:cNvPicPr preferRelativeResize="0">
            <a:picLocks noGrp="1"/>
          </p:cNvPicPr>
          <p:nvPr>
            <p:ph type="body" idx="1"/>
          </p:nvPr>
        </p:nvPicPr>
        <p:blipFill rotWithShape="1">
          <a:blip r:embed="rId3">
            <a:alphaModFix/>
          </a:blip>
          <a:srcRect/>
          <a:stretch/>
        </p:blipFill>
        <p:spPr>
          <a:xfrm>
            <a:off x="304800" y="1371600"/>
            <a:ext cx="8534400" cy="4114800"/>
          </a:xfrm>
          <a:prstGeom prst="rect">
            <a:avLst/>
          </a:prstGeom>
          <a:noFill/>
          <a:ln>
            <a:noFill/>
          </a:ln>
        </p:spPr>
      </p:pic>
      <p:sp>
        <p:nvSpPr>
          <p:cNvPr id="240" name="Google Shape;240;p23"/>
          <p:cNvSpPr txBox="1"/>
          <p:nvPr/>
        </p:nvSpPr>
        <p:spPr>
          <a:xfrm>
            <a:off x="1300163" y="2362200"/>
            <a:ext cx="6553200" cy="2338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Recommended guidelines for retrieval of evidence on incarcerated survivors are NO different from the national protocol for  sexual abuse victims.</a:t>
            </a:r>
            <a:endParaRPr/>
          </a:p>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Victim Adaptations</a:t>
            </a:r>
            <a:endParaRPr/>
          </a:p>
        </p:txBody>
      </p:sp>
      <p:sp>
        <p:nvSpPr>
          <p:cNvPr id="247" name="Google Shape;247;p24"/>
          <p:cNvSpPr txBox="1">
            <a:spLocks noGrp="1"/>
          </p:cNvSpPr>
          <p:nvPr>
            <p:ph type="body" idx="1"/>
          </p:nvPr>
        </p:nvSpPr>
        <p:spPr>
          <a:xfrm>
            <a:off x="914400" y="1371600"/>
            <a:ext cx="7772400" cy="5029200"/>
          </a:xfrm>
          <a:prstGeom prst="rect">
            <a:avLst/>
          </a:prstGeom>
          <a:noFill/>
          <a:ln>
            <a:noFill/>
          </a:ln>
        </p:spPr>
        <p:txBody>
          <a:bodyPr spcFirstLastPara="1" wrap="square" lIns="91425" tIns="45700" rIns="91425" bIns="45700" anchor="t" anchorCtr="0">
            <a:noAutofit/>
          </a:bodyPr>
          <a:lstStyle/>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Age</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Gender/gender identity</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Disabilities</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Culture, ethnicity, religion</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Sexual orientation</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Victimization history</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Abuse by an authority figure</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Coping – support available</a:t>
            </a:r>
            <a:endParaRPr/>
          </a:p>
          <a:p>
            <a:pPr marL="457200" lvl="0" indent="-457200" algn="l" rtl="0">
              <a:lnSpc>
                <a:spcPct val="153846"/>
              </a:lnSpc>
              <a:spcBef>
                <a:spcPts val="0"/>
              </a:spcBef>
              <a:spcAft>
                <a:spcPts val="0"/>
              </a:spcAft>
              <a:buClr>
                <a:schemeClr val="dk1"/>
              </a:buClr>
              <a:buSzPts val="2600"/>
              <a:buFont typeface="Arial"/>
              <a:buChar char="•"/>
            </a:pPr>
            <a:r>
              <a:rPr lang="en-US" sz="2600">
                <a:solidFill>
                  <a:schemeClr val="dk1"/>
                </a:solidFill>
              </a:rPr>
              <a:t>Consent/assent for exam</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What does a sexual assault forensic medical examination entail?</a:t>
            </a:r>
            <a:endParaRPr/>
          </a:p>
        </p:txBody>
      </p:sp>
      <p:sp>
        <p:nvSpPr>
          <p:cNvPr id="254" name="Google Shape;254;p25"/>
          <p:cNvSpPr txBox="1">
            <a:spLocks noGrp="1"/>
          </p:cNvSpPr>
          <p:nvPr>
            <p:ph type="body" idx="1"/>
          </p:nvPr>
        </p:nvSpPr>
        <p:spPr>
          <a:xfrm>
            <a:off x="914400" y="1676400"/>
            <a:ext cx="7772400" cy="5181600"/>
          </a:xfrm>
          <a:prstGeom prst="rect">
            <a:avLst/>
          </a:prstGeom>
          <a:noFill/>
          <a:ln>
            <a:noFill/>
          </a:ln>
        </p:spPr>
        <p:txBody>
          <a:bodyPr spcFirstLastPara="1" wrap="square" lIns="91425" tIns="45700" rIns="91425" bIns="45700" anchor="t" anchorCtr="0">
            <a:noAutofit/>
          </a:bodyPr>
          <a:lstStyle/>
          <a:p>
            <a:pPr marL="457200" lvl="0" indent="-457200" algn="l" rtl="0">
              <a:lnSpc>
                <a:spcPct val="160714"/>
              </a:lnSpc>
              <a:spcBef>
                <a:spcPts val="0"/>
              </a:spcBef>
              <a:spcAft>
                <a:spcPts val="0"/>
              </a:spcAft>
              <a:buClr>
                <a:schemeClr val="dk1"/>
              </a:buClr>
              <a:buSzPts val="2800"/>
              <a:buFont typeface="Arial"/>
              <a:buChar char="•"/>
            </a:pPr>
            <a:r>
              <a:rPr lang="en-US">
                <a:solidFill>
                  <a:schemeClr val="dk1"/>
                </a:solidFill>
              </a:rPr>
              <a:t>Collect medical forensic history from the patient</a:t>
            </a:r>
            <a:endParaRPr/>
          </a:p>
          <a:p>
            <a:pPr marL="457200" lvl="0" indent="-457200" algn="l" rtl="0">
              <a:lnSpc>
                <a:spcPct val="160714"/>
              </a:lnSpc>
              <a:spcBef>
                <a:spcPts val="0"/>
              </a:spcBef>
              <a:spcAft>
                <a:spcPts val="0"/>
              </a:spcAft>
              <a:buClr>
                <a:schemeClr val="dk1"/>
              </a:buClr>
              <a:buSzPts val="2800"/>
              <a:buFont typeface="Arial"/>
              <a:buChar char="•"/>
            </a:pPr>
            <a:r>
              <a:rPr lang="en-US">
                <a:solidFill>
                  <a:schemeClr val="dk1"/>
                </a:solidFill>
              </a:rPr>
              <a:t>Head-to-toe examination to look for signs of trauma</a:t>
            </a:r>
            <a:endParaRPr/>
          </a:p>
          <a:p>
            <a:pPr marL="457200" lvl="0" indent="-457200" algn="l" rtl="0">
              <a:lnSpc>
                <a:spcPct val="160714"/>
              </a:lnSpc>
              <a:spcBef>
                <a:spcPts val="0"/>
              </a:spcBef>
              <a:spcAft>
                <a:spcPts val="0"/>
              </a:spcAft>
              <a:buClr>
                <a:schemeClr val="dk1"/>
              </a:buClr>
              <a:buSzPts val="2800"/>
              <a:buFont typeface="Arial"/>
              <a:buChar char="•"/>
            </a:pPr>
            <a:r>
              <a:rPr lang="en-US">
                <a:solidFill>
                  <a:schemeClr val="dk1"/>
                </a:solidFill>
              </a:rPr>
              <a:t>Detailed Ano-Genital Exam to assess for trauma</a:t>
            </a:r>
            <a:endParaRPr/>
          </a:p>
          <a:p>
            <a:pPr marL="457200" lvl="0" indent="-457200" algn="l" rtl="0">
              <a:lnSpc>
                <a:spcPct val="160714"/>
              </a:lnSpc>
              <a:spcBef>
                <a:spcPts val="0"/>
              </a:spcBef>
              <a:spcAft>
                <a:spcPts val="0"/>
              </a:spcAft>
              <a:buClr>
                <a:schemeClr val="dk1"/>
              </a:buClr>
              <a:buSzPts val="2800"/>
              <a:buFont typeface="Arial"/>
              <a:buChar char="•"/>
            </a:pPr>
            <a:r>
              <a:rPr lang="en-US">
                <a:solidFill>
                  <a:schemeClr val="dk1"/>
                </a:solidFill>
              </a:rPr>
              <a:t>Collection of forensic evidence</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457200" y="80963"/>
            <a:ext cx="8229600" cy="10620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First Steps</a:t>
            </a:r>
            <a:endParaRPr/>
          </a:p>
        </p:txBody>
      </p:sp>
      <p:sp>
        <p:nvSpPr>
          <p:cNvPr id="261" name="Google Shape;261;p26"/>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chemeClr val="dk1"/>
              </a:buClr>
              <a:buSzPts val="4000"/>
              <a:buNone/>
            </a:pPr>
            <a:r>
              <a:rPr lang="en-US" sz="4000">
                <a:solidFill>
                  <a:schemeClr val="dk1"/>
                </a:solidFill>
              </a:rPr>
              <a:t>Step 1:</a:t>
            </a:r>
            <a:endParaRPr/>
          </a:p>
          <a:p>
            <a:pPr marL="0" lvl="0" indent="0" algn="ctr" rtl="0">
              <a:lnSpc>
                <a:spcPct val="100000"/>
              </a:lnSpc>
              <a:spcBef>
                <a:spcPts val="0"/>
              </a:spcBef>
              <a:spcAft>
                <a:spcPts val="0"/>
              </a:spcAft>
              <a:buClr>
                <a:schemeClr val="dk1"/>
              </a:buClr>
              <a:buSzPts val="2800"/>
              <a:buNone/>
            </a:pPr>
            <a:r>
              <a:rPr lang="en-US">
                <a:solidFill>
                  <a:schemeClr val="dk1"/>
                </a:solidFill>
              </a:rPr>
              <a:t>Affidavit – Giving Consent</a:t>
            </a:r>
            <a:endParaRPr/>
          </a:p>
          <a:p>
            <a:pPr marL="0" lvl="0" indent="0" algn="ctr" rtl="0">
              <a:lnSpc>
                <a:spcPct val="100000"/>
              </a:lnSpc>
              <a:spcBef>
                <a:spcPts val="0"/>
              </a:spcBef>
              <a:spcAft>
                <a:spcPts val="0"/>
              </a:spcAft>
              <a:buClr>
                <a:schemeClr val="dk1"/>
              </a:buClr>
              <a:buSzPts val="2800"/>
              <a:buNone/>
            </a:pPr>
            <a:r>
              <a:rPr lang="en-US">
                <a:solidFill>
                  <a:schemeClr val="dk1"/>
                </a:solidFill>
              </a:rPr>
              <a:t>Patient Information</a:t>
            </a:r>
            <a:endParaRPr/>
          </a:p>
          <a:p>
            <a:pPr marL="0" lvl="0" indent="0" algn="l"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chemeClr val="dk1"/>
              </a:buClr>
              <a:buSzPts val="4000"/>
              <a:buNone/>
            </a:pPr>
            <a:r>
              <a:rPr lang="en-US" sz="4000">
                <a:solidFill>
                  <a:schemeClr val="dk1"/>
                </a:solidFill>
              </a:rPr>
              <a:t>Step 2a:</a:t>
            </a:r>
            <a:endParaRPr/>
          </a:p>
          <a:p>
            <a:pPr marL="0" lvl="0" indent="0" algn="ctr" rtl="0">
              <a:lnSpc>
                <a:spcPct val="100000"/>
              </a:lnSpc>
              <a:spcBef>
                <a:spcPts val="0"/>
              </a:spcBef>
              <a:spcAft>
                <a:spcPts val="0"/>
              </a:spcAft>
              <a:buClr>
                <a:schemeClr val="dk1"/>
              </a:buClr>
              <a:buSzPts val="2800"/>
              <a:buNone/>
            </a:pPr>
            <a:r>
              <a:rPr lang="en-US">
                <a:solidFill>
                  <a:schemeClr val="dk1"/>
                </a:solidFill>
              </a:rPr>
              <a:t>History of Assault</a:t>
            </a:r>
            <a:endParaRPr/>
          </a:p>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chemeClr val="dk1"/>
              </a:buClr>
              <a:buSzPts val="4000"/>
              <a:buNone/>
            </a:pPr>
            <a:r>
              <a:rPr lang="en-US" sz="4000">
                <a:solidFill>
                  <a:schemeClr val="dk1"/>
                </a:solidFill>
              </a:rPr>
              <a:t>Step 2b:</a:t>
            </a:r>
            <a:endParaRPr/>
          </a:p>
          <a:p>
            <a:pPr marL="0" lvl="0" indent="0" algn="ctr" rtl="0">
              <a:lnSpc>
                <a:spcPct val="100000"/>
              </a:lnSpc>
              <a:spcBef>
                <a:spcPts val="0"/>
              </a:spcBef>
              <a:spcAft>
                <a:spcPts val="0"/>
              </a:spcAft>
              <a:buClr>
                <a:schemeClr val="dk1"/>
              </a:buClr>
              <a:buSzPts val="2800"/>
              <a:buNone/>
            </a:pPr>
            <a:r>
              <a:rPr lang="en-US">
                <a:solidFill>
                  <a:schemeClr val="dk1"/>
                </a:solidFill>
              </a:rPr>
              <a:t>Medical History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3: Clothing Collection</a:t>
            </a:r>
            <a:endParaRPr/>
          </a:p>
        </p:txBody>
      </p:sp>
      <p:pic>
        <p:nvPicPr>
          <p:cNvPr id="268" name="Google Shape;268;p27"/>
          <p:cNvPicPr preferRelativeResize="0">
            <a:picLocks noGrp="1"/>
          </p:cNvPicPr>
          <p:nvPr>
            <p:ph type="body" idx="1"/>
          </p:nvPr>
        </p:nvPicPr>
        <p:blipFill rotWithShape="1">
          <a:blip r:embed="rId3">
            <a:alphaModFix/>
          </a:blip>
          <a:srcRect/>
          <a:stretch/>
        </p:blipFill>
        <p:spPr>
          <a:xfrm>
            <a:off x="1300163" y="1371600"/>
            <a:ext cx="6543675" cy="47545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481013"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4: Debris Collection</a:t>
            </a:r>
            <a:endParaRPr/>
          </a:p>
        </p:txBody>
      </p:sp>
      <p:pic>
        <p:nvPicPr>
          <p:cNvPr id="275" name="Google Shape;275;p28" descr="Debris collection"/>
          <p:cNvPicPr preferRelativeResize="0"/>
          <p:nvPr/>
        </p:nvPicPr>
        <p:blipFill rotWithShape="1">
          <a:blip r:embed="rId3">
            <a:alphaModFix/>
          </a:blip>
          <a:srcRect/>
          <a:stretch/>
        </p:blipFill>
        <p:spPr>
          <a:xfrm>
            <a:off x="2514600" y="1500188"/>
            <a:ext cx="3368675" cy="4525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5: Oral Swabs &amp; Smears</a:t>
            </a:r>
            <a:endParaRPr/>
          </a:p>
        </p:txBody>
      </p:sp>
      <p:pic>
        <p:nvPicPr>
          <p:cNvPr id="282" name="Google Shape;282;p29" descr="Oral collection"/>
          <p:cNvPicPr preferRelativeResize="0"/>
          <p:nvPr/>
        </p:nvPicPr>
        <p:blipFill rotWithShape="1">
          <a:blip r:embed="rId3">
            <a:alphaModFix/>
          </a:blip>
          <a:srcRect/>
          <a:stretch/>
        </p:blipFill>
        <p:spPr>
          <a:xfrm>
            <a:off x="2590800" y="1752600"/>
            <a:ext cx="3581400" cy="4110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0" y="152400"/>
            <a:ext cx="9144000" cy="1062038"/>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Evidence Protocol and Forensic Exams</a:t>
            </a:r>
            <a:endParaRPr/>
          </a:p>
        </p:txBody>
      </p:sp>
      <p:sp>
        <p:nvSpPr>
          <p:cNvPr id="109" name="Google Shape;109;p3"/>
          <p:cNvSpPr txBox="1">
            <a:spLocks noGrp="1"/>
          </p:cNvSpPr>
          <p:nvPr>
            <p:ph type="body" idx="1"/>
          </p:nvPr>
        </p:nvSpPr>
        <p:spPr>
          <a:xfrm>
            <a:off x="609600" y="1676400"/>
            <a:ext cx="81534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i="1">
                <a:solidFill>
                  <a:schemeClr val="dk1"/>
                </a:solidFill>
              </a:rPr>
              <a:t>§115.(3)21 Evidence protocol and forensic medical examinations </a:t>
            </a:r>
            <a:endParaRPr sz="2000">
              <a:solidFill>
                <a:schemeClr val="dk1"/>
              </a:solidFill>
            </a:endParaRPr>
          </a:p>
          <a:p>
            <a:pPr marL="0" lvl="0" indent="-127000" algn="l" rtl="0">
              <a:lnSpc>
                <a:spcPct val="100000"/>
              </a:lnSpc>
              <a:spcBef>
                <a:spcPts val="600"/>
              </a:spcBef>
              <a:spcAft>
                <a:spcPts val="0"/>
              </a:spcAft>
              <a:buClr>
                <a:schemeClr val="dk1"/>
              </a:buClr>
              <a:buSzPts val="2000"/>
              <a:buFont typeface="Arial"/>
              <a:buChar char="•"/>
            </a:pPr>
            <a:r>
              <a:rPr lang="en-US" sz="2000">
                <a:solidFill>
                  <a:schemeClr val="dk1"/>
                </a:solidFill>
              </a:rPr>
              <a:t>Follow a uniform evidence protocol that is developmentally appropriate and based on DOJ’s National Protocol for Sexual Assault Medical Forensic Exams, Adult/Adolescents*.</a:t>
            </a:r>
            <a:endParaRPr/>
          </a:p>
          <a:p>
            <a:pPr marL="0" lvl="0" indent="-127000" algn="l" rtl="0">
              <a:lnSpc>
                <a:spcPct val="100000"/>
              </a:lnSpc>
              <a:spcBef>
                <a:spcPts val="600"/>
              </a:spcBef>
              <a:spcAft>
                <a:spcPts val="0"/>
              </a:spcAft>
              <a:buClr>
                <a:schemeClr val="dk1"/>
              </a:buClr>
              <a:buSzPts val="2000"/>
              <a:buFont typeface="Arial"/>
              <a:buChar char="•"/>
            </a:pPr>
            <a:r>
              <a:rPr lang="en-US" sz="2000">
                <a:solidFill>
                  <a:schemeClr val="dk1"/>
                </a:solidFill>
              </a:rPr>
              <a:t>Offer all survivors access to exams, at no cost, when appropriate.</a:t>
            </a:r>
            <a:endParaRPr/>
          </a:p>
          <a:p>
            <a:pPr marL="0" lvl="0" indent="-127000" algn="l" rtl="0">
              <a:lnSpc>
                <a:spcPct val="100000"/>
              </a:lnSpc>
              <a:spcBef>
                <a:spcPts val="600"/>
              </a:spcBef>
              <a:spcAft>
                <a:spcPts val="0"/>
              </a:spcAft>
              <a:buClr>
                <a:schemeClr val="dk1"/>
              </a:buClr>
              <a:buSzPts val="2000"/>
              <a:buFont typeface="Arial"/>
              <a:buChar char="•"/>
            </a:pPr>
            <a:r>
              <a:rPr lang="en-US" sz="2000">
                <a:solidFill>
                  <a:schemeClr val="dk1"/>
                </a:solidFill>
              </a:rPr>
              <a:t>Exams must be performed by qualified medical professionals, such as Sexual Assault Nurse Examiners. </a:t>
            </a:r>
            <a:endParaRPr/>
          </a:p>
          <a:p>
            <a:pPr marL="0" lvl="0" indent="0" algn="l" rtl="0">
              <a:lnSpc>
                <a:spcPct val="100000"/>
              </a:lnSpc>
              <a:spcBef>
                <a:spcPts val="600"/>
              </a:spcBef>
              <a:spcAft>
                <a:spcPts val="0"/>
              </a:spcAft>
              <a:buClr>
                <a:srgbClr val="5F574F"/>
              </a:buClr>
              <a:buSzPts val="2200"/>
              <a:buFont typeface="Arial"/>
              <a:buNone/>
            </a:pPr>
            <a:endParaRPr sz="2200">
              <a:solidFill>
                <a:schemeClr val="dk1"/>
              </a:solidFill>
            </a:endParaRPr>
          </a:p>
          <a:p>
            <a:pPr marL="0" lvl="0" indent="-88900" algn="l" rtl="0">
              <a:lnSpc>
                <a:spcPct val="100000"/>
              </a:lnSpc>
              <a:spcBef>
                <a:spcPts val="0"/>
              </a:spcBef>
              <a:spcAft>
                <a:spcPts val="0"/>
              </a:spcAft>
              <a:buClr>
                <a:schemeClr val="dk1"/>
              </a:buClr>
              <a:buSzPts val="1400"/>
              <a:buFont typeface="Arial"/>
              <a:buChar char="•"/>
            </a:pPr>
            <a:r>
              <a:rPr lang="en-US" sz="1400" b="1">
                <a:solidFill>
                  <a:schemeClr val="dk1"/>
                </a:solidFill>
              </a:rPr>
              <a:t>*A National Protocol for Sexual Assault Medical Forensic Examinations, Adults/Adolescents </a:t>
            </a:r>
            <a:r>
              <a:rPr lang="en-US" sz="1400">
                <a:solidFill>
                  <a:schemeClr val="dk1"/>
                </a:solidFill>
              </a:rPr>
              <a:t>is</a:t>
            </a:r>
            <a:r>
              <a:rPr lang="en-US" sz="1400" b="1">
                <a:solidFill>
                  <a:schemeClr val="dk1"/>
                </a:solidFill>
              </a:rPr>
              <a:t> </a:t>
            </a:r>
            <a:r>
              <a:rPr lang="en-US" sz="1400">
                <a:solidFill>
                  <a:schemeClr val="dk1"/>
                </a:solidFill>
              </a:rPr>
              <a:t>available at: </a:t>
            </a:r>
            <a:r>
              <a:rPr lang="en-US" sz="1400" u="sng">
                <a:solidFill>
                  <a:schemeClr val="hlink"/>
                </a:solidFill>
                <a:hlinkClick r:id="rId3"/>
              </a:rPr>
              <a:t>https://www.ncjrs.gov/pdffiles1/ovw/241903.pdf</a:t>
            </a:r>
            <a:r>
              <a:rPr lang="en-US" sz="1400"/>
              <a:t> </a:t>
            </a:r>
            <a:endParaRPr/>
          </a:p>
          <a:p>
            <a:pPr marL="0" lvl="0" indent="0" algn="l" rtl="0">
              <a:lnSpc>
                <a:spcPct val="100000"/>
              </a:lnSpc>
              <a:spcBef>
                <a:spcPts val="0"/>
              </a:spcBef>
              <a:spcAft>
                <a:spcPts val="0"/>
              </a:spcAft>
              <a:buClr>
                <a:schemeClr val="dk1"/>
              </a:buClr>
              <a:buSzPts val="1400"/>
              <a:buNone/>
            </a:pPr>
            <a:r>
              <a:rPr lang="en-US" sz="1400">
                <a:solidFill>
                  <a:schemeClr val="dk1"/>
                </a:solidFill>
              </a:rPr>
              <a:t> </a:t>
            </a:r>
            <a:endParaRPr/>
          </a:p>
          <a:p>
            <a:pPr marL="0" lvl="0" indent="0" algn="l" rtl="0">
              <a:lnSpc>
                <a:spcPct val="100000"/>
              </a:lnSpc>
              <a:spcBef>
                <a:spcPts val="0"/>
              </a:spcBef>
              <a:spcAft>
                <a:spcPts val="0"/>
              </a:spcAft>
              <a:buClr>
                <a:srgbClr val="5F574F"/>
              </a:buClr>
              <a:buSzPts val="2800"/>
              <a:buFont typeface="Arial"/>
              <a:buNone/>
            </a:pP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457200" y="1524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Step 6A: Vaginal Swabs &amp; Smears</a:t>
            </a:r>
            <a:br>
              <a:rPr lang="en-US"/>
            </a:br>
            <a:r>
              <a:rPr lang="en-US"/>
              <a:t>Step 6B: Penile Swabs &amp; Smears</a:t>
            </a:r>
            <a:endParaRPr/>
          </a:p>
        </p:txBody>
      </p:sp>
      <p:pic>
        <p:nvPicPr>
          <p:cNvPr id="289" name="Google Shape;289;p30" descr="Vaginal Collection"/>
          <p:cNvPicPr preferRelativeResize="0"/>
          <p:nvPr/>
        </p:nvPicPr>
        <p:blipFill rotWithShape="1">
          <a:blip r:embed="rId3">
            <a:alphaModFix/>
          </a:blip>
          <a:srcRect/>
          <a:stretch/>
        </p:blipFill>
        <p:spPr>
          <a:xfrm>
            <a:off x="2152650" y="1600200"/>
            <a:ext cx="4838700" cy="45259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7: Rectal Swab &amp; Smear</a:t>
            </a:r>
            <a:endParaRPr/>
          </a:p>
        </p:txBody>
      </p:sp>
      <p:pic>
        <p:nvPicPr>
          <p:cNvPr id="296" name="Google Shape;296;p31" descr="rectal swabs"/>
          <p:cNvPicPr preferRelativeResize="0"/>
          <p:nvPr/>
        </p:nvPicPr>
        <p:blipFill rotWithShape="1">
          <a:blip r:embed="rId3">
            <a:alphaModFix/>
          </a:blip>
          <a:srcRect/>
          <a:stretch/>
        </p:blipFill>
        <p:spPr>
          <a:xfrm>
            <a:off x="2028825" y="1957388"/>
            <a:ext cx="5084763" cy="38115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8: Head Hair Combings</a:t>
            </a:r>
            <a:endParaRPr/>
          </a:p>
        </p:txBody>
      </p:sp>
      <p:pic>
        <p:nvPicPr>
          <p:cNvPr id="303" name="Google Shape;303;p32" descr="head combings"/>
          <p:cNvPicPr preferRelativeResize="0"/>
          <p:nvPr/>
        </p:nvPicPr>
        <p:blipFill rotWithShape="1">
          <a:blip r:embed="rId3">
            <a:alphaModFix/>
          </a:blip>
          <a:srcRect/>
          <a:stretch/>
        </p:blipFill>
        <p:spPr>
          <a:xfrm>
            <a:off x="1865313" y="1835150"/>
            <a:ext cx="5413375" cy="405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3"/>
          <p:cNvSpPr txBox="1">
            <a:spLocks noGrp="1"/>
          </p:cNvSpPr>
          <p:nvPr>
            <p:ph type="title"/>
          </p:nvPr>
        </p:nvSpPr>
        <p:spPr>
          <a:xfrm>
            <a:off x="457200" y="1524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9: Pulled Head Hairs</a:t>
            </a:r>
            <a:endParaRPr/>
          </a:p>
        </p:txBody>
      </p:sp>
      <p:pic>
        <p:nvPicPr>
          <p:cNvPr id="310" name="Google Shape;310;p33" descr="head hair pulling"/>
          <p:cNvPicPr preferRelativeResize="0"/>
          <p:nvPr/>
        </p:nvPicPr>
        <p:blipFill rotWithShape="1">
          <a:blip r:embed="rId3">
            <a:alphaModFix/>
          </a:blip>
          <a:srcRect/>
          <a:stretch/>
        </p:blipFill>
        <p:spPr>
          <a:xfrm>
            <a:off x="2028825" y="1957388"/>
            <a:ext cx="5084763" cy="38115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4"/>
          <p:cNvSpPr txBox="1">
            <a:spLocks noGrp="1"/>
          </p:cNvSpPr>
          <p:nvPr>
            <p:ph type="title"/>
          </p:nvPr>
        </p:nvSpPr>
        <p:spPr>
          <a:xfrm>
            <a:off x="457200" y="80963"/>
            <a:ext cx="8229600" cy="12144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Step 10: Pubic Hair Combings</a:t>
            </a:r>
            <a:br>
              <a:rPr lang="en-US"/>
            </a:br>
            <a:r>
              <a:rPr lang="en-US"/>
              <a:t>Step 11: Pulled Pubic Hair</a:t>
            </a:r>
            <a:endParaRPr/>
          </a:p>
        </p:txBody>
      </p:sp>
      <p:pic>
        <p:nvPicPr>
          <p:cNvPr id="317" name="Google Shape;317;p34" descr="pubic hair combing"/>
          <p:cNvPicPr preferRelativeResize="0"/>
          <p:nvPr/>
        </p:nvPicPr>
        <p:blipFill rotWithShape="1">
          <a:blip r:embed="rId3">
            <a:alphaModFix/>
          </a:blip>
          <a:srcRect/>
          <a:stretch/>
        </p:blipFill>
        <p:spPr>
          <a:xfrm>
            <a:off x="685800" y="1731963"/>
            <a:ext cx="3422650" cy="3906837"/>
          </a:xfrm>
          <a:prstGeom prst="rect">
            <a:avLst/>
          </a:prstGeom>
          <a:noFill/>
          <a:ln>
            <a:noFill/>
          </a:ln>
        </p:spPr>
      </p:pic>
      <p:pic>
        <p:nvPicPr>
          <p:cNvPr id="318" name="Google Shape;318;p34" descr="pulled pubic hair"/>
          <p:cNvPicPr preferRelativeResize="0"/>
          <p:nvPr/>
        </p:nvPicPr>
        <p:blipFill rotWithShape="1">
          <a:blip r:embed="rId4">
            <a:alphaModFix/>
          </a:blip>
          <a:srcRect/>
          <a:stretch/>
        </p:blipFill>
        <p:spPr>
          <a:xfrm>
            <a:off x="4572000" y="1692275"/>
            <a:ext cx="3324225" cy="394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Step 12: Saliva Sample</a:t>
            </a:r>
            <a:endParaRPr/>
          </a:p>
        </p:txBody>
      </p:sp>
      <p:pic>
        <p:nvPicPr>
          <p:cNvPr id="325" name="Google Shape;325;p35" descr="known saliva"/>
          <p:cNvPicPr preferRelativeResize="0"/>
          <p:nvPr/>
        </p:nvPicPr>
        <p:blipFill rotWithShape="1">
          <a:blip r:embed="rId3">
            <a:alphaModFix/>
          </a:blip>
          <a:srcRect/>
          <a:stretch/>
        </p:blipFill>
        <p:spPr>
          <a:xfrm>
            <a:off x="1981200" y="1920875"/>
            <a:ext cx="5181600" cy="38846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Final Steps</a:t>
            </a:r>
            <a:endParaRPr/>
          </a:p>
        </p:txBody>
      </p:sp>
      <p:sp>
        <p:nvSpPr>
          <p:cNvPr id="332" name="Google Shape;332;p36"/>
          <p:cNvSpPr txBox="1">
            <a:spLocks noGrp="1"/>
          </p:cNvSpPr>
          <p:nvPr>
            <p:ph type="body" idx="1"/>
          </p:nvPr>
        </p:nvSpPr>
        <p:spPr>
          <a:xfrm>
            <a:off x="914400" y="1447800"/>
            <a:ext cx="77724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600"/>
              <a:buFont typeface="Arial"/>
              <a:buChar char="•"/>
            </a:pPr>
            <a:r>
              <a:rPr lang="en-US" sz="2600">
                <a:solidFill>
                  <a:schemeClr val="dk1"/>
                </a:solidFill>
              </a:rPr>
              <a:t>Police evidence seals are affixed where indicated, dated &amp; initialed by examiner.</a:t>
            </a:r>
            <a:endParaRPr/>
          </a:p>
          <a:p>
            <a:pPr marL="457200" lvl="0" indent="-457200" algn="l" rtl="0">
              <a:lnSpc>
                <a:spcPct val="100000"/>
              </a:lnSpc>
              <a:spcBef>
                <a:spcPts val="1800"/>
              </a:spcBef>
              <a:spcAft>
                <a:spcPts val="0"/>
              </a:spcAft>
              <a:buClr>
                <a:schemeClr val="dk1"/>
              </a:buClr>
              <a:buSzPts val="2600"/>
              <a:buFont typeface="Arial"/>
              <a:buChar char="•"/>
            </a:pPr>
            <a:r>
              <a:rPr lang="en-US" sz="2600">
                <a:solidFill>
                  <a:schemeClr val="dk1"/>
                </a:solidFill>
              </a:rPr>
              <a:t>ALL requested information if filled out.</a:t>
            </a:r>
            <a:endParaRPr/>
          </a:p>
          <a:p>
            <a:pPr marL="457200" lvl="0" indent="-457200" algn="l" rtl="0">
              <a:lnSpc>
                <a:spcPct val="100000"/>
              </a:lnSpc>
              <a:spcBef>
                <a:spcPts val="1800"/>
              </a:spcBef>
              <a:spcAft>
                <a:spcPts val="0"/>
              </a:spcAft>
              <a:buClr>
                <a:schemeClr val="dk1"/>
              </a:buClr>
              <a:buSzPts val="2600"/>
              <a:buFont typeface="Arial"/>
              <a:buChar char="•"/>
            </a:pPr>
            <a:r>
              <a:rPr lang="en-US" sz="2600">
                <a:solidFill>
                  <a:schemeClr val="dk1"/>
                </a:solidFill>
              </a:rPr>
              <a:t>Offer prophylaxis for sexually transmitted infections and pregnancy, if necessary</a:t>
            </a:r>
            <a:endParaRPr/>
          </a:p>
          <a:p>
            <a:pPr marL="457200" lvl="0" indent="-457200" algn="l" rtl="0">
              <a:lnSpc>
                <a:spcPct val="100000"/>
              </a:lnSpc>
              <a:spcBef>
                <a:spcPts val="1800"/>
              </a:spcBef>
              <a:spcAft>
                <a:spcPts val="0"/>
              </a:spcAft>
              <a:buClr>
                <a:schemeClr val="dk1"/>
              </a:buClr>
              <a:buSzPts val="2600"/>
              <a:buFont typeface="Arial"/>
              <a:buChar char="•"/>
            </a:pPr>
            <a:r>
              <a:rPr lang="en-US" sz="2600">
                <a:solidFill>
                  <a:schemeClr val="dk1"/>
                </a:solidFill>
              </a:rPr>
              <a:t>Provide discharge instructions and referrals</a:t>
            </a:r>
            <a:endParaRPr/>
          </a:p>
          <a:p>
            <a:pPr marL="457200" lvl="0" indent="-279400" algn="l" rtl="0">
              <a:lnSpc>
                <a:spcPct val="100000"/>
              </a:lnSpc>
              <a:spcBef>
                <a:spcPts val="1200"/>
              </a:spcBef>
              <a:spcAft>
                <a:spcPts val="0"/>
              </a:spcAft>
              <a:buClr>
                <a:srgbClr val="5F574F"/>
              </a:buClr>
              <a:buSzPts val="2800"/>
              <a:buFont typeface="Arial"/>
              <a:buNone/>
            </a:pP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7"/>
          <p:cNvSpPr txBox="1">
            <a:spLocks noGrp="1"/>
          </p:cNvSpPr>
          <p:nvPr>
            <p:ph type="title"/>
          </p:nvPr>
        </p:nvSpPr>
        <p:spPr>
          <a:xfrm>
            <a:off x="457200" y="80963"/>
            <a:ext cx="8229600" cy="9858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Documentation</a:t>
            </a:r>
            <a:endParaRPr/>
          </a:p>
        </p:txBody>
      </p:sp>
      <p:pic>
        <p:nvPicPr>
          <p:cNvPr id="339" name="Google Shape;339;p37"/>
          <p:cNvPicPr preferRelativeResize="0">
            <a:picLocks noGrp="1"/>
          </p:cNvPicPr>
          <p:nvPr>
            <p:ph type="body" idx="1"/>
          </p:nvPr>
        </p:nvPicPr>
        <p:blipFill rotWithShape="1">
          <a:blip r:embed="rId3">
            <a:alphaModFix/>
          </a:blip>
          <a:srcRect/>
          <a:stretch/>
        </p:blipFill>
        <p:spPr>
          <a:xfrm>
            <a:off x="1452563" y="1447800"/>
            <a:ext cx="6238875" cy="46783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Remember!</a:t>
            </a:r>
            <a:endParaRPr/>
          </a:p>
        </p:txBody>
      </p:sp>
      <p:sp>
        <p:nvSpPr>
          <p:cNvPr id="346" name="Google Shape;346;p38"/>
          <p:cNvSpPr txBox="1">
            <a:spLocks noGrp="1"/>
          </p:cNvSpPr>
          <p:nvPr>
            <p:ph type="body" idx="1"/>
          </p:nvPr>
        </p:nvSpPr>
        <p:spPr>
          <a:xfrm>
            <a:off x="914400" y="2209800"/>
            <a:ext cx="7772400" cy="2971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None/>
            </a:pPr>
            <a:r>
              <a:rPr lang="en-US" sz="3600">
                <a:solidFill>
                  <a:schemeClr val="dk1"/>
                </a:solidFill>
              </a:rPr>
              <a:t>It is important to always remember that the absence of injuries does not mean that sex was consensual or that the sexual abuse did not occur.</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Access to Victim Advocates</a:t>
            </a:r>
            <a:endParaRPr/>
          </a:p>
        </p:txBody>
      </p:sp>
      <p:sp>
        <p:nvSpPr>
          <p:cNvPr id="353" name="Google Shape;353;p39"/>
          <p:cNvSpPr txBox="1">
            <a:spLocks noGrp="1"/>
          </p:cNvSpPr>
          <p:nvPr>
            <p:ph type="body" idx="1"/>
          </p:nvPr>
        </p:nvSpPr>
        <p:spPr>
          <a:xfrm>
            <a:off x="914400" y="1295400"/>
            <a:ext cx="42672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Survivors need and deserve access to rape crisis services.</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PREA standards require agencies to attempt to make a victim advocate available to survivors.</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Access to advocates may also be required by federal and state laws.</a:t>
            </a:r>
            <a:endParaRPr/>
          </a:p>
          <a:p>
            <a:pPr marL="0" lvl="0" indent="0" algn="l" rtl="0">
              <a:lnSpc>
                <a:spcPct val="100000"/>
              </a:lnSpc>
              <a:spcBef>
                <a:spcPts val="600"/>
              </a:spcBef>
              <a:spcAft>
                <a:spcPts val="0"/>
              </a:spcAft>
              <a:buClr>
                <a:srgbClr val="5F574F"/>
              </a:buClr>
              <a:buSzPts val="2400"/>
              <a:buNone/>
            </a:pPr>
            <a:endParaRPr sz="2400">
              <a:solidFill>
                <a:schemeClr val="dk1"/>
              </a:solidFill>
            </a:endParaRPr>
          </a:p>
        </p:txBody>
      </p:sp>
      <p:pic>
        <p:nvPicPr>
          <p:cNvPr id="354" name="Google Shape;354;p39" descr="SurvivorCouncil12.jpg"/>
          <p:cNvPicPr preferRelativeResize="0"/>
          <p:nvPr/>
        </p:nvPicPr>
        <p:blipFill rotWithShape="1">
          <a:blip r:embed="rId3">
            <a:alphaModFix/>
          </a:blip>
          <a:srcRect t="3773" b="5658"/>
          <a:stretch/>
        </p:blipFill>
        <p:spPr>
          <a:xfrm>
            <a:off x="5334000" y="1295400"/>
            <a:ext cx="3028950" cy="3657600"/>
          </a:xfrm>
          <a:prstGeom prst="rect">
            <a:avLst/>
          </a:prstGeom>
          <a:noFill/>
          <a:ln>
            <a:noFill/>
          </a:ln>
        </p:spPr>
      </p:pic>
      <p:sp>
        <p:nvSpPr>
          <p:cNvPr id="355" name="Google Shape;355;p39"/>
          <p:cNvSpPr txBox="1"/>
          <p:nvPr/>
        </p:nvSpPr>
        <p:spPr>
          <a:xfrm>
            <a:off x="5557838" y="5008563"/>
            <a:ext cx="2581275"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US" sz="1400" b="0" i="1" u="none" strike="noStrike" cap="none">
                <a:solidFill>
                  <a:schemeClr val="dk1"/>
                </a:solidFill>
                <a:latin typeface="Verdana"/>
                <a:ea typeface="Verdana"/>
                <a:cs typeface="Verdana"/>
                <a:sym typeface="Verdana"/>
              </a:rPr>
              <a:t>Members of JDI’s Survivor Council in Washington, DC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0" y="80963"/>
            <a:ext cx="9144000" cy="11382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Evidence Protocol and Forensic Exams – Access to Advocates</a:t>
            </a:r>
            <a:endParaRPr/>
          </a:p>
        </p:txBody>
      </p:sp>
      <p:sp>
        <p:nvSpPr>
          <p:cNvPr id="115" name="Google Shape;115;p4"/>
          <p:cNvSpPr txBox="1">
            <a:spLocks noGrp="1"/>
          </p:cNvSpPr>
          <p:nvPr>
            <p:ph type="body" idx="1"/>
          </p:nvPr>
        </p:nvSpPr>
        <p:spPr>
          <a:xfrm>
            <a:off x="609600" y="1371600"/>
            <a:ext cx="8137525" cy="4416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a:t>
            </a:r>
            <a:r>
              <a:rPr lang="en-US" sz="2200" i="1">
                <a:solidFill>
                  <a:schemeClr val="dk1"/>
                </a:solidFill>
              </a:rPr>
              <a:t>115.(3)21(d) Evidence protocol and forensic medical examinations </a:t>
            </a:r>
            <a:endParaRPr/>
          </a:p>
          <a:p>
            <a:pPr marL="0" lvl="0" indent="-139700" algn="l" rtl="0">
              <a:lnSpc>
                <a:spcPct val="110000"/>
              </a:lnSpc>
              <a:spcBef>
                <a:spcPts val="600"/>
              </a:spcBef>
              <a:spcAft>
                <a:spcPts val="0"/>
              </a:spcAft>
              <a:buClr>
                <a:schemeClr val="dk1"/>
              </a:buClr>
              <a:buSzPts val="2200"/>
              <a:buFont typeface="Arial"/>
              <a:buChar char="•"/>
            </a:pPr>
            <a:r>
              <a:rPr lang="en-US" sz="2200">
                <a:solidFill>
                  <a:schemeClr val="dk1"/>
                </a:solidFill>
              </a:rPr>
              <a:t>Attempt to make available a victim advocate from a rape crisis center (RCC) to provide accompaniment.</a:t>
            </a:r>
            <a:endParaRPr/>
          </a:p>
          <a:p>
            <a:pPr marL="0" lvl="0" indent="-139700" algn="l" rtl="0">
              <a:lnSpc>
                <a:spcPct val="110000"/>
              </a:lnSpc>
              <a:spcBef>
                <a:spcPts val="600"/>
              </a:spcBef>
              <a:spcAft>
                <a:spcPts val="0"/>
              </a:spcAft>
              <a:buClr>
                <a:schemeClr val="dk1"/>
              </a:buClr>
              <a:buSzPts val="2200"/>
              <a:buFont typeface="Arial"/>
              <a:buChar char="•"/>
            </a:pPr>
            <a:r>
              <a:rPr lang="en-US" sz="2200">
                <a:solidFill>
                  <a:schemeClr val="dk1"/>
                </a:solidFill>
              </a:rPr>
              <a:t>If RCC is not available, qualified staff from community organization or agency staff must accompany survivors.</a:t>
            </a:r>
            <a:endParaRPr/>
          </a:p>
          <a:p>
            <a:pPr marL="0" lvl="0" indent="-139700" algn="l" rtl="0">
              <a:lnSpc>
                <a:spcPct val="110000"/>
              </a:lnSpc>
              <a:spcBef>
                <a:spcPts val="600"/>
              </a:spcBef>
              <a:spcAft>
                <a:spcPts val="0"/>
              </a:spcAft>
              <a:buClr>
                <a:schemeClr val="dk1"/>
              </a:buClr>
              <a:buSzPts val="2200"/>
              <a:buFont typeface="Arial"/>
              <a:buChar char="•"/>
            </a:pPr>
            <a:r>
              <a:rPr lang="en-US" sz="2200">
                <a:solidFill>
                  <a:schemeClr val="dk1"/>
                </a:solidFill>
              </a:rPr>
              <a:t>Document efforts to secure services from RCCs.</a:t>
            </a:r>
            <a:endParaRPr/>
          </a:p>
          <a:p>
            <a:pPr marL="0" lvl="0" indent="-139700" algn="l" rtl="0">
              <a:lnSpc>
                <a:spcPct val="110000"/>
              </a:lnSpc>
              <a:spcBef>
                <a:spcPts val="600"/>
              </a:spcBef>
              <a:spcAft>
                <a:spcPts val="0"/>
              </a:spcAft>
              <a:buClr>
                <a:schemeClr val="dk1"/>
              </a:buClr>
              <a:buSzPts val="2200"/>
              <a:buFont typeface="Arial"/>
              <a:buChar char="•"/>
            </a:pPr>
            <a:r>
              <a:rPr lang="en-US" sz="2200">
                <a:solidFill>
                  <a:schemeClr val="dk1"/>
                </a:solidFill>
              </a:rPr>
              <a:t>Can use advocates from government agencies if they are not affiliated with the criminal justice system and provide a comparable level of confidentiality as nongovernmental agencies</a:t>
            </a:r>
            <a:r>
              <a:rPr lang="en-US" sz="2400">
                <a:solidFill>
                  <a:schemeClr val="dk1"/>
                </a:solidFill>
              </a:rPr>
              <a:t>.</a:t>
            </a:r>
            <a:endParaRPr/>
          </a:p>
          <a:p>
            <a:pPr marL="0" lvl="0" indent="0" algn="l" rtl="0">
              <a:lnSpc>
                <a:spcPct val="100000"/>
              </a:lnSpc>
              <a:spcBef>
                <a:spcPts val="0"/>
              </a:spcBef>
              <a:spcAft>
                <a:spcPts val="0"/>
              </a:spcAft>
              <a:buClr>
                <a:srgbClr val="5F574F"/>
              </a:buClr>
              <a:buSzPts val="2200"/>
              <a:buFont typeface="Arial"/>
              <a:buNone/>
            </a:pPr>
            <a:endParaRPr sz="22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The Rape Crisis Model</a:t>
            </a:r>
            <a:endParaRPr/>
          </a:p>
        </p:txBody>
      </p:sp>
      <p:sp>
        <p:nvSpPr>
          <p:cNvPr id="361" name="Google Shape;361;p40"/>
          <p:cNvSpPr txBox="1">
            <a:spLocks noGrp="1"/>
          </p:cNvSpPr>
          <p:nvPr>
            <p:ph type="body" idx="1"/>
          </p:nvPr>
        </p:nvSpPr>
        <p:spPr>
          <a:xfrm>
            <a:off x="914400" y="1600200"/>
            <a:ext cx="7772400" cy="46783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Survivor-centered</a:t>
            </a:r>
            <a:endParaRPr/>
          </a:p>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Goal is empowerment </a:t>
            </a:r>
            <a:endParaRPr/>
          </a:p>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Focus on managing immediate trauma symptoms and assisting the survivor to regain control and to heal</a:t>
            </a:r>
            <a:endParaRPr/>
          </a:p>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A problem-solving, non-directive approach</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1"/>
          <p:cNvSpPr txBox="1">
            <a:spLocks noGrp="1"/>
          </p:cNvSpPr>
          <p:nvPr>
            <p:ph type="title"/>
          </p:nvPr>
        </p:nvSpPr>
        <p:spPr>
          <a:xfrm>
            <a:off x="457200" y="1524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The Role of the Victim Advocate</a:t>
            </a:r>
            <a:endParaRPr/>
          </a:p>
        </p:txBody>
      </p:sp>
      <p:sp>
        <p:nvSpPr>
          <p:cNvPr id="367" name="Google Shape;367;p41"/>
          <p:cNvSpPr txBox="1">
            <a:spLocks noGrp="1"/>
          </p:cNvSpPr>
          <p:nvPr>
            <p:ph type="body" idx="1"/>
          </p:nvPr>
        </p:nvSpPr>
        <p:spPr>
          <a:xfrm>
            <a:off x="990600" y="1430338"/>
            <a:ext cx="4191000" cy="4678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a:solidFill>
                  <a:schemeClr val="dk1"/>
                </a:solidFill>
              </a:rPr>
              <a:t>A victim advocate can: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Accompany survivors through the response process, including the forensic exam and investigation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Provide survivors with crisis intervention and ongoing support</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Serve as a source of  information about the process</a:t>
            </a:r>
            <a:endParaRPr/>
          </a:p>
          <a:p>
            <a:pPr marL="342900" lvl="0" indent="-190500" algn="l" rtl="0">
              <a:lnSpc>
                <a:spcPct val="100000"/>
              </a:lnSpc>
              <a:spcBef>
                <a:spcPts val="600"/>
              </a:spcBef>
              <a:spcAft>
                <a:spcPts val="0"/>
              </a:spcAft>
              <a:buClr>
                <a:srgbClr val="5F574F"/>
              </a:buClr>
              <a:buSzPts val="2400"/>
              <a:buFont typeface="Arial"/>
              <a:buNone/>
            </a:pPr>
            <a:endParaRPr sz="2400">
              <a:solidFill>
                <a:schemeClr val="dk1"/>
              </a:solidFill>
            </a:endParaRPr>
          </a:p>
          <a:p>
            <a:pPr marL="342900" lvl="0" indent="-190500" algn="l" rtl="0">
              <a:lnSpc>
                <a:spcPct val="100000"/>
              </a:lnSpc>
              <a:spcBef>
                <a:spcPts val="0"/>
              </a:spcBef>
              <a:spcAft>
                <a:spcPts val="0"/>
              </a:spcAft>
              <a:buClr>
                <a:srgbClr val="5F574F"/>
              </a:buClr>
              <a:buSzPts val="2400"/>
              <a:buFont typeface="Arial"/>
              <a:buNone/>
            </a:pPr>
            <a:endParaRPr sz="2400">
              <a:solidFill>
                <a:schemeClr val="dk1"/>
              </a:solidFill>
            </a:endParaRPr>
          </a:p>
        </p:txBody>
      </p:sp>
      <p:pic>
        <p:nvPicPr>
          <p:cNvPr id="368" name="Google Shape;368;p41" descr="P:\Communications\Images\lindaofficers.jpg"/>
          <p:cNvPicPr preferRelativeResize="0"/>
          <p:nvPr/>
        </p:nvPicPr>
        <p:blipFill rotWithShape="1">
          <a:blip r:embed="rId3">
            <a:alphaModFix/>
          </a:blip>
          <a:srcRect l="5228" t="10870" r="27231"/>
          <a:stretch/>
        </p:blipFill>
        <p:spPr>
          <a:xfrm>
            <a:off x="5181600" y="1447800"/>
            <a:ext cx="3581400" cy="2921000"/>
          </a:xfrm>
          <a:prstGeom prst="rect">
            <a:avLst/>
          </a:prstGeom>
          <a:noFill/>
          <a:ln>
            <a:noFill/>
          </a:ln>
        </p:spPr>
      </p:pic>
      <p:sp>
        <p:nvSpPr>
          <p:cNvPr id="369" name="Google Shape;369;p41"/>
          <p:cNvSpPr txBox="1"/>
          <p:nvPr/>
        </p:nvSpPr>
        <p:spPr>
          <a:xfrm>
            <a:off x="5181600" y="4368800"/>
            <a:ext cx="3581400" cy="83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0" i="1" u="none" strike="noStrike" cap="none">
                <a:solidFill>
                  <a:schemeClr val="dk1"/>
                </a:solidFill>
                <a:latin typeface="Verdana"/>
                <a:ea typeface="Verdana"/>
                <a:cs typeface="Verdana"/>
                <a:sym typeface="Verdana"/>
              </a:rPr>
              <a:t>Associate Warden, Victim Advocate, and former Investigative Lieutenant (Left to Right) at California Correctional Institution, Tehachapi.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Importance of Victim Advocates</a:t>
            </a:r>
            <a:endParaRPr/>
          </a:p>
        </p:txBody>
      </p:sp>
      <p:sp>
        <p:nvSpPr>
          <p:cNvPr id="375" name="Google Shape;375;p42"/>
          <p:cNvSpPr txBox="1">
            <a:spLocks noGrp="1"/>
          </p:cNvSpPr>
          <p:nvPr>
            <p:ph type="body" idx="1"/>
          </p:nvPr>
        </p:nvSpPr>
        <p:spPr>
          <a:xfrm>
            <a:off x="873125" y="1371600"/>
            <a:ext cx="37338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Sole focus is on survivors’ safety and well-being</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Can maintain confidentiality</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Available at any time - typically 24 hours/day</a:t>
            </a:r>
            <a:endParaRPr/>
          </a:p>
        </p:txBody>
      </p:sp>
      <p:pic>
        <p:nvPicPr>
          <p:cNvPr id="376" name="Google Shape;376;p42" descr="SurvivorCouncil8.jpg"/>
          <p:cNvPicPr preferRelativeResize="0"/>
          <p:nvPr/>
        </p:nvPicPr>
        <p:blipFill rotWithShape="1">
          <a:blip r:embed="rId3">
            <a:alphaModFix/>
          </a:blip>
          <a:srcRect l="10001"/>
          <a:stretch/>
        </p:blipFill>
        <p:spPr>
          <a:xfrm>
            <a:off x="4606925" y="1371600"/>
            <a:ext cx="4425950" cy="3276600"/>
          </a:xfrm>
          <a:prstGeom prst="rect">
            <a:avLst/>
          </a:prstGeom>
          <a:noFill/>
          <a:ln>
            <a:noFill/>
          </a:ln>
        </p:spPr>
      </p:pic>
      <p:sp>
        <p:nvSpPr>
          <p:cNvPr id="377" name="Google Shape;377;p42"/>
          <p:cNvSpPr txBox="1"/>
          <p:nvPr/>
        </p:nvSpPr>
        <p:spPr>
          <a:xfrm>
            <a:off x="4953000" y="4648200"/>
            <a:ext cx="373380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US" sz="1400" b="0" i="1" u="none" strike="noStrike" cap="none">
                <a:solidFill>
                  <a:schemeClr val="dk1"/>
                </a:solidFill>
                <a:latin typeface="Calibri"/>
                <a:ea typeface="Calibri"/>
                <a:cs typeface="Calibri"/>
                <a:sym typeface="Calibri"/>
              </a:rPr>
              <a:t>JDI Survivor Council member Frank Mendoza talking with an advocate.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Rape Crisis Services </a:t>
            </a:r>
            <a:endParaRPr/>
          </a:p>
        </p:txBody>
      </p:sp>
      <p:sp>
        <p:nvSpPr>
          <p:cNvPr id="383" name="Google Shape;383;p43"/>
          <p:cNvSpPr/>
          <p:nvPr/>
        </p:nvSpPr>
        <p:spPr>
          <a:xfrm>
            <a:off x="628650" y="1417638"/>
            <a:ext cx="2590800" cy="4038600"/>
          </a:xfrm>
          <a:prstGeom prst="rect">
            <a:avLst/>
          </a:prstGeom>
          <a:solidFill>
            <a:srgbClr val="FF2D2D"/>
          </a:solidFill>
          <a:ln w="9525" cap="flat" cmpd="sng">
            <a:solidFill>
              <a:srgbClr val="5F5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4" name="Google Shape;384;p43"/>
          <p:cNvSpPr/>
          <p:nvPr/>
        </p:nvSpPr>
        <p:spPr>
          <a:xfrm>
            <a:off x="3200400" y="1417638"/>
            <a:ext cx="2590800" cy="4049712"/>
          </a:xfrm>
          <a:prstGeom prst="rect">
            <a:avLst/>
          </a:prstGeom>
          <a:solidFill>
            <a:srgbClr val="FFFF66"/>
          </a:solidFill>
          <a:ln w="9525" cap="flat" cmpd="sng">
            <a:solidFill>
              <a:srgbClr val="5F5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5" name="Google Shape;385;p43"/>
          <p:cNvSpPr/>
          <p:nvPr/>
        </p:nvSpPr>
        <p:spPr>
          <a:xfrm>
            <a:off x="5772150" y="1428750"/>
            <a:ext cx="2590800" cy="4038600"/>
          </a:xfrm>
          <a:prstGeom prst="rect">
            <a:avLst/>
          </a:prstGeom>
          <a:solidFill>
            <a:srgbClr val="538CD5"/>
          </a:solidFill>
          <a:ln w="9525" cap="flat" cmpd="sng">
            <a:solidFill>
              <a:srgbClr val="5F5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6" name="Google Shape;386;p43"/>
          <p:cNvSpPr txBox="1"/>
          <p:nvPr/>
        </p:nvSpPr>
        <p:spPr>
          <a:xfrm>
            <a:off x="628650" y="1752600"/>
            <a:ext cx="2590800"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000"/>
              <a:buFont typeface="Arial"/>
              <a:buNone/>
            </a:pPr>
            <a:r>
              <a:rPr lang="en-US" sz="2000" b="1" i="0" u="none" strike="noStrike" cap="none">
                <a:solidFill>
                  <a:schemeClr val="lt1"/>
                </a:solidFill>
                <a:latin typeface="Verdana"/>
                <a:ea typeface="Verdana"/>
                <a:cs typeface="Verdana"/>
                <a:sym typeface="Verdana"/>
              </a:rPr>
              <a:t>Acute </a:t>
            </a:r>
            <a:endParaRPr/>
          </a:p>
          <a:p>
            <a:pPr marL="0" marR="0" lvl="0" indent="0" algn="ctr" rtl="0">
              <a:spcBef>
                <a:spcPts val="0"/>
              </a:spcBef>
              <a:spcAft>
                <a:spcPts val="0"/>
              </a:spcAft>
              <a:buClr>
                <a:schemeClr val="lt1"/>
              </a:buClr>
              <a:buSzPts val="2000"/>
              <a:buFont typeface="Arial"/>
              <a:buNone/>
            </a:pPr>
            <a:r>
              <a:rPr lang="en-US" sz="2000" b="1" i="0" u="none" strike="noStrike" cap="none">
                <a:solidFill>
                  <a:schemeClr val="lt1"/>
                </a:solidFill>
                <a:latin typeface="Verdana"/>
                <a:ea typeface="Verdana"/>
                <a:cs typeface="Verdana"/>
                <a:sym typeface="Verdana"/>
              </a:rPr>
              <a:t>Care</a:t>
            </a:r>
            <a:endParaRPr/>
          </a:p>
        </p:txBody>
      </p:sp>
      <p:cxnSp>
        <p:nvCxnSpPr>
          <p:cNvPr id="387" name="Google Shape;387;p43"/>
          <p:cNvCxnSpPr/>
          <p:nvPr/>
        </p:nvCxnSpPr>
        <p:spPr>
          <a:xfrm>
            <a:off x="609600" y="2590800"/>
            <a:ext cx="7772400" cy="0"/>
          </a:xfrm>
          <a:prstGeom prst="straightConnector1">
            <a:avLst/>
          </a:prstGeom>
          <a:noFill/>
          <a:ln w="9525" cap="flat" cmpd="sng">
            <a:solidFill>
              <a:srgbClr val="5F574F"/>
            </a:solidFill>
            <a:prstDash val="solid"/>
            <a:round/>
            <a:headEnd type="none" w="sm" len="sm"/>
            <a:tailEnd type="none" w="sm" len="sm"/>
          </a:ln>
        </p:spPr>
      </p:cxnSp>
      <p:sp>
        <p:nvSpPr>
          <p:cNvPr id="388" name="Google Shape;388;p43"/>
          <p:cNvSpPr txBox="1"/>
          <p:nvPr/>
        </p:nvSpPr>
        <p:spPr>
          <a:xfrm>
            <a:off x="628650" y="2684463"/>
            <a:ext cx="2590800" cy="64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Crisis Intervention</a:t>
            </a:r>
            <a:endParaRPr/>
          </a:p>
        </p:txBody>
      </p:sp>
      <p:sp>
        <p:nvSpPr>
          <p:cNvPr id="389" name="Google Shape;389;p43"/>
          <p:cNvSpPr txBox="1"/>
          <p:nvPr/>
        </p:nvSpPr>
        <p:spPr>
          <a:xfrm>
            <a:off x="628650" y="3651250"/>
            <a:ext cx="25908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Hospital Accompaniment</a:t>
            </a:r>
            <a:endParaRPr/>
          </a:p>
        </p:txBody>
      </p:sp>
      <p:sp>
        <p:nvSpPr>
          <p:cNvPr id="390" name="Google Shape;390;p43"/>
          <p:cNvSpPr txBox="1"/>
          <p:nvPr/>
        </p:nvSpPr>
        <p:spPr>
          <a:xfrm>
            <a:off x="609600" y="4495800"/>
            <a:ext cx="2628900" cy="9239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Psycho-Educational Approach</a:t>
            </a:r>
            <a:endParaRPr/>
          </a:p>
        </p:txBody>
      </p:sp>
      <p:sp>
        <p:nvSpPr>
          <p:cNvPr id="391" name="Google Shape;391;p43"/>
          <p:cNvSpPr txBox="1"/>
          <p:nvPr/>
        </p:nvSpPr>
        <p:spPr>
          <a:xfrm>
            <a:off x="3200400" y="1752600"/>
            <a:ext cx="2590800"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5F574F"/>
              </a:buClr>
              <a:buSzPts val="2000"/>
              <a:buFont typeface="Arial"/>
              <a:buNone/>
            </a:pPr>
            <a:r>
              <a:rPr lang="en-US" sz="2000" b="1" i="0" u="none" strike="noStrike" cap="none">
                <a:solidFill>
                  <a:srgbClr val="5F574F"/>
                </a:solidFill>
                <a:latin typeface="Verdana"/>
                <a:ea typeface="Verdana"/>
                <a:cs typeface="Verdana"/>
                <a:sym typeface="Verdana"/>
              </a:rPr>
              <a:t>Follow-Up </a:t>
            </a:r>
            <a:endParaRPr/>
          </a:p>
          <a:p>
            <a:pPr marL="0" marR="0" lvl="0" indent="0" algn="ctr" rtl="0">
              <a:spcBef>
                <a:spcPts val="0"/>
              </a:spcBef>
              <a:spcAft>
                <a:spcPts val="0"/>
              </a:spcAft>
              <a:buClr>
                <a:srgbClr val="5F574F"/>
              </a:buClr>
              <a:buSzPts val="2000"/>
              <a:buFont typeface="Arial"/>
              <a:buNone/>
            </a:pPr>
            <a:r>
              <a:rPr lang="en-US" sz="2000" b="1" i="0" u="none" strike="noStrike" cap="none">
                <a:solidFill>
                  <a:srgbClr val="5F574F"/>
                </a:solidFill>
                <a:latin typeface="Verdana"/>
                <a:ea typeface="Verdana"/>
                <a:cs typeface="Verdana"/>
                <a:sym typeface="Verdana"/>
              </a:rPr>
              <a:t>Care</a:t>
            </a:r>
            <a:endParaRPr/>
          </a:p>
        </p:txBody>
      </p:sp>
      <p:sp>
        <p:nvSpPr>
          <p:cNvPr id="392" name="Google Shape;392;p43"/>
          <p:cNvSpPr txBox="1"/>
          <p:nvPr/>
        </p:nvSpPr>
        <p:spPr>
          <a:xfrm>
            <a:off x="3200400" y="2684463"/>
            <a:ext cx="2590800" cy="64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5F574F"/>
              </a:buClr>
              <a:buSzPts val="1800"/>
              <a:buFont typeface="Arial"/>
              <a:buNone/>
            </a:pPr>
            <a:r>
              <a:rPr lang="en-US" sz="1800" b="1" i="0" u="none" strike="noStrike" cap="none">
                <a:solidFill>
                  <a:srgbClr val="5F574F"/>
                </a:solidFill>
                <a:latin typeface="Verdana"/>
                <a:ea typeface="Verdana"/>
                <a:cs typeface="Verdana"/>
                <a:sym typeface="Verdana"/>
              </a:rPr>
              <a:t>Short-Term Counseling</a:t>
            </a:r>
            <a:endParaRPr/>
          </a:p>
        </p:txBody>
      </p:sp>
      <p:sp>
        <p:nvSpPr>
          <p:cNvPr id="393" name="Google Shape;393;p43"/>
          <p:cNvSpPr txBox="1"/>
          <p:nvPr/>
        </p:nvSpPr>
        <p:spPr>
          <a:xfrm>
            <a:off x="3200400" y="3789363"/>
            <a:ext cx="2590800" cy="369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5F574F"/>
              </a:buClr>
              <a:buSzPts val="1800"/>
              <a:buFont typeface="Arial"/>
              <a:buNone/>
            </a:pPr>
            <a:r>
              <a:rPr lang="en-US" sz="1800" b="1" i="0" u="none" strike="noStrike" cap="none">
                <a:solidFill>
                  <a:srgbClr val="5F574F"/>
                </a:solidFill>
                <a:latin typeface="Verdana"/>
                <a:ea typeface="Verdana"/>
                <a:cs typeface="Verdana"/>
                <a:sym typeface="Verdana"/>
              </a:rPr>
              <a:t>Legal Advocacy</a:t>
            </a:r>
            <a:endParaRPr/>
          </a:p>
        </p:txBody>
      </p:sp>
      <p:sp>
        <p:nvSpPr>
          <p:cNvPr id="394" name="Google Shape;394;p43"/>
          <p:cNvSpPr txBox="1"/>
          <p:nvPr/>
        </p:nvSpPr>
        <p:spPr>
          <a:xfrm>
            <a:off x="3200400" y="4772025"/>
            <a:ext cx="2590800"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5F574F"/>
              </a:buClr>
              <a:buSzPts val="1800"/>
              <a:buFont typeface="Arial"/>
              <a:buNone/>
            </a:pPr>
            <a:r>
              <a:rPr lang="en-US" sz="1800" b="1" i="0" u="none" strike="noStrike" cap="none">
                <a:solidFill>
                  <a:srgbClr val="5F574F"/>
                </a:solidFill>
                <a:latin typeface="Verdana"/>
                <a:ea typeface="Verdana"/>
                <a:cs typeface="Verdana"/>
                <a:sym typeface="Verdana"/>
              </a:rPr>
              <a:t>Safety Planning</a:t>
            </a:r>
            <a:endParaRPr/>
          </a:p>
        </p:txBody>
      </p:sp>
      <p:sp>
        <p:nvSpPr>
          <p:cNvPr id="395" name="Google Shape;395;p43"/>
          <p:cNvSpPr txBox="1"/>
          <p:nvPr/>
        </p:nvSpPr>
        <p:spPr>
          <a:xfrm>
            <a:off x="5772150" y="1752600"/>
            <a:ext cx="2590800"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000"/>
              <a:buFont typeface="Arial"/>
              <a:buNone/>
            </a:pPr>
            <a:r>
              <a:rPr lang="en-US" sz="2000" b="1" i="0" u="none" strike="noStrike" cap="none">
                <a:solidFill>
                  <a:schemeClr val="lt1"/>
                </a:solidFill>
                <a:latin typeface="Verdana"/>
                <a:ea typeface="Verdana"/>
                <a:cs typeface="Verdana"/>
                <a:sym typeface="Verdana"/>
              </a:rPr>
              <a:t>Longer-Term Care</a:t>
            </a:r>
            <a:endParaRPr/>
          </a:p>
        </p:txBody>
      </p:sp>
      <p:sp>
        <p:nvSpPr>
          <p:cNvPr id="396" name="Google Shape;396;p43"/>
          <p:cNvSpPr txBox="1"/>
          <p:nvPr/>
        </p:nvSpPr>
        <p:spPr>
          <a:xfrm>
            <a:off x="5810250" y="2684463"/>
            <a:ext cx="2514600" cy="64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Counseling Referrals</a:t>
            </a:r>
            <a:endParaRPr/>
          </a:p>
        </p:txBody>
      </p:sp>
      <p:sp>
        <p:nvSpPr>
          <p:cNvPr id="397" name="Google Shape;397;p43"/>
          <p:cNvSpPr txBox="1"/>
          <p:nvPr/>
        </p:nvSpPr>
        <p:spPr>
          <a:xfrm>
            <a:off x="5810250" y="3789363"/>
            <a:ext cx="2514600" cy="369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Groups</a:t>
            </a:r>
            <a:endParaRPr/>
          </a:p>
        </p:txBody>
      </p:sp>
      <p:sp>
        <p:nvSpPr>
          <p:cNvPr id="398" name="Google Shape;398;p43"/>
          <p:cNvSpPr txBox="1"/>
          <p:nvPr/>
        </p:nvSpPr>
        <p:spPr>
          <a:xfrm>
            <a:off x="5810250" y="4633913"/>
            <a:ext cx="2514600" cy="646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Opportunities </a:t>
            </a:r>
            <a:endParaRPr/>
          </a:p>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Verdana"/>
                <a:ea typeface="Verdana"/>
                <a:cs typeface="Verdana"/>
                <a:sym typeface="Verdana"/>
              </a:rPr>
              <a:t>for Activism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4"/>
          <p:cNvSpPr txBox="1">
            <a:spLocks noGrp="1"/>
          </p:cNvSpPr>
          <p:nvPr>
            <p:ph type="title"/>
          </p:nvPr>
        </p:nvSpPr>
        <p:spPr>
          <a:xfrm>
            <a:off x="457200" y="80963"/>
            <a:ext cx="8229600" cy="10620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Role of the Advocate </a:t>
            </a:r>
            <a:br>
              <a:rPr lang="en-US"/>
            </a:br>
            <a:r>
              <a:rPr lang="en-US"/>
              <a:t>During the Forensic Exam</a:t>
            </a:r>
            <a:endParaRPr/>
          </a:p>
        </p:txBody>
      </p:sp>
      <p:sp>
        <p:nvSpPr>
          <p:cNvPr id="405" name="Google Shape;405;p44"/>
          <p:cNvSpPr txBox="1">
            <a:spLocks noGrp="1"/>
          </p:cNvSpPr>
          <p:nvPr>
            <p:ph type="body" idx="1"/>
          </p:nvPr>
        </p:nvSpPr>
        <p:spPr>
          <a:xfrm>
            <a:off x="990600" y="1447800"/>
            <a:ext cx="76962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Accompany survivors during the exam process.</a:t>
            </a:r>
            <a:endParaRPr/>
          </a:p>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Provide emotional support and information.</a:t>
            </a:r>
            <a:endParaRPr/>
          </a:p>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Advocate a survivor’s comfort and privacy during the exam.</a:t>
            </a:r>
            <a:endParaRPr/>
          </a:p>
          <a:p>
            <a:pPr marL="457200" lvl="0" indent="-457200" algn="l" rtl="0">
              <a:lnSpc>
                <a:spcPct val="100000"/>
              </a:lnSpc>
              <a:spcBef>
                <a:spcPts val="0"/>
              </a:spcBef>
              <a:spcAft>
                <a:spcPts val="0"/>
              </a:spcAft>
              <a:buClr>
                <a:schemeClr val="dk1"/>
              </a:buClr>
              <a:buSzPts val="3200"/>
              <a:buFont typeface="Arial"/>
              <a:buChar char="•"/>
            </a:pPr>
            <a:r>
              <a:rPr lang="en-US" sz="3200">
                <a:solidFill>
                  <a:schemeClr val="dk1"/>
                </a:solidFill>
              </a:rPr>
              <a:t>Inform the survivor of his or her rights regarding the medical forensic exam.</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457200" y="80963"/>
            <a:ext cx="8229600" cy="11382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Role of the Advocate in Investigative Interviews</a:t>
            </a:r>
            <a:endParaRPr/>
          </a:p>
        </p:txBody>
      </p:sp>
      <p:sp>
        <p:nvSpPr>
          <p:cNvPr id="411" name="Google Shape;411;p45"/>
          <p:cNvSpPr txBox="1">
            <a:spLocks noGrp="1"/>
          </p:cNvSpPr>
          <p:nvPr>
            <p:ph type="body" idx="1"/>
          </p:nvPr>
        </p:nvSpPr>
        <p:spPr>
          <a:xfrm>
            <a:off x="914400" y="1447800"/>
            <a:ext cx="77724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Accompany survivors during interviews.</a:t>
            </a:r>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Provide emotional support and information regarding the investigative process.</a:t>
            </a:r>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Will not participate in the interview or serve as a translator.</a:t>
            </a:r>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Assist the survivor to address his or her needs during the interview, such as taking a break, when needed.</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Role of the Advocate in </a:t>
            </a:r>
            <a:br>
              <a:rPr lang="en-US"/>
            </a:br>
            <a:r>
              <a:rPr lang="en-US"/>
              <a:t>Providing Ongoing Care</a:t>
            </a:r>
            <a:endParaRPr/>
          </a:p>
        </p:txBody>
      </p:sp>
      <p:sp>
        <p:nvSpPr>
          <p:cNvPr id="417" name="Google Shape;417;p46"/>
          <p:cNvSpPr txBox="1">
            <a:spLocks noGrp="1"/>
          </p:cNvSpPr>
          <p:nvPr>
            <p:ph type="body" idx="1"/>
          </p:nvPr>
        </p:nvSpPr>
        <p:spPr>
          <a:xfrm>
            <a:off x="914400" y="1524000"/>
            <a:ext cx="7772400" cy="4144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May be able to provide follow-up services via phone, by mail, or in-person</a:t>
            </a:r>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Can assist survivors’ in their healing to manage the long-term impact of trauma and to participate in the investigative process</a:t>
            </a:r>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Services are usually free and confidential</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7"/>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Victim Advocates and Confidentiality </a:t>
            </a:r>
            <a:endParaRPr/>
          </a:p>
        </p:txBody>
      </p:sp>
      <p:sp>
        <p:nvSpPr>
          <p:cNvPr id="423" name="Google Shape;423;p47"/>
          <p:cNvSpPr txBox="1">
            <a:spLocks noGrp="1"/>
          </p:cNvSpPr>
          <p:nvPr>
            <p:ph type="body" idx="1"/>
          </p:nvPr>
        </p:nvSpPr>
        <p:spPr>
          <a:xfrm>
            <a:off x="914400" y="1600200"/>
            <a:ext cx="7772400" cy="4876800"/>
          </a:xfrm>
          <a:prstGeom prst="rect">
            <a:avLst/>
          </a:prstGeom>
          <a:noFill/>
          <a:ln>
            <a:noFill/>
          </a:ln>
        </p:spPr>
        <p:txBody>
          <a:bodyPr spcFirstLastPara="1" wrap="square" lIns="91425" tIns="45700" rIns="91425" bIns="45700" anchor="t" anchorCtr="0">
            <a:noAutofit/>
          </a:bodyPr>
          <a:lstStyle/>
          <a:p>
            <a:pPr marL="457200"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In some states, advocates are legally required to keep client information confidential.</a:t>
            </a:r>
            <a:endParaRPr/>
          </a:p>
          <a:p>
            <a:pPr marL="45720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They may be bound by professional ethics and legal standards of licensing bodies.</a:t>
            </a:r>
            <a:endParaRPr/>
          </a:p>
          <a:p>
            <a:pPr marL="45720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Advocates cannot disclose information, including names of perpetrators to the facility.</a:t>
            </a:r>
            <a:endParaRPr/>
          </a:p>
          <a:p>
            <a:pPr marL="45720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Advocates give survivors the tools they need to make their own decisions.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8"/>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The Benefits of Advocates</a:t>
            </a:r>
            <a:endParaRPr/>
          </a:p>
        </p:txBody>
      </p:sp>
      <p:sp>
        <p:nvSpPr>
          <p:cNvPr id="429" name="Google Shape;429;p48"/>
          <p:cNvSpPr txBox="1">
            <a:spLocks noGrp="1"/>
          </p:cNvSpPr>
          <p:nvPr>
            <p:ph type="body" idx="1"/>
          </p:nvPr>
        </p:nvSpPr>
        <p:spPr>
          <a:xfrm>
            <a:off x="609600" y="1524000"/>
            <a:ext cx="8077200" cy="49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a:solidFill>
                  <a:schemeClr val="dk1"/>
                </a:solidFill>
              </a:rPr>
              <a:t>Advocates reduce survivors’ trauma and improve investigations in the following ways:</a:t>
            </a:r>
            <a:endParaRPr/>
          </a:p>
          <a:p>
            <a:pPr marL="742950" lvl="1" indent="-285750" algn="l" rtl="0">
              <a:lnSpc>
                <a:spcPct val="100000"/>
              </a:lnSpc>
              <a:spcBef>
                <a:spcPts val="0"/>
              </a:spcBef>
              <a:spcAft>
                <a:spcPts val="0"/>
              </a:spcAft>
              <a:buClr>
                <a:schemeClr val="dk1"/>
              </a:buClr>
              <a:buSzPts val="2400"/>
              <a:buFont typeface="Arial"/>
              <a:buChar char="•"/>
            </a:pPr>
            <a:r>
              <a:rPr lang="en-US" sz="2400">
                <a:solidFill>
                  <a:schemeClr val="dk1"/>
                </a:solidFill>
              </a:rPr>
              <a:t>Advocates increase survivors’ wellness and help them to cope with the trauma of the sexual abuse.</a:t>
            </a:r>
            <a:endParaRPr/>
          </a:p>
          <a:p>
            <a:pPr marL="742950" lvl="1" indent="-285750" algn="l" rtl="0">
              <a:lnSpc>
                <a:spcPct val="100000"/>
              </a:lnSpc>
              <a:spcBef>
                <a:spcPts val="0"/>
              </a:spcBef>
              <a:spcAft>
                <a:spcPts val="0"/>
              </a:spcAft>
              <a:buClr>
                <a:schemeClr val="dk1"/>
              </a:buClr>
              <a:buSzPts val="2400"/>
              <a:buFont typeface="Arial"/>
              <a:buChar char="•"/>
            </a:pPr>
            <a:r>
              <a:rPr lang="en-US" sz="2400">
                <a:solidFill>
                  <a:schemeClr val="dk1"/>
                </a:solidFill>
              </a:rPr>
              <a:t>Survivors are likely to feel more comfortable with the investigation if they have an advocate.</a:t>
            </a:r>
            <a:endParaRPr/>
          </a:p>
          <a:p>
            <a:pPr marL="742950" lvl="1" indent="-285750" algn="l" rtl="0">
              <a:lnSpc>
                <a:spcPct val="100000"/>
              </a:lnSpc>
              <a:spcBef>
                <a:spcPts val="0"/>
              </a:spcBef>
              <a:spcAft>
                <a:spcPts val="0"/>
              </a:spcAft>
              <a:buClr>
                <a:schemeClr val="dk1"/>
              </a:buClr>
              <a:buSzPts val="2400"/>
              <a:buFont typeface="Arial"/>
              <a:buChar char="•"/>
            </a:pPr>
            <a:r>
              <a:rPr lang="en-US" sz="2400">
                <a:solidFill>
                  <a:schemeClr val="dk1"/>
                </a:solidFill>
              </a:rPr>
              <a:t>Survivors who feel comfortable and supported are more likely to participate in the investigative process, which increases the likelihood of a successful investigation.</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title"/>
          </p:nvPr>
        </p:nvSpPr>
        <p:spPr>
          <a:xfrm>
            <a:off x="457200" y="1524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Questions?</a:t>
            </a:r>
            <a:endParaRPr/>
          </a:p>
        </p:txBody>
      </p:sp>
      <p:pic>
        <p:nvPicPr>
          <p:cNvPr id="435" name="Google Shape;435;p49"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0" y="152400"/>
            <a:ext cx="9144000" cy="1138238"/>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Exam Evidence Protocol and Forensic Exams – Access to Advocates</a:t>
            </a:r>
            <a:endParaRPr/>
          </a:p>
        </p:txBody>
      </p:sp>
      <p:sp>
        <p:nvSpPr>
          <p:cNvPr id="121" name="Google Shape;121;p5"/>
          <p:cNvSpPr txBox="1">
            <a:spLocks noGrp="1"/>
          </p:cNvSpPr>
          <p:nvPr>
            <p:ph type="body" idx="1"/>
          </p:nvPr>
        </p:nvSpPr>
        <p:spPr>
          <a:xfrm>
            <a:off x="609600" y="1676400"/>
            <a:ext cx="8153400" cy="396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§115.(3)21(e-h) Evidence protocol and forensic medical examinations </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Advocates accompany and support victims through the exam process and investigative interviews and provide emotional support, crisis intervention, information, and referrals.</a:t>
            </a:r>
            <a:endParaRPr/>
          </a:p>
          <a:p>
            <a:pPr marL="0" lvl="0" indent="-152400" algn="l" rtl="0">
              <a:lnSpc>
                <a:spcPct val="100000"/>
              </a:lnSpc>
              <a:spcBef>
                <a:spcPts val="1200"/>
              </a:spcBef>
              <a:spcAft>
                <a:spcPts val="0"/>
              </a:spcAft>
              <a:buClr>
                <a:schemeClr val="dk1"/>
              </a:buClr>
              <a:buSzPts val="2400"/>
              <a:buFont typeface="Arial"/>
              <a:buChar char="•"/>
            </a:pPr>
            <a:r>
              <a:rPr lang="en-US" sz="2400">
                <a:solidFill>
                  <a:schemeClr val="dk1"/>
                </a:solidFill>
              </a:rPr>
              <a:t>A qualified agency staff member must be screened for appropriateness and receive education on sexual assault and forensic exams.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5334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Specialized Training</a:t>
            </a:r>
            <a:endParaRPr/>
          </a:p>
        </p:txBody>
      </p:sp>
      <p:sp>
        <p:nvSpPr>
          <p:cNvPr id="127" name="Google Shape;127;p6"/>
          <p:cNvSpPr txBox="1">
            <a:spLocks noGrp="1"/>
          </p:cNvSpPr>
          <p:nvPr>
            <p:ph type="body" idx="1"/>
          </p:nvPr>
        </p:nvSpPr>
        <p:spPr>
          <a:xfrm>
            <a:off x="685800" y="1600200"/>
            <a:ext cx="82296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§115.(3)35(a) Specialized training: Medical and mental health care</a:t>
            </a:r>
            <a:endParaRPr/>
          </a:p>
          <a:p>
            <a:pPr marL="0" lvl="0" indent="0" algn="l" rtl="0">
              <a:lnSpc>
                <a:spcPct val="100000"/>
              </a:lnSpc>
              <a:spcBef>
                <a:spcPts val="600"/>
              </a:spcBef>
              <a:spcAft>
                <a:spcPts val="0"/>
              </a:spcAft>
              <a:buClr>
                <a:schemeClr val="dk1"/>
              </a:buClr>
              <a:buSzPts val="2400"/>
              <a:buNone/>
            </a:pPr>
            <a:r>
              <a:rPr lang="en-US" sz="2400">
                <a:solidFill>
                  <a:schemeClr val="dk1"/>
                </a:solidFill>
              </a:rPr>
              <a:t>Ensure medical and mental health staff are trained in:</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How to detect and assess for signs of sexual abuse and harassment</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How to preserve physical evidence of sexual abuse</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How to respond professionally to victims</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How and to whom to report allegations or suspicions of sexual abuse or harassment</a:t>
            </a:r>
            <a:endParaRPr/>
          </a:p>
          <a:p>
            <a:pPr marL="0" lvl="0" indent="0" algn="l" rtl="0">
              <a:lnSpc>
                <a:spcPct val="100000"/>
              </a:lnSpc>
              <a:spcBef>
                <a:spcPts val="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Specialized Training, Cont.</a:t>
            </a:r>
            <a:endParaRPr/>
          </a:p>
        </p:txBody>
      </p:sp>
      <p:sp>
        <p:nvSpPr>
          <p:cNvPr id="133" name="Google Shape;133;p7"/>
          <p:cNvSpPr txBox="1">
            <a:spLocks noGrp="1"/>
          </p:cNvSpPr>
          <p:nvPr>
            <p:ph type="body" idx="1"/>
          </p:nvPr>
        </p:nvSpPr>
        <p:spPr>
          <a:xfrm>
            <a:off x="762000" y="1554163"/>
            <a:ext cx="7848600" cy="527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§115.(3)35(b-d) Specialized training: Medical and mental health care</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Medical staff who perform forensic examinations must receive appropriate training.</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Maintain documentation of medical and mental health staff participation in required trainings.</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Ensure medical and mental health staff receive appropriate staff, volunteer, or contractor training, in addition to the specialized training described above.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0" y="80963"/>
            <a:ext cx="9144000" cy="1062037"/>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Outside Confidential Services</a:t>
            </a:r>
            <a:endParaRPr/>
          </a:p>
        </p:txBody>
      </p:sp>
      <p:sp>
        <p:nvSpPr>
          <p:cNvPr id="139" name="Google Shape;139;p8"/>
          <p:cNvSpPr txBox="1">
            <a:spLocks noGrp="1"/>
          </p:cNvSpPr>
          <p:nvPr>
            <p:ph type="body" idx="1"/>
          </p:nvPr>
        </p:nvSpPr>
        <p:spPr>
          <a:xfrm>
            <a:off x="762000" y="1524000"/>
            <a:ext cx="7848600" cy="449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§115.(3)53(a-b) Inmate/resident access to outside confidential support services</a:t>
            </a:r>
            <a:endParaRPr/>
          </a:p>
          <a:p>
            <a:pPr marL="0" lvl="0" indent="-152400" algn="l" rtl="0">
              <a:lnSpc>
                <a:spcPct val="110000"/>
              </a:lnSpc>
              <a:spcBef>
                <a:spcPts val="600"/>
              </a:spcBef>
              <a:spcAft>
                <a:spcPts val="0"/>
              </a:spcAft>
              <a:buClr>
                <a:schemeClr val="dk1"/>
              </a:buClr>
              <a:buSzPts val="2400"/>
              <a:buFont typeface="Arial"/>
              <a:buChar char="•"/>
            </a:pPr>
            <a:r>
              <a:rPr lang="en-US" sz="2400">
                <a:solidFill>
                  <a:schemeClr val="dk1"/>
                </a:solidFill>
              </a:rPr>
              <a:t>Provide inmates/residents with phone and mail access to rape crisis and/or other victim advocates.</a:t>
            </a:r>
            <a:endParaRPr/>
          </a:p>
          <a:p>
            <a:pPr marL="0" lvl="0" indent="-152400" algn="l" rtl="0">
              <a:lnSpc>
                <a:spcPct val="110000"/>
              </a:lnSpc>
              <a:spcBef>
                <a:spcPts val="1200"/>
              </a:spcBef>
              <a:spcAft>
                <a:spcPts val="0"/>
              </a:spcAft>
              <a:buClr>
                <a:schemeClr val="dk1"/>
              </a:buClr>
              <a:buSzPts val="2400"/>
              <a:buFont typeface="Arial"/>
              <a:buChar char="•"/>
            </a:pPr>
            <a:r>
              <a:rPr lang="en-US" sz="2400">
                <a:solidFill>
                  <a:schemeClr val="dk1"/>
                </a:solidFill>
              </a:rPr>
              <a:t>Enable reasonable communication in as confidential a manner as possible.</a:t>
            </a:r>
            <a:endParaRPr/>
          </a:p>
          <a:p>
            <a:pPr marL="0" lvl="0" indent="-152400" algn="l" rtl="0">
              <a:lnSpc>
                <a:spcPct val="110000"/>
              </a:lnSpc>
              <a:spcBef>
                <a:spcPts val="1200"/>
              </a:spcBef>
              <a:spcAft>
                <a:spcPts val="0"/>
              </a:spcAft>
              <a:buClr>
                <a:schemeClr val="dk1"/>
              </a:buClr>
              <a:buSzPts val="2400"/>
              <a:buFont typeface="Arial"/>
              <a:buChar char="•"/>
            </a:pPr>
            <a:r>
              <a:rPr lang="en-US" sz="2400">
                <a:solidFill>
                  <a:schemeClr val="dk1"/>
                </a:solidFill>
              </a:rPr>
              <a:t>Inform inmates/residents of the extent to which this communication is monitored and reports will be filed in accordance with mandatory reporting laws.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a:t>Access to Outside </a:t>
            </a:r>
            <a:br>
              <a:rPr lang="en-US"/>
            </a:br>
            <a:r>
              <a:rPr lang="en-US"/>
              <a:t>Confidential Services - Agreements</a:t>
            </a:r>
            <a:endParaRPr/>
          </a:p>
        </p:txBody>
      </p:sp>
      <p:sp>
        <p:nvSpPr>
          <p:cNvPr id="145" name="Google Shape;145;p9"/>
          <p:cNvSpPr txBox="1">
            <a:spLocks noGrp="1"/>
          </p:cNvSpPr>
          <p:nvPr>
            <p:ph type="body" idx="1"/>
          </p:nvPr>
        </p:nvSpPr>
        <p:spPr>
          <a:xfrm>
            <a:off x="685800" y="1447800"/>
            <a:ext cx="7924800" cy="49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i="1">
                <a:solidFill>
                  <a:schemeClr val="dk1"/>
                </a:solidFill>
              </a:rPr>
              <a:t>§115.(3)53(c) Inmate/resident access to outside confidential support services</a:t>
            </a:r>
            <a:endParaRPr/>
          </a:p>
          <a:p>
            <a:pPr marL="0" lvl="0" indent="-152400" algn="l" rtl="0">
              <a:lnSpc>
                <a:spcPct val="100000"/>
              </a:lnSpc>
              <a:spcBef>
                <a:spcPts val="600"/>
              </a:spcBef>
              <a:spcAft>
                <a:spcPts val="0"/>
              </a:spcAft>
              <a:buClr>
                <a:schemeClr val="dk1"/>
              </a:buClr>
              <a:buSzPts val="2400"/>
              <a:buFont typeface="Arial"/>
              <a:buChar char="•"/>
            </a:pPr>
            <a:r>
              <a:rPr lang="en-US" sz="2400">
                <a:solidFill>
                  <a:schemeClr val="dk1"/>
                </a:solidFill>
              </a:rPr>
              <a:t>Enter into written agreements (MOUs) with outside victim advocates who are able to provide inmates/victims with confidential emotional support.</a:t>
            </a:r>
            <a:endParaRPr/>
          </a:p>
          <a:p>
            <a:pPr marL="0" lvl="0" indent="-152400" algn="l" rtl="0">
              <a:lnSpc>
                <a:spcPct val="100000"/>
              </a:lnSpc>
              <a:spcBef>
                <a:spcPts val="1200"/>
              </a:spcBef>
              <a:spcAft>
                <a:spcPts val="0"/>
              </a:spcAft>
              <a:buClr>
                <a:schemeClr val="dk1"/>
              </a:buClr>
              <a:buSzPts val="2400"/>
              <a:buFont typeface="Arial"/>
              <a:buChar char="•"/>
            </a:pPr>
            <a:r>
              <a:rPr lang="en-US" sz="2400">
                <a:solidFill>
                  <a:schemeClr val="dk1"/>
                </a:solidFill>
              </a:rPr>
              <a:t>Document attempts to enter into such agreements.</a:t>
            </a:r>
            <a:endParaRPr/>
          </a:p>
          <a:p>
            <a:pPr marL="0" lvl="0" indent="0" algn="l" rtl="0">
              <a:lnSpc>
                <a:spcPct val="100000"/>
              </a:lnSpc>
              <a:spcBef>
                <a:spcPts val="60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theme/theme1.xml><?xml version="1.0" encoding="utf-8"?>
<a:theme xmlns:a="http://schemas.openxmlformats.org/drawingml/2006/main" name="PREA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3796</Words>
  <Application>Microsoft Office PowerPoint</Application>
  <PresentationFormat>On-screen Show (4:3)</PresentationFormat>
  <Paragraphs>297</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Verdana</vt:lpstr>
      <vt:lpstr>PREA PPT Template</vt:lpstr>
      <vt:lpstr>Module 5: Role of Medical And Mental Health Practitioners in Investigations   </vt:lpstr>
      <vt:lpstr>Module 5: Objectives</vt:lpstr>
      <vt:lpstr>Evidence Protocol and Forensic Exams</vt:lpstr>
      <vt:lpstr>Evidence Protocol and Forensic Exams – Access to Advocates</vt:lpstr>
      <vt:lpstr>Exam Evidence Protocol and Forensic Exams – Access to Advocates</vt:lpstr>
      <vt:lpstr>Specialized Training</vt:lpstr>
      <vt:lpstr>Specialized Training, Cont.</vt:lpstr>
      <vt:lpstr>Access to Outside Confidential Services</vt:lpstr>
      <vt:lpstr>Access to Outside  Confidential Services - Agreements</vt:lpstr>
      <vt:lpstr>Coordinated Response</vt:lpstr>
      <vt:lpstr>Access to Emergency Medical and Mental Health Care</vt:lpstr>
      <vt:lpstr>Access to Emergency Medical and Mental Health Care</vt:lpstr>
      <vt:lpstr>Access to Ongoing Medical and Mental Health Care</vt:lpstr>
      <vt:lpstr>Access to Ongoing Medical and Mental Health Care, Cont.</vt:lpstr>
      <vt:lpstr>Access to Ongoing Medical and Mental Health Care, Cont.</vt:lpstr>
      <vt:lpstr>Interpreting the Medical and Mental Health Standards</vt:lpstr>
      <vt:lpstr>Interpreting the Victim Services Standards</vt:lpstr>
      <vt:lpstr>PowerPoint Presentation</vt:lpstr>
      <vt:lpstr>Sexual Assault Nurse Examiner</vt:lpstr>
      <vt:lpstr>Forensic Medical Examination</vt:lpstr>
      <vt:lpstr>Medical Examination for  Sexual Abuse Victim</vt:lpstr>
      <vt:lpstr>Dual Purpose of the Forensic Exam</vt:lpstr>
      <vt:lpstr>Restraints should not restrict!</vt:lpstr>
      <vt:lpstr>Victim Adaptations</vt:lpstr>
      <vt:lpstr>What does a sexual assault forensic medical examination entail?</vt:lpstr>
      <vt:lpstr>First Steps</vt:lpstr>
      <vt:lpstr>Step 3: Clothing Collection</vt:lpstr>
      <vt:lpstr>Step 4: Debris Collection</vt:lpstr>
      <vt:lpstr>Step 5: Oral Swabs &amp; Smears</vt:lpstr>
      <vt:lpstr>Step 6A: Vaginal Swabs &amp; Smears Step 6B: Penile Swabs &amp; Smears</vt:lpstr>
      <vt:lpstr>Step 7: Rectal Swab &amp; Smear</vt:lpstr>
      <vt:lpstr>Step 8: Head Hair Combings</vt:lpstr>
      <vt:lpstr>Step 9: Pulled Head Hairs</vt:lpstr>
      <vt:lpstr>Step 10: Pubic Hair Combings Step 11: Pulled Pubic Hair</vt:lpstr>
      <vt:lpstr>Step 12: Saliva Sample</vt:lpstr>
      <vt:lpstr>Final Steps</vt:lpstr>
      <vt:lpstr>Documentation</vt:lpstr>
      <vt:lpstr>Remember!</vt:lpstr>
      <vt:lpstr>Access to Victim Advocates</vt:lpstr>
      <vt:lpstr>The Rape Crisis Model</vt:lpstr>
      <vt:lpstr>The Role of the Victim Advocate</vt:lpstr>
      <vt:lpstr>Importance of Victim Advocates</vt:lpstr>
      <vt:lpstr>Rape Crisis Services </vt:lpstr>
      <vt:lpstr>Role of the Advocate  During the Forensic Exam</vt:lpstr>
      <vt:lpstr>Role of the Advocate in Investigative Interviews</vt:lpstr>
      <vt:lpstr>Role of the Advocate in  Providing Ongoing Care</vt:lpstr>
      <vt:lpstr>Victim Advocates and Confidentiality </vt:lpstr>
      <vt:lpstr>The Benefits of Advocates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Role of Medical And Mental Health Practitioners in Investigations   </dc:title>
  <dc:creator>TMG Caleb</dc:creator>
  <cp:lastModifiedBy>La Cole Archuletta</cp:lastModifiedBy>
  <cp:revision>1</cp:revision>
  <dcterms:created xsi:type="dcterms:W3CDTF">2012-08-11T01:17:59Z</dcterms:created>
  <dcterms:modified xsi:type="dcterms:W3CDTF">2023-04-10T14:56:52Z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TaxHTField0">
    <vt:lpwstr>Madison|3dd15d7c-466b-4f2e-a1e7-1efea7a709d1</vt:lpwstr>
  </property>
  <property fmtid="{D5CDD505-2E9C-101B-9397-08002B2CF9AE}" pid="4" name="ProjectFamilyTaxHTField0">
    <vt:lpwstr>Adult Corrections|86d9283a-e4db-4430-a1dd-61d127e131bb;Juvenile Corrections|736d6d6b-3658-48ec-a083-bd3f529fbd98</vt:lpwstr>
  </property>
  <property fmtid="{D5CDD505-2E9C-101B-9397-08002B2CF9AE}" pid="5" name="NCCDOffice">
    <vt:lpwstr>324;#Madison|3dd15d7c-466b-4f2e-a1e7-1efea7a709d1</vt:lpwstr>
  </property>
  <property fmtid="{D5CDD505-2E9C-101B-9397-08002B2CF9AE}" pid="6" name="ProjectFamily">
    <vt:lpwstr>986;#Adult Corrections|86d9283a-e4db-4430-a1dd-61d127e131bb;#1012;#Juvenile Corrections|736d6d6b-3658-48ec-a083-bd3f529fbd98</vt:lpwstr>
  </property>
  <property fmtid="{D5CDD505-2E9C-101B-9397-08002B2CF9AE}" pid="7" name="ProjectTaxHTField0">
    <vt:lpwstr/>
  </property>
  <property fmtid="{D5CDD505-2E9C-101B-9397-08002B2CF9AE}" pid="8" name="ProjectActivityTaxHTField0">
    <vt:lpwstr/>
  </property>
  <property fmtid="{D5CDD505-2E9C-101B-9397-08002B2CF9AE}" pid="9" name="DocumentTypeTaxHTField0">
    <vt:lpwstr/>
  </property>
  <property fmtid="{D5CDD505-2E9C-101B-9397-08002B2CF9AE}" pid="10" name="SubProject">
    <vt:lpwstr/>
  </property>
  <property fmtid="{D5CDD505-2E9C-101B-9397-08002B2CF9AE}" pid="11" name="Additional Descriptor">
    <vt:lpwstr/>
  </property>
  <property fmtid="{D5CDD505-2E9C-101B-9397-08002B2CF9AE}" pid="12" name="SourcePath">
    <vt:lpwstr/>
  </property>
  <property fmtid="{D5CDD505-2E9C-101B-9397-08002B2CF9AE}" pid="13" name="xd_Signature">
    <vt:lpwstr/>
  </property>
  <property fmtid="{D5CDD505-2E9C-101B-9397-08002B2CF9AE}" pid="14" name="display_urn:schemas-microsoft-com:office:office#Editor">
    <vt:lpwstr>Judy Kirby</vt:lpwstr>
  </property>
  <property fmtid="{D5CDD505-2E9C-101B-9397-08002B2CF9AE}" pid="15" name="TaxKeyword">
    <vt:lpwstr/>
  </property>
  <property fmtid="{D5CDD505-2E9C-101B-9397-08002B2CF9AE}" pid="16" name="Order">
    <vt:lpwstr>125900.000000000</vt:lpwstr>
  </property>
  <property fmtid="{D5CDD505-2E9C-101B-9397-08002B2CF9AE}" pid="17" name="TemplateUrl">
    <vt:lpwstr/>
  </property>
  <property fmtid="{D5CDD505-2E9C-101B-9397-08002B2CF9AE}" pid="18" name="ComplianceAssetId">
    <vt:lpwstr/>
  </property>
  <property fmtid="{D5CDD505-2E9C-101B-9397-08002B2CF9AE}" pid="19" name="display_urn:schemas-microsoft-com:office:office#Author">
    <vt:lpwstr>Judy Kirby</vt:lpwstr>
  </property>
  <property fmtid="{D5CDD505-2E9C-101B-9397-08002B2CF9AE}" pid="20" name="xd_ProgID">
    <vt:lpwstr/>
  </property>
  <property fmtid="{D5CDD505-2E9C-101B-9397-08002B2CF9AE}" pid="21" name="SharedWithUsers">
    <vt:lpwstr/>
  </property>
  <property fmtid="{D5CDD505-2E9C-101B-9397-08002B2CF9AE}" pid="22" name="_ExtendedDescription">
    <vt:lpwstr/>
  </property>
  <property fmtid="{D5CDD505-2E9C-101B-9397-08002B2CF9AE}" pid="23" name="MediaServiceImageTags">
    <vt:lpwstr/>
  </property>
</Properties>
</file>