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7010400" cy="9296400"/>
  <p:embeddedFontLst>
    <p:embeddedFont>
      <p:font typeface="Calibri" panose="020F0502020204030204" pitchFamily="34" charset="0"/>
      <p:regular r:id="rId45"/>
      <p:bold r:id="rId46"/>
      <p:italic r:id="rId47"/>
      <p:boldItalic r:id="rId48"/>
    </p:embeddedFont>
    <p:embeddedFont>
      <p:font typeface="Tahoma" panose="020B0604030504040204" pitchFamily="34" charset="0"/>
      <p:regular r:id="rId49"/>
      <p:bold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IZHEvLvIl/qv/8/ZcPcTx4uPY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39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When you sexualize the work environment – such as between staff and staff – it implicitly gives offenders permission to act similarly.  When there are problems among the staff in any form, it can ripple down to the offenders.  Offenders watch everything we do.</a:t>
            </a:r>
            <a:endParaRPr/>
          </a:p>
          <a:p>
            <a:pPr marL="0" lvl="0" indent="0" algn="l" rtl="0">
              <a:spcBef>
                <a:spcPts val="0"/>
              </a:spcBef>
              <a:spcAft>
                <a:spcPts val="0"/>
              </a:spcAft>
              <a:buNone/>
            </a:pPr>
            <a:endParaRPr/>
          </a:p>
        </p:txBody>
      </p:sp>
      <p:sp>
        <p:nvSpPr>
          <p:cNvPr id="158" name="Google Shape;158;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5" name="Google Shape;175;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Who has heard of the term code of silence?  What is it?</a:t>
            </a:r>
            <a:endParaRPr/>
          </a:p>
        </p:txBody>
      </p:sp>
      <p:sp>
        <p:nvSpPr>
          <p:cNvPr id="176" name="Google Shape;176;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Luckily it may not be as strong as it used to be.  When present it can be very strong.  Staff are willing to risk discipline in order to not violate this powerful norm.  </a:t>
            </a:r>
            <a:endParaRPr/>
          </a:p>
          <a:p>
            <a:pPr marL="0" lvl="0" indent="0" algn="l" rtl="0">
              <a:spcBef>
                <a:spcPts val="0"/>
              </a:spcBef>
              <a:spcAft>
                <a:spcPts val="0"/>
              </a:spcAft>
              <a:buNone/>
            </a:pPr>
            <a:endParaRPr/>
          </a:p>
          <a:p>
            <a:pPr marL="0" lvl="0" indent="0" algn="l" rtl="0">
              <a:spcBef>
                <a:spcPts val="0"/>
              </a:spcBef>
              <a:spcAft>
                <a:spcPts val="0"/>
              </a:spcAft>
              <a:buNone/>
            </a:pPr>
            <a:r>
              <a:rPr lang="en-US"/>
              <a:t>Court example.  It happens everywhere. </a:t>
            </a:r>
            <a:endParaRPr/>
          </a:p>
        </p:txBody>
      </p:sp>
      <p:sp>
        <p:nvSpPr>
          <p:cNvPr id="184" name="Google Shape;184;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190" name="Google Shape;190;p15:notes"/>
          <p:cNvSpPr>
            <a:spLocks noGrp="1" noRot="1" noChangeAspect="1"/>
          </p:cNvSpPr>
          <p:nvPr>
            <p:ph type="sldImg" idx="2"/>
          </p:nvPr>
        </p:nvSpPr>
        <p:spPr>
          <a:xfrm>
            <a:off x="1184275"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5: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Is there a pervasive attitude in your organization that no matter what the allegation, another staff member must not report misconduct by other staff?  Do staff believe that it is worse to be tell on someone than it is to demand professionalism within the agency?  If you answered yes to any of the above a code of silence exists within your organization. </a:t>
            </a:r>
            <a:endParaRPr/>
          </a:p>
          <a:p>
            <a:pPr marL="0" lvl="0" indent="0" algn="l" rtl="0">
              <a:spcBef>
                <a:spcPts val="0"/>
              </a:spcBef>
              <a:spcAft>
                <a:spcPts val="0"/>
              </a:spcAft>
              <a:buNone/>
            </a:pPr>
            <a:endParaRPr/>
          </a:p>
          <a:p>
            <a:pPr marL="0" lvl="0" indent="0" algn="l" rtl="0">
              <a:spcBef>
                <a:spcPts val="0"/>
              </a:spcBef>
              <a:spcAft>
                <a:spcPts val="0"/>
              </a:spcAft>
              <a:buNone/>
            </a:pPr>
            <a:r>
              <a:rPr lang="en-US"/>
              <a:t>A recent study of the code of silence by Dr. Neal Trauma of the National Institute of Ethics provides  some valuable insight into the pervasive and destructive nature of the issue. These elements are most relevant to correctional agencies as they seek to assess their agency’s culture and address the highly explosive subject of allegations of staff sexual misconduct with inmates.</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3" name="Google Shape;213;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If staff are not reporting or not willing to cooperate with investigations what happens?</a:t>
            </a:r>
            <a:endParaRPr/>
          </a:p>
          <a:p>
            <a:pPr marL="0" lvl="0" indent="0" algn="l" rtl="0">
              <a:spcBef>
                <a:spcPts val="0"/>
              </a:spcBef>
              <a:spcAft>
                <a:spcPts val="0"/>
              </a:spcAft>
              <a:buNone/>
            </a:pPr>
            <a:endParaRPr/>
          </a:p>
          <a:p>
            <a:pPr marL="0" lvl="0" indent="0" algn="l" rtl="0">
              <a:spcBef>
                <a:spcPts val="0"/>
              </a:spcBef>
              <a:spcAft>
                <a:spcPts val="0"/>
              </a:spcAft>
              <a:buNone/>
            </a:pPr>
            <a:r>
              <a:rPr lang="en-US"/>
              <a:t>Leads to security risks.  </a:t>
            </a:r>
            <a:endParaRPr/>
          </a:p>
          <a:p>
            <a:pPr marL="0" lvl="0" indent="0" algn="l" rtl="0">
              <a:spcBef>
                <a:spcPts val="0"/>
              </a:spcBef>
              <a:spcAft>
                <a:spcPts val="0"/>
              </a:spcAft>
              <a:buNone/>
            </a:pPr>
            <a:endParaRPr/>
          </a:p>
          <a:p>
            <a:pPr marL="0" lvl="0" indent="0" algn="l" rtl="0">
              <a:spcBef>
                <a:spcPts val="0"/>
              </a:spcBef>
              <a:spcAft>
                <a:spcPts val="0"/>
              </a:spcAft>
              <a:buNone/>
            </a:pPr>
            <a:r>
              <a:rPr lang="en-US"/>
              <a:t>Practice how to intervene with a fellow staff member.  Partner up and turn chairs as if having a conversation.  I will read two different  scenarios to you, one at a time and I want you to discuss what you would say and do if you were a co-worker in that situation.  </a:t>
            </a:r>
            <a:endParaRPr/>
          </a:p>
          <a:p>
            <a:pPr marL="0" lvl="0" indent="0" algn="l" rtl="0">
              <a:spcBef>
                <a:spcPts val="0"/>
              </a:spcBef>
              <a:spcAft>
                <a:spcPts val="0"/>
              </a:spcAft>
              <a:buNone/>
            </a:pPr>
            <a:endParaRPr/>
          </a:p>
          <a:p>
            <a:pPr marL="232943" lvl="0" indent="-232943" algn="l" rtl="0">
              <a:spcBef>
                <a:spcPts val="0"/>
              </a:spcBef>
              <a:spcAft>
                <a:spcPts val="0"/>
              </a:spcAft>
              <a:buClr>
                <a:schemeClr val="dk1"/>
              </a:buClr>
              <a:buSzPts val="1200"/>
              <a:buFont typeface="Calibri"/>
              <a:buAutoNum type="arabicPeriod"/>
            </a:pPr>
            <a:r>
              <a:rPr lang="en-US"/>
              <a:t>While changing an inmate’s cell assignment for possession of contraband, the inmate tells the correctional officer that he/she receives marijuana and other things from another staff member in exchange for sex.</a:t>
            </a:r>
            <a:endParaRPr/>
          </a:p>
          <a:p>
            <a:pPr marL="232943" lvl="0" indent="-232943" algn="l" rtl="0">
              <a:spcBef>
                <a:spcPts val="0"/>
              </a:spcBef>
              <a:spcAft>
                <a:spcPts val="0"/>
              </a:spcAft>
              <a:buClr>
                <a:schemeClr val="dk1"/>
              </a:buClr>
              <a:buSzPts val="1200"/>
              <a:buFont typeface="Calibri"/>
              <a:buAutoNum type="arabicPeriod"/>
            </a:pPr>
            <a:r>
              <a:rPr lang="en-US"/>
              <a:t>On your shift, you observe a co-worker talking to an offender for several minutes.  You observe the body language to indicate flirtation and a closeness between them.  Both are smiling and laughing more than usual.  This is not the first time you have seen them in this way.  </a:t>
            </a:r>
            <a:endParaRPr/>
          </a:p>
          <a:p>
            <a:pPr marL="232943" lvl="0" indent="-156743" algn="l" rtl="0">
              <a:spcBef>
                <a:spcPts val="0"/>
              </a:spcBef>
              <a:spcAft>
                <a:spcPts val="0"/>
              </a:spcAft>
              <a:buClr>
                <a:schemeClr val="dk1"/>
              </a:buClr>
              <a:buSzPts val="1200"/>
              <a:buFont typeface="Calibri"/>
              <a:buNone/>
            </a:pPr>
            <a:endParaRPr/>
          </a:p>
          <a:p>
            <a:pPr marL="232943" lvl="0" indent="-232943" algn="l" rtl="0">
              <a:spcBef>
                <a:spcPts val="0"/>
              </a:spcBef>
              <a:spcAft>
                <a:spcPts val="0"/>
              </a:spcAft>
              <a:buNone/>
            </a:pPr>
            <a:r>
              <a:rPr lang="en-US"/>
              <a:t>What were some of the best responses you heard?</a:t>
            </a:r>
            <a:endParaRPr/>
          </a:p>
        </p:txBody>
      </p:sp>
      <p:sp>
        <p:nvSpPr>
          <p:cNvPr id="233" name="Google Shape;233;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9" name="Google Shape;239;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4" name="Google Shape;244;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0" name="Google Shape;250;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Training.  It has to make clear that failure to report is a security issue.  There is liability and you may make the workplace more dangerous by failure to report.  Supervisors may need different training.  How to deal with red flags, etc.  </a:t>
            </a:r>
            <a:endParaRPr/>
          </a:p>
        </p:txBody>
      </p:sp>
      <p:sp>
        <p:nvSpPr>
          <p:cNvPr id="257" name="Google Shape;257;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What kind of assistance is provided to employees within the facilities?  What if they start to have problems with boundaries?  Would they feel comfortable seeking help?</a:t>
            </a:r>
            <a:endParaRPr/>
          </a:p>
        </p:txBody>
      </p:sp>
      <p:sp>
        <p:nvSpPr>
          <p:cNvPr id="264" name="Google Shape;264;p2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0" name="Google Shape;270;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6" name="Google Shape;276;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3" name="Google Shape;283;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8" name="Google Shape;288;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3" name="Google Shape;293;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8" name="Google Shape;298;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3" name="Google Shape;303;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8" name="Google Shape;308;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3" name="Google Shape;313;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8" name="Google Shape;318;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3" name="Google Shape;323;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3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Consistent practices.  Are staff treated fairly?  Are there consequences?</a:t>
            </a:r>
            <a:endParaRPr/>
          </a:p>
        </p:txBody>
      </p:sp>
      <p:sp>
        <p:nvSpPr>
          <p:cNvPr id="331" name="Google Shape;331;p3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t>Beliefs example</a:t>
            </a:r>
            <a:r>
              <a:rPr lang="en-US"/>
              <a:t>.  You can’t be promoted unless you attend the Boss’  Christmas party and tell a dirty limerick or joke.  Have to go hunting or play golf with the boss.  Belong to the same social club</a:t>
            </a:r>
            <a:endParaRPr/>
          </a:p>
          <a:p>
            <a:pPr marL="0" lvl="0" indent="0" algn="l" rtl="0">
              <a:spcBef>
                <a:spcPts val="0"/>
              </a:spcBef>
              <a:spcAft>
                <a:spcPts val="0"/>
              </a:spcAft>
              <a:buNone/>
            </a:pPr>
            <a:endParaRPr/>
          </a:p>
          <a:p>
            <a:pPr marL="0" lvl="0" indent="0" algn="l" rtl="0">
              <a:spcBef>
                <a:spcPts val="0"/>
              </a:spcBef>
              <a:spcAft>
                <a:spcPts val="0"/>
              </a:spcAft>
              <a:buNone/>
            </a:pPr>
            <a:r>
              <a:rPr lang="en-US" b="1"/>
              <a:t>Values example</a:t>
            </a:r>
            <a:r>
              <a:rPr lang="en-US"/>
              <a:t>:  If it’s offenders vs. staff, the decision supports the staff. Zero tolerance for staff sexual misconduct.  Change in values in the correctional world.  Used to only hire men who were  gruff, tough and macho.  Now we want staff who have good communication and interpersonal skills.   Jokes, dress and suggestive photos in work areas.</a:t>
            </a:r>
            <a:endParaRPr/>
          </a:p>
          <a:p>
            <a:pPr marL="0" lvl="0" indent="0" algn="l" rtl="0">
              <a:spcBef>
                <a:spcPts val="0"/>
              </a:spcBef>
              <a:spcAft>
                <a:spcPts val="0"/>
              </a:spcAft>
              <a:buNone/>
            </a:pPr>
            <a:endParaRPr/>
          </a:p>
          <a:p>
            <a:pPr marL="0" lvl="0" indent="0" algn="l" rtl="0">
              <a:spcBef>
                <a:spcPts val="0"/>
              </a:spcBef>
              <a:spcAft>
                <a:spcPts val="0"/>
              </a:spcAft>
              <a:buNone/>
            </a:pPr>
            <a:r>
              <a:rPr lang="en-US" b="1"/>
              <a:t>Norms example</a:t>
            </a:r>
            <a:r>
              <a:rPr lang="en-US"/>
              <a:t>:  Don’t volunteer for assignments. Code of silence – don’t rat or snitch.  Don’t socialize with people outside the agency.</a:t>
            </a:r>
            <a:endParaRPr/>
          </a:p>
          <a:p>
            <a:pPr marL="0" lvl="0" indent="-76200" algn="l" rtl="0">
              <a:spcBef>
                <a:spcPts val="0"/>
              </a:spcBef>
              <a:spcAft>
                <a:spcPts val="0"/>
              </a:spcAft>
              <a:buClr>
                <a:schemeClr val="dk1"/>
              </a:buClr>
              <a:buSzPts val="1200"/>
              <a:buFont typeface="Calibri"/>
              <a:buChar char="•"/>
            </a:pPr>
            <a:r>
              <a:rPr lang="en-US"/>
              <a:t>Formal and informal norms.  One informal rule might be “staff are always right until proven wrong.  Offenders always lie”.  Another might be “forget everything you learned at the Academy. This is how it is done here”.</a:t>
            </a:r>
            <a:endParaRPr/>
          </a:p>
          <a:p>
            <a:pPr marL="0" lvl="0" indent="-76200" algn="l" rtl="0">
              <a:spcBef>
                <a:spcPts val="0"/>
              </a:spcBef>
              <a:spcAft>
                <a:spcPts val="0"/>
              </a:spcAft>
              <a:buClr>
                <a:schemeClr val="dk1"/>
              </a:buClr>
              <a:buSzPts val="1200"/>
              <a:buFont typeface="Calibri"/>
              <a:buChar char="•"/>
            </a:pPr>
            <a:r>
              <a:rPr lang="en-US"/>
              <a:t>Are there double messages given.  Policy says one thing but norms dictate another? Does policy allow to touch an offender – what if their mother just died or they graduated from a program?  Could they get a hug?</a:t>
            </a:r>
            <a:endParaRPr/>
          </a:p>
        </p:txBody>
      </p:sp>
      <p:sp>
        <p:nvSpPr>
          <p:cNvPr id="118" name="Google Shape;118;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7" name="Google Shape;337;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
        <p:nvSpPr>
          <p:cNvPr id="344" name="Google Shape;344;p41:notes"/>
          <p:cNvSpPr>
            <a:spLocks noGrp="1" noRot="1" noChangeAspect="1"/>
          </p:cNvSpPr>
          <p:nvPr>
            <p:ph type="sldImg" idx="2"/>
          </p:nvPr>
        </p:nvSpPr>
        <p:spPr>
          <a:xfrm>
            <a:off x="1184275"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5" name="Google Shape;345;p41: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Those who have been involved with change agree that developing a plan establishing a vision, with input of the management team and line staff, begins the process of changing culture.  Staff and managers do not work together effectively when they are unclear about agency’ vision ----what the Director/warden etc. wants if they are not part of the vision and change process.  </a:t>
            </a:r>
            <a:endParaRPr/>
          </a:p>
          <a:p>
            <a:pPr marL="0" lvl="0" indent="0" algn="l" rtl="0">
              <a:spcBef>
                <a:spcPts val="0"/>
              </a:spcBef>
              <a:spcAft>
                <a:spcPts val="0"/>
              </a:spcAft>
              <a:buNone/>
            </a:pPr>
            <a:endParaRPr/>
          </a:p>
          <a:p>
            <a:pPr marL="0" lvl="0" indent="0" algn="l" rtl="0">
              <a:spcBef>
                <a:spcPts val="0"/>
              </a:spcBef>
              <a:spcAft>
                <a:spcPts val="0"/>
              </a:spcAft>
              <a:buNone/>
            </a:pPr>
            <a:r>
              <a:rPr lang="en-US"/>
              <a:t>The experienced corrections leaders’ second recommendation is after the direction has been established , listen and then talk.  Listen and talk to staff, inmates, volunteers, contractors, the unions, and the community.  .  Tell everyone the plan and how the institution/organization will get there..  Invite and encourage participation.  Find ways to get staff invested in the mission.  Tell staff how the changes will benefit them.</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strategy- Hold everyone accountable.  Strive for consistency, but remember to start small.  In the words of one warden, How do you neat an elephant?  One bite at a time.   Set zero tolerance for violating ethical standards.  Require staff to follow the rules, require managers to enforce the rules.  Be alert for what behavior is being role modeled.  How do the new staff learn their jobs, and acquire their attitudes?  </a:t>
            </a:r>
            <a:endParaRPr/>
          </a:p>
          <a:p>
            <a:pPr marL="0" lvl="0" indent="0" algn="l" rtl="0">
              <a:spcBef>
                <a:spcPts val="0"/>
              </a:spcBef>
              <a:spcAft>
                <a:spcPts val="0"/>
              </a:spcAft>
              <a:buNone/>
            </a:pPr>
            <a:endParaRPr/>
          </a:p>
          <a:p>
            <a:pPr marL="0" lvl="0" indent="0" algn="l" rtl="0">
              <a:spcBef>
                <a:spcPts val="0"/>
              </a:spcBef>
              <a:spcAft>
                <a:spcPts val="0"/>
              </a:spcAft>
              <a:buNone/>
            </a:pPr>
            <a:r>
              <a:rPr lang="en-US"/>
              <a:t>Reviewing what is taught in the pre-service academy with and eye toward how it perpetuates institutional culture may provide  some answers.  The best pre-service training can be undone by the influence of an employee’s new peers.</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2" name="Google Shape;352;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1" name="Google Shape;131;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Are staff promoted based on experience and qualifications?  Is it based on who you know?</a:t>
            </a:r>
            <a:endParaRPr/>
          </a:p>
          <a:p>
            <a:pPr marL="0" lvl="0" indent="0" algn="l" rtl="0">
              <a:spcBef>
                <a:spcPts val="0"/>
              </a:spcBef>
              <a:spcAft>
                <a:spcPts val="0"/>
              </a:spcAft>
              <a:buNone/>
            </a:pPr>
            <a:r>
              <a:rPr lang="en-US"/>
              <a:t>Do staff talk about who gets the job based on their relationship with someone?</a:t>
            </a:r>
            <a:endParaRPr/>
          </a:p>
          <a:p>
            <a:pPr marL="0" lvl="0" indent="0" algn="l" rtl="0">
              <a:spcBef>
                <a:spcPts val="0"/>
              </a:spcBef>
              <a:spcAft>
                <a:spcPts val="0"/>
              </a:spcAft>
              <a:buNone/>
            </a:pPr>
            <a:endParaRPr/>
          </a:p>
          <a:p>
            <a:pPr marL="0" lvl="0" indent="0" algn="l" rtl="0">
              <a:spcBef>
                <a:spcPts val="0"/>
              </a:spcBef>
              <a:spcAft>
                <a:spcPts val="0"/>
              </a:spcAft>
              <a:buNone/>
            </a:pPr>
            <a:r>
              <a:rPr lang="en-US"/>
              <a:t>Who are you hiring?  Are more people hired with questionable capabilities?</a:t>
            </a:r>
            <a:endParaRPr/>
          </a:p>
        </p:txBody>
      </p:sp>
      <p:sp>
        <p:nvSpPr>
          <p:cNvPr id="132" name="Google Shape;132;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 name="Google Shape;138;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Are staff relations respectful and honest?  Are they team focused? </a:t>
            </a:r>
            <a:endParaRPr/>
          </a:p>
          <a:p>
            <a:pPr marL="0" lvl="0" indent="0" algn="l" rtl="0">
              <a:spcBef>
                <a:spcPts val="0"/>
              </a:spcBef>
              <a:spcAft>
                <a:spcPts val="0"/>
              </a:spcAft>
              <a:buNone/>
            </a:pPr>
            <a:r>
              <a:rPr lang="en-US"/>
              <a:t>Are they gossipy?  Back biting?  Sexual?</a:t>
            </a:r>
            <a:endParaRPr/>
          </a:p>
          <a:p>
            <a:pPr marL="0" lvl="0" indent="0" algn="l" rtl="0">
              <a:spcBef>
                <a:spcPts val="0"/>
              </a:spcBef>
              <a:spcAft>
                <a:spcPts val="0"/>
              </a:spcAft>
              <a:buNone/>
            </a:pPr>
            <a:r>
              <a:rPr lang="en-US"/>
              <a:t>Are there many family members working together? </a:t>
            </a:r>
            <a:endParaRPr/>
          </a:p>
          <a:p>
            <a:pPr marL="0" lvl="0" indent="0" algn="l" rtl="0">
              <a:spcBef>
                <a:spcPts val="0"/>
              </a:spcBef>
              <a:spcAft>
                <a:spcPts val="0"/>
              </a:spcAft>
              <a:buNone/>
            </a:pPr>
            <a:r>
              <a:rPr lang="en-US"/>
              <a:t>Is there dating in the workplace?</a:t>
            </a:r>
            <a:endParaRPr/>
          </a:p>
          <a:p>
            <a:pPr marL="0" lvl="0" indent="0" algn="l" rtl="0">
              <a:spcBef>
                <a:spcPts val="0"/>
              </a:spcBef>
              <a:spcAft>
                <a:spcPts val="0"/>
              </a:spcAft>
              <a:buNone/>
            </a:pPr>
            <a:endParaRPr/>
          </a:p>
        </p:txBody>
      </p:sp>
      <p:sp>
        <p:nvSpPr>
          <p:cNvPr id="139" name="Google Shape;139;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44" descr="C:\Users\mikel\Desktop\PREA-logoRGBhirez-020312.jpg"/>
          <p:cNvPicPr preferRelativeResize="0"/>
          <p:nvPr/>
        </p:nvPicPr>
        <p:blipFill rotWithShape="1">
          <a:blip r:embed="rId2">
            <a:alphaModFix/>
          </a:blip>
          <a:srcRect/>
          <a:stretch/>
        </p:blipFill>
        <p:spPr>
          <a:xfrm>
            <a:off x="742950" y="438151"/>
            <a:ext cx="1695450" cy="1695449"/>
          </a:xfrm>
          <a:prstGeom prst="rect">
            <a:avLst/>
          </a:prstGeom>
          <a:noFill/>
          <a:ln>
            <a:noFill/>
          </a:ln>
        </p:spPr>
      </p:pic>
      <p:sp>
        <p:nvSpPr>
          <p:cNvPr id="17" name="Google Shape;17;p44"/>
          <p:cNvSpPr txBox="1"/>
          <p:nvPr/>
        </p:nvSpPr>
        <p:spPr>
          <a:xfrm>
            <a:off x="1371600" y="3886200"/>
            <a:ext cx="6400800" cy="1676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sp>
        <p:nvSpPr>
          <p:cNvPr id="18" name="Google Shape;18;p44"/>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19" name="Google Shape;19;p44"/>
          <p:cNvSpPr txBox="1">
            <a:spLocks noGrp="1"/>
          </p:cNvSpPr>
          <p:nvPr>
            <p:ph type="ctrTitle"/>
          </p:nvPr>
        </p:nvSpPr>
        <p:spPr>
          <a:xfrm>
            <a:off x="1676400" y="3657600"/>
            <a:ext cx="6350000" cy="2133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73"/>
        <p:cNvGrpSpPr/>
        <p:nvPr/>
      </p:nvGrpSpPr>
      <p:grpSpPr>
        <a:xfrm>
          <a:off x="0" y="0"/>
          <a:ext cx="0" cy="0"/>
          <a:chOff x="0" y="0"/>
          <a:chExt cx="0" cy="0"/>
        </a:xfrm>
      </p:grpSpPr>
      <p:sp>
        <p:nvSpPr>
          <p:cNvPr id="74" name="Google Shape;74;p5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2-Column Text" type="twoColTx">
  <p:cSld name="TITLE_AND_TWO_COLUMNS">
    <p:spTree>
      <p:nvGrpSpPr>
        <p:cNvPr id="1" name="Shape 83"/>
        <p:cNvGrpSpPr/>
        <p:nvPr/>
      </p:nvGrpSpPr>
      <p:grpSpPr>
        <a:xfrm>
          <a:off x="0" y="0"/>
          <a:ext cx="0" cy="0"/>
          <a:chOff x="0" y="0"/>
          <a:chExt cx="0" cy="0"/>
        </a:xfrm>
      </p:grpSpPr>
      <p:sp>
        <p:nvSpPr>
          <p:cNvPr id="84" name="Google Shape;84;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5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4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2" name="Google Shape;22;p4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 name="Google Shape;24;p4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 name="Google Shape;25;p4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 name="Google Shape;26;p4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4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9" name="Google Shape;29;p4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1" name="Google Shape;31;p4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4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4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35" name="Google Shape;35;p4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7"/>
          <p:cNvSpPr txBox="1">
            <a:spLocks noGrp="1"/>
          </p:cNvSpPr>
          <p:nvPr>
            <p:ph type="body" idx="2"/>
          </p:nvPr>
        </p:nvSpPr>
        <p:spPr>
          <a:xfrm>
            <a:off x="4654550" y="1600200"/>
            <a:ext cx="4041775" cy="6858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7700"/>
              </a:buClr>
              <a:buSzPts val="2400"/>
              <a:buNone/>
              <a:defRPr sz="24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47"/>
          <p:cNvSpPr txBox="1">
            <a:spLocks noGrp="1"/>
          </p:cNvSpPr>
          <p:nvPr>
            <p:ph type="body" idx="3"/>
          </p:nvPr>
        </p:nvSpPr>
        <p:spPr>
          <a:xfrm>
            <a:off x="4648199" y="2286000"/>
            <a:ext cx="4048125" cy="38401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1800"/>
              <a:buFont typeface="Verdana"/>
              <a:buNone/>
              <a:defRPr sz="1800">
                <a:solidFill>
                  <a:srgbClr val="5F574F"/>
                </a:solidFill>
                <a:latin typeface="Verdana"/>
                <a:ea typeface="Verdana"/>
                <a:cs typeface="Verdana"/>
                <a:sym typeface="Verdana"/>
              </a:defRPr>
            </a:lvl1pPr>
            <a:lvl2pPr marL="914400" lvl="1"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9" name="Google Shape;39;p4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
        <p:cNvGrpSpPr/>
        <p:nvPr/>
      </p:nvGrpSpPr>
      <p:grpSpPr>
        <a:xfrm>
          <a:off x="0" y="0"/>
          <a:ext cx="0" cy="0"/>
          <a:chOff x="0" y="0"/>
          <a:chExt cx="0" cy="0"/>
        </a:xfrm>
      </p:grpSpPr>
      <p:sp>
        <p:nvSpPr>
          <p:cNvPr id="41" name="Google Shape;41;p48"/>
          <p:cNvSpPr txBox="1">
            <a:spLocks noGrp="1"/>
          </p:cNvSpPr>
          <p:nvPr>
            <p:ph type="body" idx="1"/>
          </p:nvPr>
        </p:nvSpPr>
        <p:spPr>
          <a:xfrm>
            <a:off x="457200" y="1270794"/>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rgbClr val="CA7700"/>
              </a:buClr>
              <a:buSzPts val="1800"/>
              <a:buNone/>
              <a:defRPr sz="18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48"/>
          <p:cNvSpPr txBox="1">
            <a:spLocks noGrp="1"/>
          </p:cNvSpPr>
          <p:nvPr>
            <p:ph type="body" idx="2"/>
          </p:nvPr>
        </p:nvSpPr>
        <p:spPr>
          <a:xfrm>
            <a:off x="457200" y="1940273"/>
            <a:ext cx="4040188"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48"/>
          <p:cNvSpPr txBox="1">
            <a:spLocks noGrp="1"/>
          </p:cNvSpPr>
          <p:nvPr>
            <p:ph type="body" idx="3"/>
          </p:nvPr>
        </p:nvSpPr>
        <p:spPr>
          <a:xfrm>
            <a:off x="4645024" y="1300511"/>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rgbClr val="CA7700"/>
              </a:buClr>
              <a:buSzPts val="1800"/>
              <a:buNone/>
              <a:defRPr sz="18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48"/>
          <p:cNvSpPr txBox="1">
            <a:spLocks noGrp="1"/>
          </p:cNvSpPr>
          <p:nvPr>
            <p:ph type="body" idx="4"/>
          </p:nvPr>
        </p:nvSpPr>
        <p:spPr>
          <a:xfrm>
            <a:off x="4639805" y="1940273"/>
            <a:ext cx="4041775"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4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46" name="Google Shape;46;p4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92592"/>
              </a:lnSpc>
              <a:spcBef>
                <a:spcPts val="0"/>
              </a:spcBef>
              <a:spcAft>
                <a:spcPts val="0"/>
              </a:spcAft>
              <a:buClr>
                <a:srgbClr val="FFFFFF"/>
              </a:buClr>
              <a:buSzPts val="2700"/>
              <a:buFont typeface="Verdana"/>
              <a:buNone/>
              <a:defRPr sz="27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8" name="Google Shape;48;p4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p:cSld name="Picture">
    <p:spTree>
      <p:nvGrpSpPr>
        <p:cNvPr id="1" name="Shape 49"/>
        <p:cNvGrpSpPr/>
        <p:nvPr/>
      </p:nvGrpSpPr>
      <p:grpSpPr>
        <a:xfrm>
          <a:off x="0" y="0"/>
          <a:ext cx="0" cy="0"/>
          <a:chOff x="0" y="0"/>
          <a:chExt cx="0" cy="0"/>
        </a:xfrm>
      </p:grpSpPr>
      <p:sp>
        <p:nvSpPr>
          <p:cNvPr id="50" name="Google Shape;50;p4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51" name="Google Shape;51;p4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9"/>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4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4" name="Google Shape;54;p4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Amount of Content">
  <p:cSld name="Large Amount of Content">
    <p:spTree>
      <p:nvGrpSpPr>
        <p:cNvPr id="1" name="Shape 55"/>
        <p:cNvGrpSpPr/>
        <p:nvPr/>
      </p:nvGrpSpPr>
      <p:grpSpPr>
        <a:xfrm>
          <a:off x="0" y="0"/>
          <a:ext cx="0" cy="0"/>
          <a:chOff x="0" y="0"/>
          <a:chExt cx="0" cy="0"/>
        </a:xfrm>
      </p:grpSpPr>
      <p:sp>
        <p:nvSpPr>
          <p:cNvPr id="56" name="Google Shape;56;p5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57" name="Google Shape;57;p5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0"/>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9" name="Google Shape;59;p5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0" name="Google Shape;60;p5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5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533400" y="3048000"/>
            <a:ext cx="8001000" cy="3505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000"/>
              <a:buFont typeface="Verdana"/>
              <a:buNone/>
            </a:pPr>
            <a:r>
              <a:rPr lang="en-US"/>
              <a:t>Module 3:</a:t>
            </a:r>
            <a:br>
              <a:rPr lang="en-US"/>
            </a:br>
            <a:r>
              <a:rPr lang="en-US"/>
              <a:t>Investigations and Agency Culture</a:t>
            </a:r>
            <a:br>
              <a:rPr lang="en-US"/>
            </a:br>
            <a:br>
              <a:rPr lang="en-US"/>
            </a:br>
            <a:endParaRPr/>
          </a:p>
        </p:txBody>
      </p:sp>
      <p:pic>
        <p:nvPicPr>
          <p:cNvPr id="96" name="Google Shape;96;p1" descr="Description: Moss Group Letterhead"/>
          <p:cNvPicPr preferRelativeResize="0"/>
          <p:nvPr/>
        </p:nvPicPr>
        <p:blipFill rotWithShape="1">
          <a:blip r:embed="rId3">
            <a:alphaModFix/>
          </a:blip>
          <a:srcRect l="6459" t="12069" r="14811" b="11498"/>
          <a:stretch/>
        </p:blipFill>
        <p:spPr>
          <a:xfrm>
            <a:off x="4267200" y="1676400"/>
            <a:ext cx="3741345" cy="533014"/>
          </a:xfrm>
          <a:prstGeom prst="rect">
            <a:avLst/>
          </a:prstGeom>
          <a:noFill/>
          <a:ln>
            <a:noFill/>
          </a:ln>
        </p:spPr>
      </p:pic>
      <p:sp>
        <p:nvSpPr>
          <p:cNvPr id="97" name="Google Shape;97;p1"/>
          <p:cNvSpPr txBox="1"/>
          <p:nvPr/>
        </p:nvSpPr>
        <p:spPr>
          <a:xfrm>
            <a:off x="685800" y="5486400"/>
            <a:ext cx="77724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1" u="none" strike="noStrike" cap="none">
                <a:solidFill>
                  <a:schemeClr val="dk1"/>
                </a:solidFill>
                <a:latin typeface="Verdana"/>
                <a:ea typeface="Verdana"/>
                <a:cs typeface="Verdana"/>
                <a:sym typeface="Verdana"/>
              </a:rPr>
              <a:t>Notice of Federal Funding Disclaimer</a:t>
            </a:r>
            <a:r>
              <a:rPr lang="en-US" sz="1000" b="0" i="1" u="none" strike="noStrike" cap="none">
                <a:solidFill>
                  <a:schemeClr val="dk1"/>
                </a:solidFill>
                <a:latin typeface="Verdana"/>
                <a:ea typeface="Verdana"/>
                <a:cs typeface="Verdana"/>
                <a:sym typeface="Verdana"/>
              </a:rPr>
              <a:t> – This project was supported by Grant No. 2010-RP-BX-K001 and updated by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the National Council on Crime and Delinquency (NCCD), which administers the National PREA Resource Center through a cooperative agreement with the Bureau of Justice Assistance. </a:t>
            </a:r>
            <a:r>
              <a:rPr lang="en-US" sz="1000" b="0" i="0" u="none" strike="noStrike" cap="none">
                <a:solidFill>
                  <a:schemeClr val="dk1"/>
                </a:solidFill>
                <a:latin typeface="Verdana"/>
                <a:ea typeface="Verdana"/>
                <a:cs typeface="Verdana"/>
                <a:sym typeface="Verdana"/>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Sexualized Work Environment</a:t>
            </a:r>
            <a:endParaRPr/>
          </a:p>
        </p:txBody>
      </p:sp>
      <p:sp>
        <p:nvSpPr>
          <p:cNvPr id="161" name="Google Shape;161;p10"/>
          <p:cNvSpPr txBox="1">
            <a:spLocks noGrp="1"/>
          </p:cNvSpPr>
          <p:nvPr>
            <p:ph type="body" idx="2"/>
          </p:nvPr>
        </p:nvSpPr>
        <p:spPr>
          <a:xfrm>
            <a:off x="457200" y="1371600"/>
            <a:ext cx="4648200" cy="3883440"/>
          </a:xfrm>
          <a:prstGeom prst="rect">
            <a:avLst/>
          </a:prstGeom>
          <a:noFill/>
          <a:ln>
            <a:noFill/>
          </a:ln>
        </p:spPr>
        <p:txBody>
          <a:bodyPr spcFirstLastPara="1" wrap="square" lIns="91425" tIns="45700" rIns="91425" bIns="45700" anchor="t" anchorCtr="0">
            <a:noAutofit/>
          </a:bodyPr>
          <a:lstStyle/>
          <a:p>
            <a:pPr marL="461963" lvl="0" indent="-230187" algn="l" rtl="0">
              <a:lnSpc>
                <a:spcPct val="100000"/>
              </a:lnSpc>
              <a:spcBef>
                <a:spcPts val="0"/>
              </a:spcBef>
              <a:spcAft>
                <a:spcPts val="0"/>
              </a:spcAft>
              <a:buClr>
                <a:schemeClr val="dk1"/>
              </a:buClr>
              <a:buSzPts val="2530"/>
              <a:buFont typeface="Arial"/>
              <a:buChar char="•"/>
            </a:pPr>
            <a:r>
              <a:rPr lang="en-US" sz="2200">
                <a:solidFill>
                  <a:schemeClr val="dk1"/>
                </a:solidFill>
              </a:rPr>
              <a:t>Undue or over-familiarity between staff/offenders</a:t>
            </a:r>
            <a:endParaRPr/>
          </a:p>
          <a:p>
            <a:pPr marL="461963" lvl="0" indent="-69532" algn="l" rtl="0">
              <a:lnSpc>
                <a:spcPct val="100000"/>
              </a:lnSpc>
              <a:spcBef>
                <a:spcPts val="0"/>
              </a:spcBef>
              <a:spcAft>
                <a:spcPts val="0"/>
              </a:spcAft>
              <a:buClr>
                <a:srgbClr val="5F574F"/>
              </a:buClr>
              <a:buSzPts val="2530"/>
              <a:buFont typeface="Arial"/>
              <a:buNone/>
            </a:pPr>
            <a:endParaRPr sz="2200">
              <a:solidFill>
                <a:schemeClr val="dk1"/>
              </a:solidFill>
            </a:endParaRPr>
          </a:p>
          <a:p>
            <a:pPr marL="461963" lvl="0" indent="-230187" algn="l" rtl="0">
              <a:lnSpc>
                <a:spcPct val="100000"/>
              </a:lnSpc>
              <a:spcBef>
                <a:spcPts val="0"/>
              </a:spcBef>
              <a:spcAft>
                <a:spcPts val="0"/>
              </a:spcAft>
              <a:buClr>
                <a:schemeClr val="dk1"/>
              </a:buClr>
              <a:buSzPts val="2530"/>
              <a:buFont typeface="Arial"/>
              <a:buChar char="•"/>
            </a:pPr>
            <a:r>
              <a:rPr lang="en-US" sz="2200">
                <a:solidFill>
                  <a:schemeClr val="dk1"/>
                </a:solidFill>
              </a:rPr>
              <a:t>Staff/staff relationships unprofessional</a:t>
            </a:r>
            <a:endParaRPr/>
          </a:p>
          <a:p>
            <a:pPr marL="461963" lvl="0" indent="-69532" algn="l" rtl="0">
              <a:lnSpc>
                <a:spcPct val="100000"/>
              </a:lnSpc>
              <a:spcBef>
                <a:spcPts val="0"/>
              </a:spcBef>
              <a:spcAft>
                <a:spcPts val="0"/>
              </a:spcAft>
              <a:buClr>
                <a:srgbClr val="5F574F"/>
              </a:buClr>
              <a:buSzPts val="2530"/>
              <a:buFont typeface="Arial"/>
              <a:buNone/>
            </a:pPr>
            <a:endParaRPr sz="2200">
              <a:solidFill>
                <a:schemeClr val="dk1"/>
              </a:solidFill>
            </a:endParaRPr>
          </a:p>
          <a:p>
            <a:pPr marL="461963" lvl="0" indent="-230187" algn="l" rtl="0">
              <a:lnSpc>
                <a:spcPct val="100000"/>
              </a:lnSpc>
              <a:spcBef>
                <a:spcPts val="0"/>
              </a:spcBef>
              <a:spcAft>
                <a:spcPts val="0"/>
              </a:spcAft>
              <a:buClr>
                <a:schemeClr val="dk1"/>
              </a:buClr>
              <a:buSzPts val="2530"/>
              <a:buFont typeface="Arial"/>
              <a:buChar char="•"/>
            </a:pPr>
            <a:r>
              <a:rPr lang="en-US" sz="2200">
                <a:solidFill>
                  <a:schemeClr val="dk1"/>
                </a:solidFill>
              </a:rPr>
              <a:t>Staff/offender relationships cross boundaries</a:t>
            </a:r>
            <a:endParaRPr/>
          </a:p>
          <a:p>
            <a:pPr marL="461963" lvl="0" indent="-69532" algn="l" rtl="0">
              <a:lnSpc>
                <a:spcPct val="100000"/>
              </a:lnSpc>
              <a:spcBef>
                <a:spcPts val="0"/>
              </a:spcBef>
              <a:spcAft>
                <a:spcPts val="0"/>
              </a:spcAft>
              <a:buClr>
                <a:srgbClr val="5F574F"/>
              </a:buClr>
              <a:buSzPts val="2530"/>
              <a:buFont typeface="Arial"/>
              <a:buNone/>
            </a:pPr>
            <a:endParaRPr sz="2200">
              <a:solidFill>
                <a:schemeClr val="dk1"/>
              </a:solidFill>
            </a:endParaRPr>
          </a:p>
          <a:p>
            <a:pPr marL="461963" lvl="0" indent="-230187" algn="l" rtl="0">
              <a:lnSpc>
                <a:spcPct val="100000"/>
              </a:lnSpc>
              <a:spcBef>
                <a:spcPts val="0"/>
              </a:spcBef>
              <a:spcAft>
                <a:spcPts val="0"/>
              </a:spcAft>
              <a:buClr>
                <a:schemeClr val="dk1"/>
              </a:buClr>
              <a:buSzPts val="2530"/>
              <a:buFont typeface="Arial"/>
              <a:buChar char="•"/>
            </a:pPr>
            <a:r>
              <a:rPr lang="en-US" sz="2200">
                <a:solidFill>
                  <a:schemeClr val="dk1"/>
                </a:solidFill>
              </a:rPr>
              <a:t>Staff off-duty conduct impacts work</a:t>
            </a:r>
            <a:endParaRPr/>
          </a:p>
          <a:p>
            <a:pPr marL="461963" lvl="0" indent="-69532" algn="l" rtl="0">
              <a:lnSpc>
                <a:spcPct val="100000"/>
              </a:lnSpc>
              <a:spcBef>
                <a:spcPts val="0"/>
              </a:spcBef>
              <a:spcAft>
                <a:spcPts val="0"/>
              </a:spcAft>
              <a:buClr>
                <a:srgbClr val="5F574F"/>
              </a:buClr>
              <a:buSzPts val="2530"/>
              <a:buFont typeface="Arial"/>
              <a:buNone/>
            </a:pPr>
            <a:endParaRPr sz="2200">
              <a:solidFill>
                <a:schemeClr val="dk1"/>
              </a:solidFill>
            </a:endParaRPr>
          </a:p>
          <a:p>
            <a:pPr marL="461963" lvl="0" indent="-230187" algn="l" rtl="0">
              <a:lnSpc>
                <a:spcPct val="100000"/>
              </a:lnSpc>
              <a:spcBef>
                <a:spcPts val="0"/>
              </a:spcBef>
              <a:spcAft>
                <a:spcPts val="0"/>
              </a:spcAft>
              <a:buClr>
                <a:schemeClr val="dk1"/>
              </a:buClr>
              <a:buSzPts val="2530"/>
              <a:buFont typeface="Arial"/>
              <a:buChar char="•"/>
            </a:pPr>
            <a:r>
              <a:rPr lang="en-US" sz="2200">
                <a:solidFill>
                  <a:schemeClr val="dk1"/>
                </a:solidFill>
              </a:rPr>
              <a:t>Everything comes back to “sex”</a:t>
            </a:r>
            <a:endParaRPr/>
          </a:p>
          <a:p>
            <a:pPr marL="342900" lvl="0" indent="-182245" algn="l" rtl="0">
              <a:lnSpc>
                <a:spcPct val="100000"/>
              </a:lnSpc>
              <a:spcBef>
                <a:spcPts val="0"/>
              </a:spcBef>
              <a:spcAft>
                <a:spcPts val="0"/>
              </a:spcAft>
              <a:buClr>
                <a:srgbClr val="5F574F"/>
              </a:buClr>
              <a:buSzPts val="2530"/>
              <a:buFont typeface="Arial"/>
              <a:buNone/>
            </a:pPr>
            <a:endParaRPr sz="2200">
              <a:solidFill>
                <a:schemeClr val="dk1"/>
              </a:solidFill>
            </a:endParaRPr>
          </a:p>
        </p:txBody>
      </p:sp>
      <p:pic>
        <p:nvPicPr>
          <p:cNvPr id="162" name="Google Shape;162;p10" descr="C:\Users\rbosley\AppData\Local\Microsoft\Windows\Temporary Internet Files\Content.IE5\AC24G38O\MP900431160[1].jpg"/>
          <p:cNvPicPr preferRelativeResize="0"/>
          <p:nvPr/>
        </p:nvPicPr>
        <p:blipFill rotWithShape="1">
          <a:blip r:embed="rId3">
            <a:alphaModFix/>
          </a:blip>
          <a:srcRect/>
          <a:stretch/>
        </p:blipFill>
        <p:spPr>
          <a:xfrm>
            <a:off x="5409084" y="1258360"/>
            <a:ext cx="3734916" cy="55996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r>
              <a:rPr lang="en-US"/>
              <a:t>In my facility, romantic relationships among staff are…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r>
              <a:rPr lang="en-US"/>
              <a:t>In my facility, staff discuss personal issues in front of offenders…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Code of Silence</a:t>
            </a:r>
            <a:endParaRPr/>
          </a:p>
        </p:txBody>
      </p:sp>
      <p:pic>
        <p:nvPicPr>
          <p:cNvPr id="179" name="Google Shape;179;p13" descr="j0277078[1]"/>
          <p:cNvPicPr preferRelativeResize="0">
            <a:picLocks noGrp="1"/>
          </p:cNvPicPr>
          <p:nvPr>
            <p:ph type="body" idx="2"/>
          </p:nvPr>
        </p:nvPicPr>
        <p:blipFill rotWithShape="1">
          <a:blip r:embed="rId3">
            <a:alphaModFix/>
          </a:blip>
          <a:srcRect/>
          <a:stretch/>
        </p:blipFill>
        <p:spPr>
          <a:xfrm>
            <a:off x="2590800" y="2133600"/>
            <a:ext cx="3776015" cy="3692438"/>
          </a:xfrm>
          <a:prstGeom prst="rect">
            <a:avLst/>
          </a:prstGeom>
          <a:noFill/>
          <a:ln>
            <a:noFill/>
          </a:ln>
        </p:spPr>
      </p:pic>
      <p:sp>
        <p:nvSpPr>
          <p:cNvPr id="180" name="Google Shape;180;p13"/>
          <p:cNvSpPr txBox="1"/>
          <p:nvPr/>
        </p:nvSpPr>
        <p:spPr>
          <a:xfrm>
            <a:off x="1600200" y="685800"/>
            <a:ext cx="6324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Code of Silence</a:t>
            </a:r>
            <a:endParaRPr/>
          </a:p>
        </p:txBody>
      </p:sp>
      <p:sp>
        <p:nvSpPr>
          <p:cNvPr id="187" name="Google Shape;187;p1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a:solidFill>
                  <a:schemeClr val="dk1"/>
                </a:solidFill>
              </a:rPr>
              <a:t>Definition:  </a:t>
            </a:r>
            <a:endParaRPr/>
          </a:p>
          <a:p>
            <a:pPr marL="0" lvl="0" indent="0" algn="l" rtl="0">
              <a:lnSpc>
                <a:spcPct val="100000"/>
              </a:lnSpc>
              <a:spcBef>
                <a:spcPts val="0"/>
              </a:spcBef>
              <a:spcAft>
                <a:spcPts val="0"/>
              </a:spcAft>
              <a:buClr>
                <a:srgbClr val="5F574F"/>
              </a:buClr>
              <a:buSzPts val="2400"/>
              <a:buFont typeface="Noto Sans Symbols"/>
              <a:buNone/>
            </a:pPr>
            <a:endParaRPr>
              <a:solidFill>
                <a:schemeClr val="dk1"/>
              </a:solidFill>
            </a:endParaRPr>
          </a:p>
          <a:p>
            <a:pPr marL="0" lvl="0" indent="0" algn="l" rtl="0">
              <a:lnSpc>
                <a:spcPct val="100000"/>
              </a:lnSpc>
              <a:spcBef>
                <a:spcPts val="0"/>
              </a:spcBef>
              <a:spcAft>
                <a:spcPts val="0"/>
              </a:spcAft>
              <a:buClr>
                <a:schemeClr val="dk1"/>
              </a:buClr>
              <a:buSzPts val="2400"/>
              <a:buFont typeface="Noto Sans Symbols"/>
              <a:buNone/>
            </a:pPr>
            <a:r>
              <a:rPr lang="en-US" b="0">
                <a:solidFill>
                  <a:schemeClr val="dk1"/>
                </a:solidFill>
              </a:rPr>
              <a:t>An informal institutional or organizational culture that says members of the group will not inform on or give evidence or testimony against other members of the group, even though actions of the other members may involve breaches of policy or even the criminal law. Also referred to as the “Code of Blue.”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Code of Silence</a:t>
            </a:r>
            <a:endParaRPr/>
          </a:p>
        </p:txBody>
      </p:sp>
      <p:sp>
        <p:nvSpPr>
          <p:cNvPr id="194" name="Google Shape;194;p15"/>
          <p:cNvSpPr txBox="1">
            <a:spLocks noGrp="1"/>
          </p:cNvSpPr>
          <p:nvPr>
            <p:ph type="body" idx="1"/>
          </p:nvPr>
        </p:nvSpPr>
        <p:spPr>
          <a:xfrm>
            <a:off x="304800" y="5334000"/>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400"/>
              <a:buNone/>
            </a:pPr>
            <a:r>
              <a:rPr lang="en-US" sz="2400"/>
              <a:t>Is it part of your agency’s culture?</a:t>
            </a:r>
            <a:endParaRPr/>
          </a:p>
          <a:p>
            <a:pPr marL="0" lvl="0" indent="0" algn="l" rtl="0">
              <a:spcBef>
                <a:spcPts val="480"/>
              </a:spcBef>
              <a:spcAft>
                <a:spcPts val="0"/>
              </a:spcAft>
              <a:buClr>
                <a:srgbClr val="CA7700"/>
              </a:buClr>
              <a:buSzPts val="2400"/>
              <a:buNone/>
            </a:pPr>
            <a:endParaRPr sz="2400" b="0">
              <a:solidFill>
                <a:schemeClr val="dk1"/>
              </a:solidFill>
            </a:endParaRPr>
          </a:p>
          <a:p>
            <a:pPr marL="0" lvl="0" indent="0" algn="l" rtl="0">
              <a:spcBef>
                <a:spcPts val="480"/>
              </a:spcBef>
              <a:spcAft>
                <a:spcPts val="0"/>
              </a:spcAft>
              <a:buClr>
                <a:schemeClr val="dk1"/>
              </a:buClr>
              <a:buSzPts val="2400"/>
              <a:buNone/>
            </a:pPr>
            <a:r>
              <a:rPr lang="en-US" sz="2400" b="0">
                <a:solidFill>
                  <a:schemeClr val="dk1"/>
                </a:solidFill>
              </a:rPr>
              <a:t>46% of experienced officers witnessed     misconduct, but concealed it.  Why?</a:t>
            </a:r>
            <a:endParaRPr/>
          </a:p>
          <a:p>
            <a:pPr marL="804863" lvl="1" indent="-342900" algn="l" rtl="0">
              <a:spcBef>
                <a:spcPts val="480"/>
              </a:spcBef>
              <a:spcAft>
                <a:spcPts val="0"/>
              </a:spcAft>
              <a:buClr>
                <a:schemeClr val="dk1"/>
              </a:buClr>
              <a:buSzPts val="2400"/>
              <a:buFont typeface="Arial"/>
              <a:buChar char="•"/>
            </a:pPr>
            <a:r>
              <a:rPr lang="en-US" sz="2400" b="0">
                <a:latin typeface="Verdana"/>
                <a:ea typeface="Verdana"/>
                <a:cs typeface="Verdana"/>
                <a:sym typeface="Verdana"/>
              </a:rPr>
              <a:t>I would be ostracized</a:t>
            </a:r>
            <a:endParaRPr/>
          </a:p>
          <a:p>
            <a:pPr marL="804863" lvl="1" indent="-342900" algn="l" rtl="0">
              <a:spcBef>
                <a:spcPts val="480"/>
              </a:spcBef>
              <a:spcAft>
                <a:spcPts val="0"/>
              </a:spcAft>
              <a:buClr>
                <a:schemeClr val="dk1"/>
              </a:buClr>
              <a:buSzPts val="2400"/>
              <a:buFont typeface="Arial"/>
              <a:buChar char="•"/>
            </a:pPr>
            <a:r>
              <a:rPr lang="en-US" sz="2400" b="0">
                <a:latin typeface="Verdana"/>
                <a:ea typeface="Verdana"/>
                <a:cs typeface="Verdana"/>
                <a:sym typeface="Verdana"/>
              </a:rPr>
              <a:t>Officer who committed misconduct would be fired</a:t>
            </a:r>
            <a:endParaRPr/>
          </a:p>
          <a:p>
            <a:pPr marL="804863" lvl="1" indent="-342900" algn="l" rtl="0">
              <a:spcBef>
                <a:spcPts val="480"/>
              </a:spcBef>
              <a:spcAft>
                <a:spcPts val="0"/>
              </a:spcAft>
              <a:buClr>
                <a:schemeClr val="dk1"/>
              </a:buClr>
              <a:buSzPts val="2400"/>
              <a:buFont typeface="Arial"/>
              <a:buChar char="•"/>
            </a:pPr>
            <a:r>
              <a:rPr lang="en-US" sz="2400" b="0">
                <a:latin typeface="Verdana"/>
                <a:ea typeface="Verdana"/>
                <a:cs typeface="Verdana"/>
                <a:sym typeface="Verdana"/>
              </a:rPr>
              <a:t>I would be fired</a:t>
            </a:r>
            <a:endParaRPr/>
          </a:p>
          <a:p>
            <a:pPr marL="804863" lvl="1" indent="-342900" algn="l" rtl="0">
              <a:spcBef>
                <a:spcPts val="480"/>
              </a:spcBef>
              <a:spcAft>
                <a:spcPts val="0"/>
              </a:spcAft>
              <a:buClr>
                <a:schemeClr val="dk1"/>
              </a:buClr>
              <a:buSzPts val="2400"/>
              <a:buFont typeface="Arial"/>
              <a:buChar char="•"/>
            </a:pPr>
            <a:r>
              <a:rPr lang="en-US" sz="2400" b="0">
                <a:latin typeface="Verdana"/>
                <a:ea typeface="Verdana"/>
                <a:cs typeface="Verdana"/>
                <a:sym typeface="Verdana"/>
              </a:rPr>
              <a:t>I would be “blackballed”</a:t>
            </a:r>
            <a:endParaRPr/>
          </a:p>
          <a:p>
            <a:pPr marL="804863" lvl="1" indent="-342900" algn="l" rtl="0">
              <a:spcBef>
                <a:spcPts val="480"/>
              </a:spcBef>
              <a:spcAft>
                <a:spcPts val="0"/>
              </a:spcAft>
              <a:buClr>
                <a:schemeClr val="dk1"/>
              </a:buClr>
              <a:buSzPts val="2400"/>
              <a:buFont typeface="Arial"/>
              <a:buChar char="•"/>
            </a:pPr>
            <a:r>
              <a:rPr lang="en-US" sz="2400" b="0">
                <a:latin typeface="Verdana"/>
                <a:ea typeface="Verdana"/>
                <a:cs typeface="Verdana"/>
                <a:sym typeface="Verdana"/>
              </a:rPr>
              <a:t>Administration wouldn’t do anything</a:t>
            </a:r>
            <a:endParaRPr/>
          </a:p>
        </p:txBody>
      </p:sp>
      <p:pic>
        <p:nvPicPr>
          <p:cNvPr id="195" name="Google Shape;195;p15" descr="MP900430507"/>
          <p:cNvPicPr preferRelativeResize="0"/>
          <p:nvPr/>
        </p:nvPicPr>
        <p:blipFill rotWithShape="1">
          <a:blip r:embed="rId3">
            <a:alphaModFix/>
          </a:blip>
          <a:srcRect/>
          <a:stretch/>
        </p:blipFill>
        <p:spPr>
          <a:xfrm>
            <a:off x="7543800" y="1219200"/>
            <a:ext cx="1600200" cy="1600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In my facility/organization, a code of silence is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Staff in my organization could report an incident of staff sexual misconduct without fear of retaliation from their peers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8"/>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If a staff member suspected another staff member of engaging in sexual misconduct with an offender, they would feel comfortable reporting it without proof.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Offenders in my facility could report an incident of sexual abuse without fear of retaliation from other offenders or staff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descr="C:\Users\mdodson\AppData\Local\Microsoft\Windows\Temporary Internet Files\Content.IE5\L3K8N2UL\MP900442488[1].jpg"/>
          <p:cNvPicPr preferRelativeResize="0"/>
          <p:nvPr/>
        </p:nvPicPr>
        <p:blipFill rotWithShape="1">
          <a:blip r:embed="rId3">
            <a:alphaModFix/>
          </a:blip>
          <a:srcRect l="3335" t="13869" r="12735" b="20915"/>
          <a:stretch/>
        </p:blipFill>
        <p:spPr>
          <a:xfrm>
            <a:off x="0" y="1246095"/>
            <a:ext cx="6203577" cy="5611906"/>
          </a:xfrm>
          <a:prstGeom prst="rect">
            <a:avLst/>
          </a:prstGeom>
          <a:noFill/>
          <a:ln>
            <a:noFill/>
          </a:ln>
        </p:spPr>
      </p:pic>
      <p:sp>
        <p:nvSpPr>
          <p:cNvPr id="103" name="Google Shape;103;p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Module 3: Objectives</a:t>
            </a:r>
            <a:endParaRPr/>
          </a:p>
        </p:txBody>
      </p:sp>
      <p:sp>
        <p:nvSpPr>
          <p:cNvPr id="104" name="Google Shape;104;p2"/>
          <p:cNvSpPr txBox="1">
            <a:spLocks noGrp="1"/>
          </p:cNvSpPr>
          <p:nvPr>
            <p:ph type="body" idx="2"/>
          </p:nvPr>
        </p:nvSpPr>
        <p:spPr>
          <a:xfrm rot="-430974">
            <a:off x="989751" y="1850374"/>
            <a:ext cx="3831850"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Explain how agency and facility culture impacts inmate/resident reporting and sexual safety.</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Describe how agency and facility culture impacts investigations </a:t>
            </a:r>
            <a:r>
              <a:rPr lang="en-US" sz="2000" i="1">
                <a:solidFill>
                  <a:schemeClr val="dk1"/>
                </a:solidFill>
              </a:rPr>
              <a:t>and</a:t>
            </a:r>
            <a:r>
              <a:rPr lang="en-US" sz="2000">
                <a:solidFill>
                  <a:schemeClr val="dk1"/>
                </a:solidFill>
              </a:rPr>
              <a:t> is impacted by investigations. </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Provide strategies for enhancing a culture of safety. </a:t>
            </a:r>
            <a:endParaRPr/>
          </a:p>
          <a:p>
            <a:pPr marL="457200" lvl="0" indent="-330200" algn="l" rtl="0">
              <a:lnSpc>
                <a:spcPct val="100000"/>
              </a:lnSpc>
              <a:spcBef>
                <a:spcPts val="0"/>
              </a:spcBef>
              <a:spcAft>
                <a:spcPts val="0"/>
              </a:spcAft>
              <a:buClr>
                <a:srgbClr val="5F574F"/>
              </a:buClr>
              <a:buSzPts val="2000"/>
              <a:buFont typeface="Calibri"/>
              <a:buNone/>
            </a:pPr>
            <a:endParaRPr sz="2000" i="1">
              <a:solidFill>
                <a:schemeClr val="dk1"/>
              </a:solidFill>
            </a:endParaRPr>
          </a:p>
        </p:txBody>
      </p:sp>
      <p:pic>
        <p:nvPicPr>
          <p:cNvPr id="105" name="Google Shape;105;p2" descr="C:\Users\mdodson\AppData\Local\Microsoft\Windows\Temporary Internet Files\Content.IE5\L3K8N2UL\MP900442488[1].jpg"/>
          <p:cNvPicPr preferRelativeResize="0"/>
          <p:nvPr/>
        </p:nvPicPr>
        <p:blipFill rotWithShape="1">
          <a:blip r:embed="rId3">
            <a:alphaModFix/>
          </a:blip>
          <a:srcRect l="82140" t="25988" b="14853"/>
          <a:stretch/>
        </p:blipFill>
        <p:spPr>
          <a:xfrm>
            <a:off x="5827058" y="1246095"/>
            <a:ext cx="1300097" cy="5611906"/>
          </a:xfrm>
          <a:prstGeom prst="rect">
            <a:avLst/>
          </a:prstGeom>
          <a:noFill/>
          <a:ln>
            <a:noFill/>
          </a:ln>
        </p:spPr>
      </p:pic>
      <p:pic>
        <p:nvPicPr>
          <p:cNvPr id="106" name="Google Shape;106;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127155" y="1246095"/>
            <a:ext cx="1166161" cy="5611906"/>
          </a:xfrm>
          <a:prstGeom prst="rect">
            <a:avLst/>
          </a:prstGeom>
          <a:noFill/>
          <a:ln>
            <a:noFill/>
          </a:ln>
        </p:spPr>
      </p:pic>
      <p:pic>
        <p:nvPicPr>
          <p:cNvPr id="107" name="Google Shape;107;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982321" y="1246094"/>
            <a:ext cx="1166161" cy="56119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Code of Silence – Many Costs</a:t>
            </a:r>
            <a:endParaRPr/>
          </a:p>
        </p:txBody>
      </p:sp>
      <p:sp>
        <p:nvSpPr>
          <p:cNvPr id="221" name="Google Shape;221;p20"/>
          <p:cNvSpPr txBox="1">
            <a:spLocks noGrp="1"/>
          </p:cNvSpPr>
          <p:nvPr>
            <p:ph type="body" idx="1"/>
          </p:nvPr>
        </p:nvSpPr>
        <p:spPr>
          <a:xfrm>
            <a:off x="457200" y="1600200"/>
            <a:ext cx="8229599" cy="37131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CA7700"/>
              </a:buClr>
              <a:buSzPts val="2400"/>
              <a:buNone/>
            </a:pPr>
            <a:r>
              <a:rPr lang="en-US" sz="2400"/>
              <a:t>Baron v. Hickey,  242 F. Supp.2d 66 (2003) </a:t>
            </a:r>
            <a:endParaRPr/>
          </a:p>
          <a:p>
            <a:pPr marL="574675" lvl="1" indent="-342900" algn="l" rtl="0">
              <a:lnSpc>
                <a:spcPct val="90000"/>
              </a:lnSpc>
              <a:spcBef>
                <a:spcPts val="1080"/>
              </a:spcBef>
              <a:spcAft>
                <a:spcPts val="0"/>
              </a:spcAft>
              <a:buClr>
                <a:schemeClr val="dk1"/>
              </a:buClr>
              <a:buSzPts val="2400"/>
              <a:buFont typeface="Arial"/>
              <a:buChar char="•"/>
            </a:pPr>
            <a:r>
              <a:rPr lang="en-US" sz="2400" b="0"/>
              <a:t>County Corrections officer reported supervisor playing cards with inmates – violation of policy</a:t>
            </a:r>
            <a:endParaRPr/>
          </a:p>
          <a:p>
            <a:pPr marL="574675" lvl="1" indent="-342900" algn="l" rtl="0">
              <a:lnSpc>
                <a:spcPct val="90000"/>
              </a:lnSpc>
              <a:spcBef>
                <a:spcPts val="1080"/>
              </a:spcBef>
              <a:spcAft>
                <a:spcPts val="0"/>
              </a:spcAft>
              <a:buClr>
                <a:schemeClr val="dk1"/>
              </a:buClr>
              <a:buSzPts val="2400"/>
              <a:buFont typeface="Arial"/>
              <a:buChar char="•"/>
            </a:pPr>
            <a:r>
              <a:rPr lang="en-US" sz="2400" b="0"/>
              <a:t>Harassed by co-workers (referring to him as a rat; throwing cheese at him; derogatory posters on locker; feces on car; slashing tires)</a:t>
            </a:r>
            <a:endParaRPr/>
          </a:p>
          <a:p>
            <a:pPr marL="574675" lvl="1" indent="-342900" algn="l" rtl="0">
              <a:lnSpc>
                <a:spcPct val="90000"/>
              </a:lnSpc>
              <a:spcBef>
                <a:spcPts val="1080"/>
              </a:spcBef>
              <a:spcAft>
                <a:spcPts val="0"/>
              </a:spcAft>
              <a:buClr>
                <a:schemeClr val="dk1"/>
              </a:buClr>
              <a:buSzPts val="2400"/>
              <a:buFont typeface="Arial"/>
              <a:buChar char="•"/>
            </a:pPr>
            <a:r>
              <a:rPr lang="en-US" sz="2400" b="0"/>
              <a:t>Complained on 30 separate occasions</a:t>
            </a:r>
            <a:endParaRPr/>
          </a:p>
          <a:p>
            <a:pPr marL="574675" lvl="1" indent="-342900" algn="l" rtl="0">
              <a:lnSpc>
                <a:spcPct val="90000"/>
              </a:lnSpc>
              <a:spcBef>
                <a:spcPts val="1080"/>
              </a:spcBef>
              <a:spcAft>
                <a:spcPts val="0"/>
              </a:spcAft>
              <a:buClr>
                <a:schemeClr val="dk1"/>
              </a:buClr>
              <a:buSzPts val="2400"/>
              <a:buFont typeface="Arial"/>
              <a:buChar char="•"/>
            </a:pPr>
            <a:r>
              <a:rPr lang="en-US" sz="2400" b="0"/>
              <a:t>No discipline for officers</a:t>
            </a:r>
            <a:endParaRPr/>
          </a:p>
          <a:p>
            <a:pPr marL="574675" lvl="1" indent="-342900" algn="l" rtl="0">
              <a:lnSpc>
                <a:spcPct val="90000"/>
              </a:lnSpc>
              <a:spcBef>
                <a:spcPts val="1080"/>
              </a:spcBef>
              <a:spcAft>
                <a:spcPts val="0"/>
              </a:spcAft>
              <a:buClr>
                <a:schemeClr val="dk1"/>
              </a:buClr>
              <a:buSzPts val="2400"/>
              <a:buFont typeface="Arial"/>
              <a:buChar char="•"/>
            </a:pPr>
            <a:r>
              <a:rPr lang="en-US" sz="2400" b="0"/>
              <a:t>Claimed that he was forced to resign</a:t>
            </a:r>
            <a:endParaRPr/>
          </a:p>
        </p:txBody>
      </p:sp>
      <p:sp>
        <p:nvSpPr>
          <p:cNvPr id="222" name="Google Shape;222;p20"/>
          <p:cNvSpPr txBox="1">
            <a:spLocks noGrp="1"/>
          </p:cNvSpPr>
          <p:nvPr>
            <p:ph type="sldNum" idx="4294967295"/>
          </p:nvPr>
        </p:nvSpPr>
        <p:spPr>
          <a:xfrm>
            <a:off x="70104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Code of Silence</a:t>
            </a:r>
            <a:endParaRPr/>
          </a:p>
        </p:txBody>
      </p:sp>
      <p:sp>
        <p:nvSpPr>
          <p:cNvPr id="228" name="Google Shape;228;p21"/>
          <p:cNvSpPr txBox="1">
            <a:spLocks noGrp="1"/>
          </p:cNvSpPr>
          <p:nvPr>
            <p:ph type="body" idx="1"/>
          </p:nvPr>
        </p:nvSpPr>
        <p:spPr>
          <a:xfrm>
            <a:off x="381001" y="1676400"/>
            <a:ext cx="8229599" cy="4012240"/>
          </a:xfrm>
          <a:prstGeom prst="rect">
            <a:avLst/>
          </a:prstGeom>
          <a:noFill/>
          <a:ln>
            <a:noFill/>
          </a:ln>
        </p:spPr>
        <p:txBody>
          <a:bodyPr spcFirstLastPara="1" wrap="square" lIns="91425" tIns="45700" rIns="91425" bIns="45700" anchor="b" anchorCtr="0">
            <a:noAutofit/>
          </a:bodyPr>
          <a:lstStyle/>
          <a:p>
            <a:pPr marL="342900" lvl="0" indent="-342900" algn="l" rtl="0">
              <a:lnSpc>
                <a:spcPct val="150000"/>
              </a:lnSpc>
              <a:spcBef>
                <a:spcPts val="0"/>
              </a:spcBef>
              <a:spcAft>
                <a:spcPts val="0"/>
              </a:spcAft>
              <a:buClr>
                <a:schemeClr val="dk1"/>
              </a:buClr>
              <a:buSzPts val="2760"/>
              <a:buFont typeface="Arial"/>
              <a:buChar char="•"/>
            </a:pPr>
            <a:r>
              <a:rPr lang="en-US" sz="2400" b="0">
                <a:solidFill>
                  <a:schemeClr val="dk1"/>
                </a:solidFill>
              </a:rPr>
              <a:t>Officer resigned his position</a:t>
            </a:r>
            <a:endParaRPr/>
          </a:p>
          <a:p>
            <a:pPr marL="342900" lvl="0" indent="-342900" algn="l" rtl="0">
              <a:lnSpc>
                <a:spcPct val="150000"/>
              </a:lnSpc>
              <a:spcBef>
                <a:spcPts val="480"/>
              </a:spcBef>
              <a:spcAft>
                <a:spcPts val="0"/>
              </a:spcAft>
              <a:buClr>
                <a:schemeClr val="dk1"/>
              </a:buClr>
              <a:buSzPts val="2760"/>
              <a:buFont typeface="Arial"/>
              <a:buChar char="•"/>
            </a:pPr>
            <a:r>
              <a:rPr lang="en-US" sz="2400" b="0">
                <a:solidFill>
                  <a:schemeClr val="dk1"/>
                </a:solidFill>
              </a:rPr>
              <a:t>Claimed constructive discharge </a:t>
            </a:r>
            <a:endParaRPr/>
          </a:p>
          <a:p>
            <a:pPr marL="342900" lvl="0" indent="-342900" algn="l" rtl="0">
              <a:lnSpc>
                <a:spcPct val="150000"/>
              </a:lnSpc>
              <a:spcBef>
                <a:spcPts val="480"/>
              </a:spcBef>
              <a:spcAft>
                <a:spcPts val="0"/>
              </a:spcAft>
              <a:buClr>
                <a:schemeClr val="dk1"/>
              </a:buClr>
              <a:buSzPts val="2760"/>
              <a:buFont typeface="Arial"/>
              <a:buChar char="•"/>
            </a:pPr>
            <a:r>
              <a:rPr lang="en-US" sz="2400" b="0">
                <a:solidFill>
                  <a:schemeClr val="dk1"/>
                </a:solidFill>
              </a:rPr>
              <a:t>No choice but to resign due to the harassment and code of silence</a:t>
            </a:r>
            <a:endParaRPr/>
          </a:p>
          <a:p>
            <a:pPr marL="342900" lvl="0" indent="-342900" algn="l" rtl="0">
              <a:lnSpc>
                <a:spcPct val="150000"/>
              </a:lnSpc>
              <a:spcBef>
                <a:spcPts val="480"/>
              </a:spcBef>
              <a:spcAft>
                <a:spcPts val="0"/>
              </a:spcAft>
              <a:buClr>
                <a:schemeClr val="dk1"/>
              </a:buClr>
              <a:buSzPts val="2760"/>
              <a:buFont typeface="Arial"/>
              <a:buChar char="•"/>
            </a:pPr>
            <a:r>
              <a:rPr lang="en-US" sz="2400" b="0">
                <a:solidFill>
                  <a:schemeClr val="dk1"/>
                </a:solidFill>
              </a:rPr>
              <a:t>Jury awards officer $500,000 for harassment  </a:t>
            </a:r>
            <a:endParaRPr/>
          </a:p>
          <a:p>
            <a:pPr marL="342900" lvl="0" indent="-342900" algn="l" rtl="0">
              <a:lnSpc>
                <a:spcPct val="150000"/>
              </a:lnSpc>
              <a:spcBef>
                <a:spcPts val="480"/>
              </a:spcBef>
              <a:spcAft>
                <a:spcPts val="0"/>
              </a:spcAft>
              <a:buClr>
                <a:schemeClr val="dk1"/>
              </a:buClr>
              <a:buSzPts val="2760"/>
              <a:buFont typeface="Arial"/>
              <a:buChar char="•"/>
            </a:pPr>
            <a:r>
              <a:rPr lang="en-US" sz="2400" b="0">
                <a:solidFill>
                  <a:schemeClr val="dk1"/>
                </a:solidFill>
              </a:rPr>
              <a:t>Affirmed on appeal</a:t>
            </a:r>
            <a:endParaRPr/>
          </a:p>
          <a:p>
            <a:pPr marL="0" lvl="0" indent="0" algn="l" rtl="0">
              <a:spcBef>
                <a:spcPts val="520"/>
              </a:spcBef>
              <a:spcAft>
                <a:spcPts val="0"/>
              </a:spcAft>
              <a:buClr>
                <a:srgbClr val="CA7700"/>
              </a:buClr>
              <a:buSzPts val="2600"/>
              <a:buFont typeface="Noto Sans Symbols"/>
              <a:buNone/>
            </a:pPr>
            <a:r>
              <a:rPr lang="en-US"/>
              <a:t>	</a:t>
            </a:r>
            <a:endParaRPr/>
          </a:p>
        </p:txBody>
      </p:sp>
      <p:pic>
        <p:nvPicPr>
          <p:cNvPr id="229" name="Google Shape;229;p21" descr="C:\Users\mdodson\AppData\Local\Microsoft\Windows\Temporary Internet Files\Content.IE5\15CHOGBO\MC900437803[1].wmf"/>
          <p:cNvPicPr preferRelativeResize="0"/>
          <p:nvPr/>
        </p:nvPicPr>
        <p:blipFill rotWithShape="1">
          <a:blip r:embed="rId3">
            <a:alphaModFix/>
          </a:blip>
          <a:srcRect/>
          <a:stretch/>
        </p:blipFill>
        <p:spPr>
          <a:xfrm>
            <a:off x="5410200" y="4648200"/>
            <a:ext cx="1860550" cy="1857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What does this mean for my agency?</a:t>
            </a:r>
            <a:endParaRPr/>
          </a:p>
        </p:txBody>
      </p:sp>
      <p:sp>
        <p:nvSpPr>
          <p:cNvPr id="236" name="Google Shape;236;p22"/>
          <p:cNvSpPr txBox="1">
            <a:spLocks noGrp="1"/>
          </p:cNvSpPr>
          <p:nvPr>
            <p:ph type="body" idx="1"/>
          </p:nvPr>
        </p:nvSpPr>
        <p:spPr>
          <a:xfrm>
            <a:off x="381001" y="1905000"/>
            <a:ext cx="8229599" cy="3326440"/>
          </a:xfrm>
          <a:prstGeom prst="rect">
            <a:avLst/>
          </a:prstGeom>
          <a:noFill/>
          <a:ln>
            <a:noFill/>
          </a:ln>
        </p:spPr>
        <p:txBody>
          <a:bodyPr spcFirstLastPara="1" wrap="square" lIns="91425" tIns="45700" rIns="91425" bIns="45700" anchor="b" anchorCtr="0">
            <a:noAutofit/>
          </a:bodyPr>
          <a:lstStyle/>
          <a:p>
            <a:pPr marL="457200" lvl="0" indent="-225425" algn="l" rtl="0">
              <a:lnSpc>
                <a:spcPct val="90000"/>
              </a:lnSpc>
              <a:spcBef>
                <a:spcPts val="0"/>
              </a:spcBef>
              <a:spcAft>
                <a:spcPts val="0"/>
              </a:spcAft>
              <a:buClr>
                <a:schemeClr val="dk1"/>
              </a:buClr>
              <a:buSzPts val="2600"/>
              <a:buFont typeface="Arial"/>
              <a:buChar char="•"/>
            </a:pPr>
            <a:r>
              <a:rPr lang="en-US" b="0">
                <a:solidFill>
                  <a:schemeClr val="dk1"/>
                </a:solidFill>
              </a:rPr>
              <a:t>How does the “code of silence” impact reporting?</a:t>
            </a:r>
            <a:endParaRPr/>
          </a:p>
          <a:p>
            <a:pPr marL="457200" lvl="0" indent="-225425" algn="l" rtl="0">
              <a:lnSpc>
                <a:spcPct val="90000"/>
              </a:lnSpc>
              <a:spcBef>
                <a:spcPts val="520"/>
              </a:spcBef>
              <a:spcAft>
                <a:spcPts val="0"/>
              </a:spcAft>
              <a:buClr>
                <a:schemeClr val="dk1"/>
              </a:buClr>
              <a:buSzPts val="2600"/>
              <a:buFont typeface="Arial"/>
              <a:buChar char="•"/>
            </a:pPr>
            <a:r>
              <a:rPr lang="en-US" b="0">
                <a:solidFill>
                  <a:schemeClr val="dk1"/>
                </a:solidFill>
              </a:rPr>
              <a:t>What has happened to those who have reported misconduct  in my agency?</a:t>
            </a:r>
            <a:endParaRPr/>
          </a:p>
          <a:p>
            <a:pPr marL="457200" lvl="0" indent="-225425" algn="l" rtl="0">
              <a:lnSpc>
                <a:spcPct val="90000"/>
              </a:lnSpc>
              <a:spcBef>
                <a:spcPts val="520"/>
              </a:spcBef>
              <a:spcAft>
                <a:spcPts val="0"/>
              </a:spcAft>
              <a:buClr>
                <a:schemeClr val="dk1"/>
              </a:buClr>
              <a:buSzPts val="2600"/>
              <a:buFont typeface="Arial"/>
              <a:buChar char="•"/>
            </a:pPr>
            <a:r>
              <a:rPr lang="en-US" b="0">
                <a:solidFill>
                  <a:schemeClr val="dk1"/>
                </a:solidFill>
              </a:rPr>
              <a:t>What happens to those who do not report and should have?</a:t>
            </a:r>
            <a:endParaRPr/>
          </a:p>
          <a:p>
            <a:pPr marL="457200" lvl="0" indent="-225425" algn="l" rtl="0">
              <a:lnSpc>
                <a:spcPct val="90000"/>
              </a:lnSpc>
              <a:spcBef>
                <a:spcPts val="520"/>
              </a:spcBef>
              <a:spcAft>
                <a:spcPts val="0"/>
              </a:spcAft>
              <a:buClr>
                <a:schemeClr val="dk1"/>
              </a:buClr>
              <a:buSzPts val="2600"/>
              <a:buFont typeface="Arial"/>
              <a:buChar char="•"/>
            </a:pPr>
            <a:r>
              <a:rPr lang="en-US" b="0">
                <a:solidFill>
                  <a:schemeClr val="dk1"/>
                </a:solidFill>
              </a:rPr>
              <a:t>Would staff feel comfortable reporting?</a:t>
            </a:r>
            <a:endParaRPr/>
          </a:p>
          <a:p>
            <a:pPr marL="457200" lvl="0" indent="-225425" algn="l" rtl="0">
              <a:lnSpc>
                <a:spcPct val="90000"/>
              </a:lnSpc>
              <a:spcBef>
                <a:spcPts val="520"/>
              </a:spcBef>
              <a:spcAft>
                <a:spcPts val="0"/>
              </a:spcAft>
              <a:buClr>
                <a:schemeClr val="dk1"/>
              </a:buClr>
              <a:buSzPts val="2600"/>
              <a:buFont typeface="Arial"/>
              <a:buChar char="•"/>
            </a:pPr>
            <a:r>
              <a:rPr lang="en-US" b="0">
                <a:solidFill>
                  <a:schemeClr val="dk1"/>
                </a:solidFill>
              </a:rPr>
              <a:t>At what stage do staff report?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3"/>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In my agency, cases referred for prosecution result in indictments.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Impact of Prosecutions on </a:t>
            </a:r>
            <a:br>
              <a:rPr lang="en-US"/>
            </a:br>
            <a:r>
              <a:rPr lang="en-US"/>
              <a:t>Agency Culture</a:t>
            </a:r>
            <a:endParaRPr/>
          </a:p>
        </p:txBody>
      </p:sp>
      <p:sp>
        <p:nvSpPr>
          <p:cNvPr id="247" name="Google Shape;247;p24"/>
          <p:cNvSpPr txBox="1">
            <a:spLocks noGrp="1"/>
          </p:cNvSpPr>
          <p:nvPr>
            <p:ph type="body" idx="1"/>
          </p:nvPr>
        </p:nvSpPr>
        <p:spPr>
          <a:xfrm>
            <a:off x="457200" y="1447800"/>
            <a:ext cx="8229599" cy="4698040"/>
          </a:xfrm>
          <a:prstGeom prst="rect">
            <a:avLst/>
          </a:prstGeom>
          <a:noFill/>
          <a:ln>
            <a:noFill/>
          </a:ln>
        </p:spPr>
        <p:txBody>
          <a:bodyPr spcFirstLastPara="1" wrap="square" lIns="91425" tIns="45700" rIns="91425" bIns="45700" anchor="b" anchorCtr="0">
            <a:noAutofit/>
          </a:bodyPr>
          <a:lstStyle/>
          <a:p>
            <a:pPr marL="688975" lvl="0" indent="-457200" algn="l" rtl="0">
              <a:spcBef>
                <a:spcPts val="0"/>
              </a:spcBef>
              <a:spcAft>
                <a:spcPts val="0"/>
              </a:spcAft>
              <a:buClr>
                <a:schemeClr val="dk1"/>
              </a:buClr>
              <a:buSzPts val="2400"/>
              <a:buFont typeface="Arial"/>
              <a:buChar char="•"/>
            </a:pPr>
            <a:r>
              <a:rPr lang="en-US" sz="2400" b="0">
                <a:solidFill>
                  <a:schemeClr val="dk1"/>
                </a:solidFill>
              </a:rPr>
              <a:t>Get’s everyone’s attention</a:t>
            </a:r>
            <a:endParaRPr/>
          </a:p>
          <a:p>
            <a:pPr marL="688975" lvl="0" indent="-457200" algn="l" rtl="0">
              <a:spcBef>
                <a:spcPts val="1200"/>
              </a:spcBef>
              <a:spcAft>
                <a:spcPts val="0"/>
              </a:spcAft>
              <a:buClr>
                <a:schemeClr val="dk1"/>
              </a:buClr>
              <a:buSzPts val="2400"/>
              <a:buFont typeface="Arial"/>
              <a:buChar char="•"/>
            </a:pPr>
            <a:r>
              <a:rPr lang="en-US" sz="2400" b="0">
                <a:solidFill>
                  <a:schemeClr val="dk1"/>
                </a:solidFill>
              </a:rPr>
              <a:t>Defines the issue as serious</a:t>
            </a:r>
            <a:endParaRPr/>
          </a:p>
          <a:p>
            <a:pPr marL="688975" lvl="0" indent="-457200" algn="l" rtl="0">
              <a:spcBef>
                <a:spcPts val="1200"/>
              </a:spcBef>
              <a:spcAft>
                <a:spcPts val="0"/>
              </a:spcAft>
              <a:buClr>
                <a:schemeClr val="dk1"/>
              </a:buClr>
              <a:buSzPts val="2400"/>
              <a:buFont typeface="Arial"/>
              <a:buChar char="•"/>
            </a:pPr>
            <a:r>
              <a:rPr lang="en-US" sz="2400" b="0">
                <a:solidFill>
                  <a:schemeClr val="dk1"/>
                </a:solidFill>
              </a:rPr>
              <a:t>Prosecutors have unique tools</a:t>
            </a:r>
            <a:endParaRPr/>
          </a:p>
          <a:p>
            <a:pPr marL="1376363" lvl="2" indent="-457200" algn="l" rtl="0">
              <a:spcBef>
                <a:spcPts val="1200"/>
              </a:spcBef>
              <a:spcAft>
                <a:spcPts val="0"/>
              </a:spcAft>
              <a:buClr>
                <a:schemeClr val="dk1"/>
              </a:buClr>
              <a:buSzPts val="2400"/>
              <a:buFont typeface="Calibri"/>
              <a:buChar char="»"/>
            </a:pPr>
            <a:r>
              <a:rPr lang="en-US" sz="2400" b="0"/>
              <a:t>Subpoena powers</a:t>
            </a:r>
            <a:endParaRPr/>
          </a:p>
          <a:p>
            <a:pPr marL="1376363" lvl="2" indent="-457200" algn="l" rtl="0">
              <a:spcBef>
                <a:spcPts val="1200"/>
              </a:spcBef>
              <a:spcAft>
                <a:spcPts val="0"/>
              </a:spcAft>
              <a:buClr>
                <a:schemeClr val="dk1"/>
              </a:buClr>
              <a:buSzPts val="2400"/>
              <a:buFont typeface="Calibri"/>
              <a:buChar char="»"/>
            </a:pPr>
            <a:r>
              <a:rPr lang="en-US" sz="2400" b="0"/>
              <a:t>Grand jury</a:t>
            </a:r>
            <a:endParaRPr/>
          </a:p>
          <a:p>
            <a:pPr marL="688975" lvl="0" indent="-457200" algn="l" rtl="0">
              <a:spcBef>
                <a:spcPts val="1200"/>
              </a:spcBef>
              <a:spcAft>
                <a:spcPts val="0"/>
              </a:spcAft>
              <a:buClr>
                <a:schemeClr val="dk1"/>
              </a:buClr>
              <a:buSzPts val="2400"/>
              <a:buFont typeface="Arial"/>
              <a:buChar char="•"/>
            </a:pPr>
            <a:r>
              <a:rPr lang="en-US" sz="2400" b="0">
                <a:solidFill>
                  <a:schemeClr val="dk1"/>
                </a:solidFill>
              </a:rPr>
              <a:t>Successful prosecution can be a defining moment</a:t>
            </a:r>
            <a:endParaRPr/>
          </a:p>
          <a:p>
            <a:pPr marL="688975" lvl="0" indent="-457200" algn="l" rtl="0">
              <a:spcBef>
                <a:spcPts val="1200"/>
              </a:spcBef>
              <a:spcAft>
                <a:spcPts val="0"/>
              </a:spcAft>
              <a:buClr>
                <a:schemeClr val="dk1"/>
              </a:buClr>
              <a:buSzPts val="2400"/>
              <a:buFont typeface="Arial"/>
              <a:buChar char="•"/>
            </a:pPr>
            <a:r>
              <a:rPr lang="en-US" sz="2400" b="0">
                <a:solidFill>
                  <a:schemeClr val="dk1"/>
                </a:solidFill>
              </a:rPr>
              <a:t>Makes things serious</a:t>
            </a:r>
            <a:endParaRPr/>
          </a:p>
          <a:p>
            <a:pPr marL="800100" lvl="1" indent="-215900" algn="l" rtl="0">
              <a:spcBef>
                <a:spcPts val="1600"/>
              </a:spcBef>
              <a:spcAft>
                <a:spcPts val="0"/>
              </a:spcAft>
              <a:buClr>
                <a:schemeClr val="dk1"/>
              </a:buClr>
              <a:buSzPts val="2000"/>
              <a:buFont typeface="Arial"/>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Challenges for Leadership</a:t>
            </a:r>
            <a:endParaRPr/>
          </a:p>
        </p:txBody>
      </p:sp>
      <p:sp>
        <p:nvSpPr>
          <p:cNvPr id="253" name="Google Shape;253;p25"/>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688975" lvl="0" indent="-457200" algn="l" rtl="0">
              <a:lnSpc>
                <a:spcPct val="100000"/>
              </a:lnSpc>
              <a:spcBef>
                <a:spcPts val="0"/>
              </a:spcBef>
              <a:spcAft>
                <a:spcPts val="0"/>
              </a:spcAft>
              <a:buClr>
                <a:schemeClr val="dk1"/>
              </a:buClr>
              <a:buSzPts val="2688"/>
              <a:buFont typeface="Arial"/>
              <a:buChar char="•"/>
            </a:pPr>
            <a:r>
              <a:rPr lang="en-US" b="0">
                <a:solidFill>
                  <a:schemeClr val="dk1"/>
                </a:solidFill>
              </a:rPr>
              <a:t>Discover the root of the problem</a:t>
            </a:r>
            <a:endParaRPr/>
          </a:p>
          <a:p>
            <a:pPr marL="688975" lvl="0" indent="-457200" algn="l" rtl="0">
              <a:lnSpc>
                <a:spcPct val="100000"/>
              </a:lnSpc>
              <a:spcBef>
                <a:spcPts val="1200"/>
              </a:spcBef>
              <a:spcAft>
                <a:spcPts val="0"/>
              </a:spcAft>
              <a:buClr>
                <a:schemeClr val="dk1"/>
              </a:buClr>
              <a:buSzPts val="2688"/>
              <a:buFont typeface="Arial"/>
              <a:buChar char="•"/>
            </a:pPr>
            <a:r>
              <a:rPr lang="en-US" b="0">
                <a:solidFill>
                  <a:schemeClr val="dk1"/>
                </a:solidFill>
              </a:rPr>
              <a:t>Understand that the problem may be a symptom of the culture</a:t>
            </a:r>
            <a:endParaRPr/>
          </a:p>
          <a:p>
            <a:pPr marL="688975" lvl="0" indent="-457200" algn="l" rtl="0">
              <a:lnSpc>
                <a:spcPct val="100000"/>
              </a:lnSpc>
              <a:spcBef>
                <a:spcPts val="1200"/>
              </a:spcBef>
              <a:spcAft>
                <a:spcPts val="0"/>
              </a:spcAft>
              <a:buClr>
                <a:schemeClr val="dk1"/>
              </a:buClr>
              <a:buSzPts val="2688"/>
              <a:buFont typeface="Arial"/>
              <a:buChar char="•"/>
            </a:pPr>
            <a:r>
              <a:rPr lang="en-US" b="0">
                <a:solidFill>
                  <a:schemeClr val="dk1"/>
                </a:solidFill>
              </a:rPr>
              <a:t>Addressing the problem in a systematic way is about making cultural change</a:t>
            </a:r>
            <a:endParaRPr/>
          </a:p>
          <a:p>
            <a:pPr marL="688975" lvl="0" indent="-457200" algn="l" rtl="0">
              <a:lnSpc>
                <a:spcPct val="100000"/>
              </a:lnSpc>
              <a:spcBef>
                <a:spcPts val="1200"/>
              </a:spcBef>
              <a:spcAft>
                <a:spcPts val="0"/>
              </a:spcAft>
              <a:buClr>
                <a:schemeClr val="dk1"/>
              </a:buClr>
              <a:buSzPts val="2688"/>
              <a:buFont typeface="Arial"/>
              <a:buChar char="•"/>
            </a:pPr>
            <a:r>
              <a:rPr lang="en-US" b="0">
                <a:solidFill>
                  <a:schemeClr val="dk1"/>
                </a:solidFill>
              </a:rPr>
              <a:t>Cultural change is the challenge for leadership</a:t>
            </a:r>
            <a:endParaRPr/>
          </a:p>
          <a:p>
            <a:pPr marL="1139825" lvl="1" indent="-450850" algn="l" rtl="0">
              <a:lnSpc>
                <a:spcPct val="100000"/>
              </a:lnSpc>
              <a:spcBef>
                <a:spcPts val="1200"/>
              </a:spcBef>
              <a:spcAft>
                <a:spcPts val="0"/>
              </a:spcAft>
              <a:buClr>
                <a:schemeClr val="dk1"/>
              </a:buClr>
              <a:buSzPts val="2240"/>
              <a:buFont typeface="Calibri"/>
              <a:buChar char="»"/>
            </a:pPr>
            <a:r>
              <a:rPr lang="en-US" sz="2000">
                <a:solidFill>
                  <a:schemeClr val="dk1"/>
                </a:solidFill>
              </a:rPr>
              <a:t>Must shift deeply ignored norms and attitudes</a:t>
            </a:r>
            <a:endParaRPr/>
          </a:p>
          <a:p>
            <a:pPr marL="1139825" lvl="1" indent="-450850" algn="l" rtl="0">
              <a:lnSpc>
                <a:spcPct val="100000"/>
              </a:lnSpc>
              <a:spcBef>
                <a:spcPts val="1200"/>
              </a:spcBef>
              <a:spcAft>
                <a:spcPts val="0"/>
              </a:spcAft>
              <a:buClr>
                <a:schemeClr val="dk1"/>
              </a:buClr>
              <a:buSzPts val="2240"/>
              <a:buFont typeface="Calibri"/>
              <a:buChar char="»"/>
            </a:pPr>
            <a:r>
              <a:rPr lang="en-US" sz="2000">
                <a:solidFill>
                  <a:schemeClr val="dk1"/>
                </a:solidFill>
              </a:rPr>
              <a:t>Key positions must institute the change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Strategies for Changing Culture</a:t>
            </a:r>
            <a:endParaRPr/>
          </a:p>
        </p:txBody>
      </p:sp>
      <p:sp>
        <p:nvSpPr>
          <p:cNvPr id="260" name="Google Shape;260;p26"/>
          <p:cNvSpPr txBox="1">
            <a:spLocks noGrp="1"/>
          </p:cNvSpPr>
          <p:nvPr>
            <p:ph type="body" idx="1"/>
          </p:nvPr>
        </p:nvSpPr>
        <p:spPr>
          <a:xfrm>
            <a:off x="457200" y="1600200"/>
            <a:ext cx="8229599" cy="454881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2"/>
              </a:buClr>
              <a:buSzPts val="2200"/>
              <a:buNone/>
            </a:pPr>
            <a:r>
              <a:rPr lang="en-US" sz="2200" u="sng">
                <a:solidFill>
                  <a:schemeClr val="dk1"/>
                </a:solidFill>
              </a:rPr>
              <a:t>Employee screening</a:t>
            </a:r>
            <a:r>
              <a:rPr lang="en-US" sz="2200">
                <a:solidFill>
                  <a:schemeClr val="dk1"/>
                </a:solidFill>
              </a:rPr>
              <a:t> (115.17/317) </a:t>
            </a:r>
            <a:r>
              <a:rPr lang="en-US" sz="2200" b="0">
                <a:solidFill>
                  <a:schemeClr val="dk1"/>
                </a:solidFill>
              </a:rPr>
              <a:t>It starts with staff at the beginning of their service      </a:t>
            </a:r>
            <a:endParaRPr/>
          </a:p>
          <a:p>
            <a:pPr marL="0" lvl="0" indent="0" algn="l" rtl="0">
              <a:spcBef>
                <a:spcPts val="440"/>
              </a:spcBef>
              <a:spcAft>
                <a:spcPts val="0"/>
              </a:spcAft>
              <a:buClr>
                <a:srgbClr val="CA7700"/>
              </a:buClr>
              <a:buSzPts val="2200"/>
              <a:buNone/>
            </a:pPr>
            <a:endParaRPr sz="2200" b="0">
              <a:solidFill>
                <a:schemeClr val="dk1"/>
              </a:solidFill>
            </a:endParaRPr>
          </a:p>
          <a:p>
            <a:pPr marL="0" lvl="0" indent="0" algn="l" rtl="0">
              <a:spcBef>
                <a:spcPts val="440"/>
              </a:spcBef>
              <a:spcAft>
                <a:spcPts val="0"/>
              </a:spcAft>
              <a:buClr>
                <a:schemeClr val="accent2"/>
              </a:buClr>
              <a:buSzPts val="2200"/>
              <a:buNone/>
            </a:pPr>
            <a:r>
              <a:rPr lang="en-US" sz="2200" u="sng">
                <a:solidFill>
                  <a:schemeClr val="dk1"/>
                </a:solidFill>
              </a:rPr>
              <a:t>Training</a:t>
            </a:r>
            <a:r>
              <a:rPr lang="en-US" sz="2200">
                <a:solidFill>
                  <a:schemeClr val="dk1"/>
                </a:solidFill>
              </a:rPr>
              <a:t> (115.31/331)</a:t>
            </a:r>
            <a:endParaRPr/>
          </a:p>
          <a:p>
            <a:pPr marL="804863" lvl="1" indent="-342900" algn="l" rtl="0">
              <a:spcBef>
                <a:spcPts val="440"/>
              </a:spcBef>
              <a:spcAft>
                <a:spcPts val="0"/>
              </a:spcAft>
              <a:buClr>
                <a:schemeClr val="dk1"/>
              </a:buClr>
              <a:buSzPts val="2200"/>
              <a:buFont typeface="Arial"/>
              <a:buChar char="•"/>
            </a:pPr>
            <a:r>
              <a:rPr lang="en-US" sz="2200" b="0">
                <a:latin typeface="Verdana"/>
                <a:ea typeface="Verdana"/>
                <a:cs typeface="Verdana"/>
                <a:sym typeface="Verdana"/>
              </a:rPr>
              <a:t>What do they hear at the academy?  </a:t>
            </a:r>
            <a:endParaRPr/>
          </a:p>
          <a:p>
            <a:pPr marL="804863" lvl="1" indent="-342900" algn="l" rtl="0">
              <a:spcBef>
                <a:spcPts val="440"/>
              </a:spcBef>
              <a:spcAft>
                <a:spcPts val="0"/>
              </a:spcAft>
              <a:buClr>
                <a:schemeClr val="dk1"/>
              </a:buClr>
              <a:buSzPts val="2200"/>
              <a:buFont typeface="Arial"/>
              <a:buChar char="•"/>
            </a:pPr>
            <a:r>
              <a:rPr lang="en-US" sz="2200" b="0">
                <a:latin typeface="Verdana"/>
                <a:ea typeface="Verdana"/>
                <a:cs typeface="Verdana"/>
                <a:sym typeface="Verdana"/>
              </a:rPr>
              <a:t>How are they initially trained at the institution?</a:t>
            </a:r>
            <a:endParaRPr/>
          </a:p>
          <a:p>
            <a:pPr marL="804863" lvl="1" indent="-342900" algn="l" rtl="0">
              <a:spcBef>
                <a:spcPts val="440"/>
              </a:spcBef>
              <a:spcAft>
                <a:spcPts val="0"/>
              </a:spcAft>
              <a:buClr>
                <a:schemeClr val="dk1"/>
              </a:buClr>
              <a:buSzPts val="2200"/>
              <a:buFont typeface="Arial"/>
              <a:buChar char="•"/>
            </a:pPr>
            <a:r>
              <a:rPr lang="en-US" sz="2200" b="0">
                <a:latin typeface="Verdana"/>
                <a:ea typeface="Verdana"/>
                <a:cs typeface="Verdana"/>
                <a:sym typeface="Verdana"/>
              </a:rPr>
              <a:t>Supervisor training vs. line staff</a:t>
            </a:r>
            <a:endParaRPr/>
          </a:p>
          <a:p>
            <a:pPr marL="457200" lvl="1" indent="0" algn="l" rtl="0">
              <a:spcBef>
                <a:spcPts val="440"/>
              </a:spcBef>
              <a:spcAft>
                <a:spcPts val="0"/>
              </a:spcAft>
              <a:buClr>
                <a:schemeClr val="dk1"/>
              </a:buClr>
              <a:buSzPts val="2200"/>
              <a:buNone/>
            </a:pPr>
            <a:endParaRPr sz="2200" b="0">
              <a:latin typeface="Verdana"/>
              <a:ea typeface="Verdana"/>
              <a:cs typeface="Verdana"/>
              <a:sym typeface="Verdana"/>
            </a:endParaRPr>
          </a:p>
          <a:p>
            <a:pPr marL="0" lvl="0" indent="0" algn="l" rtl="0">
              <a:spcBef>
                <a:spcPts val="440"/>
              </a:spcBef>
              <a:spcAft>
                <a:spcPts val="0"/>
              </a:spcAft>
              <a:buClr>
                <a:schemeClr val="accent2"/>
              </a:buClr>
              <a:buSzPts val="2200"/>
              <a:buNone/>
            </a:pPr>
            <a:r>
              <a:rPr lang="en-US" sz="2200" u="sng">
                <a:solidFill>
                  <a:schemeClr val="dk1"/>
                </a:solidFill>
              </a:rPr>
              <a:t>Zero tolerance</a:t>
            </a:r>
            <a:r>
              <a:rPr lang="en-US" sz="2200">
                <a:solidFill>
                  <a:schemeClr val="dk1"/>
                </a:solidFill>
              </a:rPr>
              <a:t> (115.11/311) </a:t>
            </a:r>
            <a:r>
              <a:rPr lang="en-US" sz="2200" b="0">
                <a:solidFill>
                  <a:schemeClr val="dk1"/>
                </a:solidFill>
              </a:rPr>
              <a:t>Make staff aware and impose consequences. Zero tolerance must mean zero tolerance. Something has to happen to make it real.    </a:t>
            </a:r>
            <a:endParaRPr/>
          </a:p>
          <a:p>
            <a:pPr marL="0" lvl="0" indent="0" algn="l" rtl="0">
              <a:spcBef>
                <a:spcPts val="440"/>
              </a:spcBef>
              <a:spcAft>
                <a:spcPts val="0"/>
              </a:spcAft>
              <a:buClr>
                <a:srgbClr val="CA7700"/>
              </a:buClr>
              <a:buSzPts val="2200"/>
              <a:buFont typeface="Noto Sans Symbols"/>
              <a:buNone/>
            </a:pPr>
            <a:endParaRPr sz="2200" b="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Strategies for Changing Culture</a:t>
            </a:r>
            <a:endParaRPr/>
          </a:p>
        </p:txBody>
      </p:sp>
      <p:sp>
        <p:nvSpPr>
          <p:cNvPr id="267" name="Google Shape;267;p27"/>
          <p:cNvSpPr txBox="1">
            <a:spLocks noGrp="1"/>
          </p:cNvSpPr>
          <p:nvPr>
            <p:ph type="body" idx="1"/>
          </p:nvPr>
        </p:nvSpPr>
        <p:spPr>
          <a:xfrm>
            <a:off x="457200" y="2057400"/>
            <a:ext cx="8229599" cy="4469440"/>
          </a:xfrm>
          <a:prstGeom prst="rect">
            <a:avLst/>
          </a:prstGeom>
          <a:noFill/>
          <a:ln>
            <a:noFill/>
          </a:ln>
        </p:spPr>
        <p:txBody>
          <a:bodyPr spcFirstLastPara="1" wrap="square" lIns="91425" tIns="45700" rIns="91425" bIns="45700" anchor="b" anchorCtr="0">
            <a:noAutofit/>
          </a:bodyPr>
          <a:lstStyle/>
          <a:p>
            <a:pPr marL="457200" lvl="0" indent="-457200" algn="l" rtl="0">
              <a:spcBef>
                <a:spcPts val="0"/>
              </a:spcBef>
              <a:spcAft>
                <a:spcPts val="0"/>
              </a:spcAft>
              <a:buClr>
                <a:schemeClr val="dk1"/>
              </a:buClr>
              <a:buSzPts val="2600"/>
              <a:buFont typeface="Arial"/>
              <a:buChar char="•"/>
            </a:pPr>
            <a:r>
              <a:rPr lang="en-US">
                <a:solidFill>
                  <a:schemeClr val="dk1"/>
                </a:solidFill>
              </a:rPr>
              <a:t>Policies.  </a:t>
            </a:r>
            <a:r>
              <a:rPr lang="en-US" b="0">
                <a:solidFill>
                  <a:schemeClr val="dk1"/>
                </a:solidFill>
              </a:rPr>
              <a:t>Practice must match policy.  Policies must be communicated and update. More than just something in writing.</a:t>
            </a:r>
            <a:endParaRPr/>
          </a:p>
          <a:p>
            <a:pPr marL="457200" lvl="0" indent="-292100" algn="l" rtl="0">
              <a:spcBef>
                <a:spcPts val="520"/>
              </a:spcBef>
              <a:spcAft>
                <a:spcPts val="0"/>
              </a:spcAft>
              <a:buClr>
                <a:srgbClr val="CA7700"/>
              </a:buClr>
              <a:buSzPts val="2600"/>
              <a:buFont typeface="Arial"/>
              <a:buNone/>
            </a:pPr>
            <a:endParaRPr>
              <a:solidFill>
                <a:schemeClr val="dk1"/>
              </a:solidFill>
            </a:endParaRPr>
          </a:p>
          <a:p>
            <a:pPr marL="457200" lvl="0" indent="-457200" algn="l" rtl="0">
              <a:spcBef>
                <a:spcPts val="520"/>
              </a:spcBef>
              <a:spcAft>
                <a:spcPts val="0"/>
              </a:spcAft>
              <a:buClr>
                <a:schemeClr val="dk1"/>
              </a:buClr>
              <a:buSzPts val="2600"/>
              <a:buFont typeface="Arial"/>
              <a:buChar char="•"/>
            </a:pPr>
            <a:r>
              <a:rPr lang="en-US">
                <a:solidFill>
                  <a:schemeClr val="dk1"/>
                </a:solidFill>
              </a:rPr>
              <a:t>Role Model. </a:t>
            </a:r>
            <a:r>
              <a:rPr lang="en-US" b="0">
                <a:solidFill>
                  <a:schemeClr val="dk1"/>
                </a:solidFill>
              </a:rPr>
              <a:t>Model ethical behavior for other staff and offenders.  The culture will not tolerate hypocrisy.</a:t>
            </a:r>
            <a:endParaRPr/>
          </a:p>
          <a:p>
            <a:pPr marL="457200" lvl="0" indent="-292100" algn="l" rtl="0">
              <a:spcBef>
                <a:spcPts val="520"/>
              </a:spcBef>
              <a:spcAft>
                <a:spcPts val="0"/>
              </a:spcAft>
              <a:buClr>
                <a:srgbClr val="CA7700"/>
              </a:buClr>
              <a:buSzPts val="2600"/>
              <a:buFont typeface="Arial"/>
              <a:buNone/>
            </a:pPr>
            <a:endParaRPr b="0">
              <a:solidFill>
                <a:schemeClr val="dk1"/>
              </a:solidFill>
            </a:endParaRPr>
          </a:p>
          <a:p>
            <a:pPr marL="457200" lvl="0" indent="-457200" algn="l" rtl="0">
              <a:spcBef>
                <a:spcPts val="520"/>
              </a:spcBef>
              <a:spcAft>
                <a:spcPts val="0"/>
              </a:spcAft>
              <a:buClr>
                <a:schemeClr val="dk1"/>
              </a:buClr>
              <a:buSzPts val="2600"/>
              <a:buFont typeface="Arial"/>
              <a:buChar char="•"/>
            </a:pPr>
            <a:r>
              <a:rPr lang="en-US">
                <a:solidFill>
                  <a:schemeClr val="dk1"/>
                </a:solidFill>
              </a:rPr>
              <a:t>Assistance.  </a:t>
            </a:r>
            <a:r>
              <a:rPr lang="en-US" b="0">
                <a:solidFill>
                  <a:schemeClr val="dk1"/>
                </a:solidFill>
              </a:rPr>
              <a:t>Employees who need help are not afraid and get it.</a:t>
            </a:r>
            <a:endParaRPr/>
          </a:p>
          <a:p>
            <a:pPr marL="457200" lvl="0" indent="-266700" algn="l" rtl="0">
              <a:spcBef>
                <a:spcPts val="600"/>
              </a:spcBef>
              <a:spcAft>
                <a:spcPts val="0"/>
              </a:spcAft>
              <a:buClr>
                <a:srgbClr val="CA7700"/>
              </a:buClr>
              <a:buSzPts val="3000"/>
              <a:buFont typeface="Arial"/>
              <a:buNone/>
            </a:pPr>
            <a:endParaRPr sz="30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Strategies for Changing Culture</a:t>
            </a:r>
            <a:endParaRPr/>
          </a:p>
        </p:txBody>
      </p:sp>
      <p:sp>
        <p:nvSpPr>
          <p:cNvPr id="273" name="Google Shape;273;p28"/>
          <p:cNvSpPr txBox="1">
            <a:spLocks noGrp="1"/>
          </p:cNvSpPr>
          <p:nvPr>
            <p:ph type="body" idx="2"/>
          </p:nvPr>
        </p:nvSpPr>
        <p:spPr>
          <a:xfrm>
            <a:off x="457200" y="1755360"/>
            <a:ext cx="8229599" cy="40358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b="1">
                <a:solidFill>
                  <a:schemeClr val="dk1"/>
                </a:solidFill>
              </a:rPr>
              <a:t>Mandated Reporting </a:t>
            </a:r>
            <a:r>
              <a:rPr lang="en-US">
                <a:solidFill>
                  <a:schemeClr val="dk1"/>
                </a:solidFill>
              </a:rPr>
              <a:t>(115.61/361)– Are staff disciplined for failure to report?</a:t>
            </a:r>
            <a:endParaRPr/>
          </a:p>
          <a:p>
            <a:pPr marL="342900" lvl="0" indent="-342900" algn="l" rtl="0">
              <a:lnSpc>
                <a:spcPct val="100000"/>
              </a:lnSpc>
              <a:spcBef>
                <a:spcPts val="1200"/>
              </a:spcBef>
              <a:spcAft>
                <a:spcPts val="0"/>
              </a:spcAft>
              <a:buClr>
                <a:schemeClr val="dk1"/>
              </a:buClr>
              <a:buSzPts val="2400"/>
              <a:buFont typeface="Arial"/>
              <a:buChar char="•"/>
            </a:pPr>
            <a:r>
              <a:rPr lang="en-US" b="1">
                <a:solidFill>
                  <a:schemeClr val="dk1"/>
                </a:solidFill>
              </a:rPr>
              <a:t>Multiple Reporting Mechanisms </a:t>
            </a:r>
            <a:r>
              <a:rPr lang="en-US">
                <a:solidFill>
                  <a:schemeClr val="dk1"/>
                </a:solidFill>
              </a:rPr>
              <a:t>115.51/351)– Is there a way for both staff and offenders to report anonymously?  Is there a way to report outside the agency itself?</a:t>
            </a:r>
            <a:endParaRPr/>
          </a:p>
          <a:p>
            <a:pPr marL="342900" lvl="0" indent="-342900" algn="l" rtl="0">
              <a:lnSpc>
                <a:spcPct val="100000"/>
              </a:lnSpc>
              <a:spcBef>
                <a:spcPts val="1200"/>
              </a:spcBef>
              <a:spcAft>
                <a:spcPts val="0"/>
              </a:spcAft>
              <a:buClr>
                <a:schemeClr val="dk1"/>
              </a:buClr>
              <a:buSzPts val="2400"/>
              <a:buFont typeface="Arial"/>
              <a:buChar char="•"/>
            </a:pPr>
            <a:r>
              <a:rPr lang="en-US" b="1">
                <a:solidFill>
                  <a:schemeClr val="dk1"/>
                </a:solidFill>
              </a:rPr>
              <a:t>Discipline and Prosecution</a:t>
            </a:r>
            <a:r>
              <a:rPr lang="en-US">
                <a:solidFill>
                  <a:schemeClr val="dk1"/>
                </a:solidFill>
              </a:rPr>
              <a:t> (115.71/371 and 115.76/376)– Are staff or offenders involved in these actions treated fairly but prosecuted or disciplined to the fullest extent?</a:t>
            </a:r>
            <a:endParaRPr/>
          </a:p>
          <a:p>
            <a:pPr marL="457200" lvl="0" indent="-273050" algn="l" rtl="0">
              <a:lnSpc>
                <a:spcPct val="100000"/>
              </a:lnSpc>
              <a:spcBef>
                <a:spcPts val="1200"/>
              </a:spcBef>
              <a:spcAft>
                <a:spcPts val="0"/>
              </a:spcAft>
              <a:buClr>
                <a:srgbClr val="5F574F"/>
              </a:buClr>
              <a:buSzPts val="2900"/>
              <a:buFont typeface="Arial"/>
              <a:buNone/>
            </a:pPr>
            <a:endParaRPr sz="29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Impact of Culture on Investigations</a:t>
            </a:r>
            <a:endParaRPr/>
          </a:p>
        </p:txBody>
      </p:sp>
      <p:sp>
        <p:nvSpPr>
          <p:cNvPr id="279" name="Google Shape;279;p29"/>
          <p:cNvSpPr txBox="1">
            <a:spLocks noGrp="1"/>
          </p:cNvSpPr>
          <p:nvPr>
            <p:ph type="body" idx="2"/>
          </p:nvPr>
        </p:nvSpPr>
        <p:spPr>
          <a:xfrm>
            <a:off x="457200" y="16002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760"/>
              <a:buFont typeface="Arial"/>
              <a:buChar char="•"/>
            </a:pPr>
            <a:r>
              <a:rPr lang="en-US" b="0">
                <a:solidFill>
                  <a:schemeClr val="dk1"/>
                </a:solidFill>
              </a:rPr>
              <a:t>Culture can either support or obstruct an investigation</a:t>
            </a:r>
            <a:endParaRPr/>
          </a:p>
          <a:p>
            <a:pPr marL="342900" lvl="0" indent="-342900" algn="l" rtl="0">
              <a:lnSpc>
                <a:spcPct val="100000"/>
              </a:lnSpc>
              <a:spcBef>
                <a:spcPts val="1200"/>
              </a:spcBef>
              <a:spcAft>
                <a:spcPts val="0"/>
              </a:spcAft>
              <a:buClr>
                <a:schemeClr val="dk1"/>
              </a:buClr>
              <a:buSzPts val="2760"/>
              <a:buFont typeface="Arial"/>
              <a:buChar char="•"/>
            </a:pPr>
            <a:r>
              <a:rPr lang="en-US" b="0">
                <a:solidFill>
                  <a:schemeClr val="dk1"/>
                </a:solidFill>
              </a:rPr>
              <a:t>Need to understand culture to know how to facilitate investigation process</a:t>
            </a:r>
            <a:endParaRPr/>
          </a:p>
          <a:p>
            <a:pPr marL="342900" lvl="0" indent="-342900" algn="l" rtl="0">
              <a:lnSpc>
                <a:spcPct val="100000"/>
              </a:lnSpc>
              <a:spcBef>
                <a:spcPts val="1200"/>
              </a:spcBef>
              <a:spcAft>
                <a:spcPts val="0"/>
              </a:spcAft>
              <a:buClr>
                <a:schemeClr val="dk1"/>
              </a:buClr>
              <a:buSzPts val="2760"/>
              <a:buFont typeface="Arial"/>
              <a:buChar char="•"/>
            </a:pPr>
            <a:r>
              <a:rPr lang="en-US" b="0">
                <a:solidFill>
                  <a:schemeClr val="dk1"/>
                </a:solidFill>
              </a:rPr>
              <a:t>Outcomes of investigations can influence culture</a:t>
            </a:r>
            <a:endParaRPr/>
          </a:p>
          <a:p>
            <a:pPr marL="342900" lvl="0" indent="-342900" algn="l" rtl="0">
              <a:lnSpc>
                <a:spcPct val="100000"/>
              </a:lnSpc>
              <a:spcBef>
                <a:spcPts val="1200"/>
              </a:spcBef>
              <a:spcAft>
                <a:spcPts val="0"/>
              </a:spcAft>
              <a:buClr>
                <a:schemeClr val="dk1"/>
              </a:buClr>
              <a:buSzPts val="2760"/>
              <a:buFont typeface="Arial"/>
              <a:buChar char="•"/>
            </a:pPr>
            <a:r>
              <a:rPr lang="en-US" b="0">
                <a:solidFill>
                  <a:schemeClr val="dk1"/>
                </a:solidFill>
              </a:rPr>
              <a:t>Understanding issues related to close communities</a:t>
            </a:r>
            <a:endParaRPr/>
          </a:p>
        </p:txBody>
      </p:sp>
      <p:pic>
        <p:nvPicPr>
          <p:cNvPr id="280" name="Google Shape;280;p29"/>
          <p:cNvPicPr preferRelativeResize="0"/>
          <p:nvPr/>
        </p:nvPicPr>
        <p:blipFill rotWithShape="1">
          <a:blip r:embed="rId3">
            <a:alphaModFix/>
          </a:blip>
          <a:srcRect/>
          <a:stretch/>
        </p:blipFill>
        <p:spPr>
          <a:xfrm>
            <a:off x="5715000" y="5562600"/>
            <a:ext cx="1838325" cy="1057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Definition of Agency Culture</a:t>
            </a:r>
            <a:endParaRPr/>
          </a:p>
        </p:txBody>
      </p:sp>
      <p:sp>
        <p:nvSpPr>
          <p:cNvPr id="113" name="Google Shape;113;p3"/>
          <p:cNvSpPr txBox="1">
            <a:spLocks noGrp="1"/>
          </p:cNvSpPr>
          <p:nvPr>
            <p:ph type="body" idx="2"/>
          </p:nvPr>
        </p:nvSpPr>
        <p:spPr>
          <a:xfrm>
            <a:off x="4724400" y="1981200"/>
            <a:ext cx="3962400" cy="294921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endParaRPr>
              <a:solidFill>
                <a:schemeClr val="dk1"/>
              </a:solidFill>
            </a:endParaRPr>
          </a:p>
          <a:p>
            <a:pPr marL="0" lvl="0" indent="0" algn="l" rtl="0">
              <a:lnSpc>
                <a:spcPct val="100000"/>
              </a:lnSpc>
              <a:spcBef>
                <a:spcPts val="0"/>
              </a:spcBef>
              <a:spcAft>
                <a:spcPts val="0"/>
              </a:spcAft>
              <a:buClr>
                <a:schemeClr val="dk1"/>
              </a:buClr>
              <a:buSzPts val="2400"/>
              <a:buNone/>
            </a:pPr>
            <a:r>
              <a:rPr lang="en-US">
                <a:solidFill>
                  <a:schemeClr val="dk1"/>
                </a:solidFill>
                <a:latin typeface="Calibri"/>
                <a:ea typeface="Calibri"/>
                <a:cs typeface="Calibri"/>
                <a:sym typeface="Calibri"/>
              </a:rPr>
              <a:t>Sum of the organization’s attitudes, beliefs, values, norms, and prejudices that cause an organization to do what it does.</a:t>
            </a:r>
            <a:endParaRPr>
              <a:solidFill>
                <a:schemeClr val="dk1"/>
              </a:solidFill>
            </a:endParaRPr>
          </a:p>
          <a:p>
            <a:pPr marL="0" lvl="0" indent="0" algn="l" rtl="0">
              <a:lnSpc>
                <a:spcPct val="100000"/>
              </a:lnSpc>
              <a:spcBef>
                <a:spcPts val="0"/>
              </a:spcBef>
              <a:spcAft>
                <a:spcPts val="0"/>
              </a:spcAft>
              <a:buClr>
                <a:schemeClr val="dk1"/>
              </a:buClr>
              <a:buSzPts val="2400"/>
              <a:buNone/>
            </a:pPr>
            <a:endParaRPr>
              <a:solidFill>
                <a:schemeClr val="dk1"/>
              </a:solidFill>
            </a:endParaRPr>
          </a:p>
          <a:p>
            <a:pPr marL="0" lvl="0" indent="0" algn="l" rtl="0">
              <a:lnSpc>
                <a:spcPct val="100000"/>
              </a:lnSpc>
              <a:spcBef>
                <a:spcPts val="0"/>
              </a:spcBef>
              <a:spcAft>
                <a:spcPts val="0"/>
              </a:spcAft>
              <a:buClr>
                <a:schemeClr val="dk1"/>
              </a:buClr>
              <a:buSzPts val="4100"/>
              <a:buFont typeface="Noto Sans Symbols"/>
              <a:buNone/>
            </a:pPr>
            <a:endParaRPr sz="4100">
              <a:solidFill>
                <a:schemeClr val="dk1"/>
              </a:solidFill>
            </a:endParaRPr>
          </a:p>
        </p:txBody>
      </p:sp>
      <p:pic>
        <p:nvPicPr>
          <p:cNvPr id="114" name="Google Shape;114;p3" descr="C:\Users\mdodson\AppData\Local\Microsoft\Windows\Temporary Internet Files\Content.IE5\0FZHYV1B\MC900442096[1].wmf"/>
          <p:cNvPicPr preferRelativeResize="0"/>
          <p:nvPr/>
        </p:nvPicPr>
        <p:blipFill rotWithShape="1">
          <a:blip r:embed="rId3">
            <a:alphaModFix/>
          </a:blip>
          <a:srcRect/>
          <a:stretch/>
        </p:blipFill>
        <p:spPr>
          <a:xfrm>
            <a:off x="304801" y="1676400"/>
            <a:ext cx="4191000" cy="325401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Staff in my facility trust the investigative process.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If asked, how many staff would be able to describe what would happen to them if they were under some kind of investigation?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If a staff member were innocent but under investigation, how many would say they have trust in the investigative process to exonerate them?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3"/>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Staff members under investigation in my facility believe they are adequately kept up to date as the investigation proceeds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4"/>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In my facility there is a strong rumor mill—which is where people find out about ongoing investigations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5"/>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Staff in my agency believe investigations are handled in a timely manner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6"/>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Staff under investigation receive a written notice when an investigation is concluded providing the results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7"/>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60"/>
              </a:spcBef>
              <a:spcAft>
                <a:spcPts val="0"/>
              </a:spcAft>
              <a:buClr>
                <a:srgbClr val="CA7700"/>
              </a:buClr>
              <a:buSzPts val="2800"/>
              <a:buNone/>
            </a:pPr>
            <a:r>
              <a:rPr lang="en-US" sz="2800"/>
              <a:t>Offenders in my agency trust the investigative process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Investigative Process</a:t>
            </a:r>
            <a:endParaRPr/>
          </a:p>
        </p:txBody>
      </p:sp>
      <p:sp>
        <p:nvSpPr>
          <p:cNvPr id="326" name="Google Shape;326;p3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Benefits of a Clear Investigative Process</a:t>
            </a:r>
            <a:endParaRPr/>
          </a:p>
        </p:txBody>
      </p:sp>
      <p:sp>
        <p:nvSpPr>
          <p:cNvPr id="327" name="Google Shape;327;p3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Staff appreciate that the process protects them</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Dispels anger and hostility</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Changes attitude that the process is arbitrary, unfair, etc.</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Prevents anxiety and fear</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Confirms employee rights and obligations</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Demonstrates value to security and operational improvements that can be achieved</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Informs staff of penalties</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Encourages staff to cooperate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800"/>
              <a:buFont typeface="Verdana"/>
              <a:buNone/>
            </a:pPr>
            <a:r>
              <a:rPr lang="en-US" sz="2800"/>
              <a:t>Strategies for Changing Culture – Demystifying the Investigative Process</a:t>
            </a:r>
            <a:endParaRPr/>
          </a:p>
        </p:txBody>
      </p:sp>
      <p:sp>
        <p:nvSpPr>
          <p:cNvPr id="334" name="Google Shape;334;p3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b="1">
                <a:solidFill>
                  <a:schemeClr val="dk1"/>
                </a:solidFill>
              </a:rPr>
              <a:t>Educate.  </a:t>
            </a:r>
            <a:r>
              <a:rPr lang="en-US">
                <a:solidFill>
                  <a:schemeClr val="dk1"/>
                </a:solidFill>
              </a:rPr>
              <a:t>Staff need to know what is involved before they will trust.  When do they learn about the process?</a:t>
            </a:r>
            <a:endParaRPr/>
          </a:p>
          <a:p>
            <a:pPr marL="342900" lvl="0" indent="-342900" algn="l" rtl="0">
              <a:lnSpc>
                <a:spcPct val="100000"/>
              </a:lnSpc>
              <a:spcBef>
                <a:spcPts val="600"/>
              </a:spcBef>
              <a:spcAft>
                <a:spcPts val="0"/>
              </a:spcAft>
              <a:buClr>
                <a:schemeClr val="dk1"/>
              </a:buClr>
              <a:buSzPts val="2400"/>
              <a:buFont typeface="Arial"/>
              <a:buChar char="•"/>
            </a:pPr>
            <a:r>
              <a:rPr lang="en-US" b="1">
                <a:solidFill>
                  <a:schemeClr val="dk1"/>
                </a:solidFill>
              </a:rPr>
              <a:t>Training.  </a:t>
            </a:r>
            <a:r>
              <a:rPr lang="en-US">
                <a:solidFill>
                  <a:schemeClr val="dk1"/>
                </a:solidFill>
              </a:rPr>
              <a:t>For investigators and staff. Regular                training on policy.</a:t>
            </a:r>
            <a:endParaRPr/>
          </a:p>
          <a:p>
            <a:pPr marL="342900" lvl="0" indent="-342900" algn="l" rtl="0">
              <a:lnSpc>
                <a:spcPct val="100000"/>
              </a:lnSpc>
              <a:spcBef>
                <a:spcPts val="600"/>
              </a:spcBef>
              <a:spcAft>
                <a:spcPts val="0"/>
              </a:spcAft>
              <a:buClr>
                <a:schemeClr val="dk1"/>
              </a:buClr>
              <a:buSzPts val="2400"/>
              <a:buFont typeface="Arial"/>
              <a:buChar char="•"/>
            </a:pPr>
            <a:r>
              <a:rPr lang="en-US" b="1">
                <a:solidFill>
                  <a:schemeClr val="dk1"/>
                </a:solidFill>
              </a:rPr>
              <a:t>Consistent and Timely Practices.  </a:t>
            </a:r>
            <a:r>
              <a:rPr lang="en-US">
                <a:solidFill>
                  <a:schemeClr val="dk1"/>
                </a:solidFill>
              </a:rPr>
              <a:t>All staff treated fairly and timely results.  Too long and the rumor mill takes over.</a:t>
            </a:r>
            <a:endParaRPr/>
          </a:p>
          <a:p>
            <a:pPr marL="342900" lvl="0" indent="-342900" algn="l" rtl="0">
              <a:lnSpc>
                <a:spcPct val="100000"/>
              </a:lnSpc>
              <a:spcBef>
                <a:spcPts val="600"/>
              </a:spcBef>
              <a:spcAft>
                <a:spcPts val="0"/>
              </a:spcAft>
              <a:buClr>
                <a:schemeClr val="dk1"/>
              </a:buClr>
              <a:buSzPts val="2400"/>
              <a:buFont typeface="Arial"/>
              <a:buChar char="•"/>
            </a:pPr>
            <a:r>
              <a:rPr lang="en-US" b="1">
                <a:solidFill>
                  <a:schemeClr val="dk1"/>
                </a:solidFill>
              </a:rPr>
              <a:t>Report Results.  </a:t>
            </a:r>
            <a:r>
              <a:rPr lang="en-US">
                <a:solidFill>
                  <a:schemeClr val="dk1"/>
                </a:solidFill>
              </a:rPr>
              <a:t>To those accused and others when possible.  Written results.</a:t>
            </a:r>
            <a:endParaRPr/>
          </a:p>
          <a:p>
            <a:pPr marL="342900" lvl="0" indent="-190500" algn="l" rtl="0">
              <a:lnSpc>
                <a:spcPct val="100000"/>
              </a:lnSpc>
              <a:spcBef>
                <a:spcPts val="6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Components of Agency Culture</a:t>
            </a:r>
            <a:endParaRPr/>
          </a:p>
        </p:txBody>
      </p:sp>
      <p:sp>
        <p:nvSpPr>
          <p:cNvPr id="121" name="Google Shape;121;p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457200" lvl="1" indent="0" algn="l" rtl="0">
              <a:lnSpc>
                <a:spcPct val="90000"/>
              </a:lnSpc>
              <a:spcBef>
                <a:spcPts val="0"/>
              </a:spcBef>
              <a:spcAft>
                <a:spcPts val="0"/>
              </a:spcAft>
              <a:buClr>
                <a:schemeClr val="dk1"/>
              </a:buClr>
              <a:buSzPts val="3100"/>
              <a:buNone/>
            </a:pPr>
            <a:endParaRPr sz="3100"/>
          </a:p>
          <a:p>
            <a:pPr marL="0" lvl="0" indent="0" algn="l" rtl="0">
              <a:lnSpc>
                <a:spcPct val="90000"/>
              </a:lnSpc>
              <a:spcBef>
                <a:spcPts val="540"/>
              </a:spcBef>
              <a:spcAft>
                <a:spcPts val="0"/>
              </a:spcAft>
              <a:buClr>
                <a:srgbClr val="CA7700"/>
              </a:buClr>
              <a:buSzPts val="2700"/>
              <a:buFont typeface="Noto Sans Symbols"/>
              <a:buNone/>
            </a:pPr>
            <a:endParaRPr sz="2700"/>
          </a:p>
        </p:txBody>
      </p:sp>
      <p:sp>
        <p:nvSpPr>
          <p:cNvPr id="122" name="Google Shape;122;p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a:solidFill>
                  <a:schemeClr val="dk1"/>
                </a:solidFill>
              </a:rPr>
              <a:t>Beliefs: Shared explanations of experience</a:t>
            </a:r>
            <a:endParaRPr/>
          </a:p>
          <a:p>
            <a:pPr marL="0" lvl="0" indent="0" algn="l" rtl="0">
              <a:lnSpc>
                <a:spcPct val="90000"/>
              </a:lnSpc>
              <a:spcBef>
                <a:spcPts val="0"/>
              </a:spcBef>
              <a:spcAft>
                <a:spcPts val="0"/>
              </a:spcAft>
              <a:buClr>
                <a:srgbClr val="5F574F"/>
              </a:buClr>
              <a:buSzPts val="2400"/>
              <a:buNone/>
            </a:pPr>
            <a:endParaRPr>
              <a:solidFill>
                <a:schemeClr val="dk1"/>
              </a:solidFill>
            </a:endParaRPr>
          </a:p>
          <a:p>
            <a:pPr marL="0" lvl="0" indent="0" algn="l" rtl="0">
              <a:lnSpc>
                <a:spcPct val="90000"/>
              </a:lnSpc>
              <a:spcBef>
                <a:spcPts val="0"/>
              </a:spcBef>
              <a:spcAft>
                <a:spcPts val="0"/>
              </a:spcAft>
              <a:buClr>
                <a:schemeClr val="dk1"/>
              </a:buClr>
              <a:buSzPts val="2400"/>
              <a:buNone/>
            </a:pPr>
            <a:r>
              <a:rPr lang="en-US">
                <a:solidFill>
                  <a:schemeClr val="dk1"/>
                </a:solidFill>
              </a:rPr>
              <a:t>Values: What is considered right and good; the way things ought to be</a:t>
            </a:r>
            <a:endParaRPr/>
          </a:p>
          <a:p>
            <a:pPr marL="0" lvl="0" indent="0" algn="l" rtl="0">
              <a:lnSpc>
                <a:spcPct val="90000"/>
              </a:lnSpc>
              <a:spcBef>
                <a:spcPts val="0"/>
              </a:spcBef>
              <a:spcAft>
                <a:spcPts val="0"/>
              </a:spcAft>
              <a:buClr>
                <a:srgbClr val="5F574F"/>
              </a:buClr>
              <a:buSzPts val="2400"/>
              <a:buNone/>
            </a:pPr>
            <a:endParaRPr>
              <a:solidFill>
                <a:schemeClr val="dk1"/>
              </a:solidFill>
            </a:endParaRPr>
          </a:p>
          <a:p>
            <a:pPr marL="0" lvl="0" indent="0" algn="l" rtl="0">
              <a:lnSpc>
                <a:spcPct val="90000"/>
              </a:lnSpc>
              <a:spcBef>
                <a:spcPts val="0"/>
              </a:spcBef>
              <a:spcAft>
                <a:spcPts val="0"/>
              </a:spcAft>
              <a:buClr>
                <a:schemeClr val="dk1"/>
              </a:buClr>
              <a:buSzPts val="2400"/>
              <a:buNone/>
            </a:pPr>
            <a:r>
              <a:rPr lang="en-US">
                <a:solidFill>
                  <a:schemeClr val="dk1"/>
                </a:solidFill>
              </a:rPr>
              <a:t>Norms: Shared rules, “way things are done”</a:t>
            </a:r>
            <a:endParaRPr/>
          </a:p>
          <a:p>
            <a:pPr marL="682625" lvl="2" indent="-336550" algn="l" rtl="0">
              <a:lnSpc>
                <a:spcPct val="90000"/>
              </a:lnSpc>
              <a:spcBef>
                <a:spcPts val="0"/>
              </a:spcBef>
              <a:spcAft>
                <a:spcPts val="0"/>
              </a:spcAft>
              <a:buClr>
                <a:schemeClr val="dk1"/>
              </a:buClr>
              <a:buSzPts val="2400"/>
              <a:buChar char="•"/>
            </a:pPr>
            <a:r>
              <a:rPr lang="en-US">
                <a:solidFill>
                  <a:schemeClr val="dk1"/>
                </a:solidFill>
              </a:rPr>
              <a:t>Norms are often more powerful than formal sanctions</a:t>
            </a:r>
            <a:endParaRPr/>
          </a:p>
          <a:p>
            <a:pPr marL="682625" lvl="2" indent="-336550" algn="l" rtl="0">
              <a:lnSpc>
                <a:spcPct val="90000"/>
              </a:lnSpc>
              <a:spcBef>
                <a:spcPts val="0"/>
              </a:spcBef>
              <a:spcAft>
                <a:spcPts val="0"/>
              </a:spcAft>
              <a:buClr>
                <a:schemeClr val="dk1"/>
              </a:buClr>
              <a:buSzPts val="2400"/>
              <a:buChar char="•"/>
            </a:pPr>
            <a:r>
              <a:rPr lang="en-US">
                <a:solidFill>
                  <a:schemeClr val="dk1"/>
                </a:solidFill>
              </a:rPr>
              <a:t>So deeply held that they aren’t even noticed unless they are violated </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pic>
        <p:nvPicPr>
          <p:cNvPr id="123" name="Google Shape;123;p4" descr="C:\Users\rbosley\AppData\Local\Microsoft\Windows\Temporary Internet Files\Content.IE5\NGL6OI26\MC900438796[1].jpg"/>
          <p:cNvPicPr preferRelativeResize="0"/>
          <p:nvPr/>
        </p:nvPicPr>
        <p:blipFill rotWithShape="1">
          <a:blip r:embed="rId3">
            <a:alphaModFix/>
          </a:blip>
          <a:srcRect/>
          <a:stretch/>
        </p:blipFill>
        <p:spPr>
          <a:xfrm>
            <a:off x="4953000" y="4876800"/>
            <a:ext cx="2133600" cy="1600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Font typeface="Verdana"/>
              <a:buNone/>
            </a:pPr>
            <a:r>
              <a:rPr lang="en-US" sz="2600" b="1" i="1">
                <a:solidFill>
                  <a:schemeClr val="dk1"/>
                </a:solidFill>
              </a:rPr>
              <a:t>List </a:t>
            </a:r>
            <a:endParaRPr/>
          </a:p>
          <a:p>
            <a:pPr marL="514350" lvl="0" indent="-514350" algn="l" rtl="0">
              <a:lnSpc>
                <a:spcPct val="100000"/>
              </a:lnSpc>
              <a:spcBef>
                <a:spcPts val="0"/>
              </a:spcBef>
              <a:spcAft>
                <a:spcPts val="0"/>
              </a:spcAft>
              <a:buClr>
                <a:schemeClr val="dk1"/>
              </a:buClr>
              <a:buSzPts val="2600"/>
              <a:buFont typeface="Calibri"/>
              <a:buAutoNum type="arabicPeriod"/>
            </a:pPr>
            <a:r>
              <a:rPr lang="en-US" sz="2600" b="1" i="1">
                <a:solidFill>
                  <a:schemeClr val="dk1"/>
                </a:solidFill>
              </a:rPr>
              <a:t>Five positive things about your agency culture</a:t>
            </a:r>
            <a:endParaRPr/>
          </a:p>
          <a:p>
            <a:pPr marL="514350" lvl="0" indent="-514350" algn="l" rtl="0">
              <a:lnSpc>
                <a:spcPct val="100000"/>
              </a:lnSpc>
              <a:spcBef>
                <a:spcPts val="0"/>
              </a:spcBef>
              <a:spcAft>
                <a:spcPts val="0"/>
              </a:spcAft>
              <a:buClr>
                <a:schemeClr val="dk1"/>
              </a:buClr>
              <a:buSzPts val="2600"/>
              <a:buFont typeface="Calibri"/>
              <a:buAutoNum type="arabicPeriod"/>
            </a:pPr>
            <a:r>
              <a:rPr lang="en-US" sz="2600" b="1" i="1">
                <a:solidFill>
                  <a:schemeClr val="dk1"/>
                </a:solidFill>
              </a:rPr>
              <a:t>Five negative things about your agency culture</a:t>
            </a:r>
            <a:endParaRPr/>
          </a:p>
          <a:p>
            <a:pPr marL="514350" lvl="0" indent="-514350" algn="l" rtl="0">
              <a:lnSpc>
                <a:spcPct val="100000"/>
              </a:lnSpc>
              <a:spcBef>
                <a:spcPts val="0"/>
              </a:spcBef>
              <a:spcAft>
                <a:spcPts val="0"/>
              </a:spcAft>
              <a:buClr>
                <a:schemeClr val="dk1"/>
              </a:buClr>
              <a:buSzPts val="2600"/>
              <a:buFont typeface="Calibri"/>
              <a:buAutoNum type="arabicPeriod"/>
            </a:pPr>
            <a:r>
              <a:rPr lang="en-US" sz="2600" b="1" i="1">
                <a:solidFill>
                  <a:schemeClr val="dk1"/>
                </a:solidFill>
              </a:rPr>
              <a:t>One action step for your agency to improve culture</a:t>
            </a:r>
            <a:endParaRPr/>
          </a:p>
          <a:p>
            <a:pPr marL="514350" lvl="0" indent="-514350" algn="l" rtl="0">
              <a:lnSpc>
                <a:spcPct val="100000"/>
              </a:lnSpc>
              <a:spcBef>
                <a:spcPts val="0"/>
              </a:spcBef>
              <a:spcAft>
                <a:spcPts val="0"/>
              </a:spcAft>
              <a:buClr>
                <a:schemeClr val="dk1"/>
              </a:buClr>
              <a:buSzPts val="2600"/>
              <a:buFont typeface="Calibri"/>
              <a:buAutoNum type="arabicPeriod"/>
            </a:pPr>
            <a:r>
              <a:rPr lang="en-US" sz="2600" b="1" i="1">
                <a:solidFill>
                  <a:schemeClr val="dk1"/>
                </a:solidFill>
              </a:rPr>
              <a:t>One recommendation for improving culture, to share with the class</a:t>
            </a:r>
            <a:endParaRPr/>
          </a:p>
        </p:txBody>
      </p:sp>
      <p:sp>
        <p:nvSpPr>
          <p:cNvPr id="340" name="Google Shape;340;p40"/>
          <p:cNvSpPr txBox="1">
            <a:spLocks noGrp="1"/>
          </p:cNvSpPr>
          <p:nvPr>
            <p:ph type="sldNum" idx="4294967295"/>
          </p:nvPr>
        </p:nvSpPr>
        <p:spPr>
          <a:xfrm>
            <a:off x="70104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40</a:t>
            </a:fld>
            <a:endParaRPr sz="1200" b="0" i="0" u="none" strike="noStrike" cap="none">
              <a:solidFill>
                <a:schemeClr val="dk1"/>
              </a:solidFill>
              <a:latin typeface="Arial"/>
              <a:ea typeface="Arial"/>
              <a:cs typeface="Arial"/>
              <a:sym typeface="Arial"/>
            </a:endParaRPr>
          </a:p>
        </p:txBody>
      </p:sp>
      <p:sp>
        <p:nvSpPr>
          <p:cNvPr id="341" name="Google Shape;341;p4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Activity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A Word About Changing Culture</a:t>
            </a:r>
            <a:endParaRPr/>
          </a:p>
        </p:txBody>
      </p:sp>
      <p:sp>
        <p:nvSpPr>
          <p:cNvPr id="348" name="Google Shape;348;p41"/>
          <p:cNvSpPr txBox="1">
            <a:spLocks noGrp="1"/>
          </p:cNvSpPr>
          <p:nvPr>
            <p:ph type="body" idx="2"/>
          </p:nvPr>
        </p:nvSpPr>
        <p:spPr>
          <a:xfrm>
            <a:off x="419100" y="15240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Attempts to change = both positive and negative effects </a:t>
            </a:r>
            <a:endParaRPr/>
          </a:p>
          <a:p>
            <a:pPr marL="342900" lvl="0" indent="-342900" algn="l" rtl="0">
              <a:lnSpc>
                <a:spcPct val="100000"/>
              </a:lnSpc>
              <a:spcBef>
                <a:spcPts val="600"/>
              </a:spcBef>
              <a:spcAft>
                <a:spcPts val="0"/>
              </a:spcAft>
              <a:buClr>
                <a:schemeClr val="dk1"/>
              </a:buClr>
              <a:buSzPts val="2400"/>
              <a:buFont typeface="Arial"/>
              <a:buChar char="•"/>
            </a:pPr>
            <a:r>
              <a:rPr lang="en-US">
                <a:solidFill>
                  <a:schemeClr val="dk1"/>
                </a:solidFill>
              </a:rPr>
              <a:t>Staff need time to make adjustments and even longer to see the benefits of them.</a:t>
            </a:r>
            <a:endParaRPr/>
          </a:p>
          <a:p>
            <a:pPr marL="342900" lvl="0" indent="-342900" algn="l" rtl="0">
              <a:lnSpc>
                <a:spcPct val="100000"/>
              </a:lnSpc>
              <a:spcBef>
                <a:spcPts val="600"/>
              </a:spcBef>
              <a:spcAft>
                <a:spcPts val="0"/>
              </a:spcAft>
              <a:buClr>
                <a:schemeClr val="dk1"/>
              </a:buClr>
              <a:buSzPts val="2400"/>
              <a:buFont typeface="Arial"/>
              <a:buChar char="•"/>
            </a:pPr>
            <a:r>
              <a:rPr lang="en-US">
                <a:solidFill>
                  <a:schemeClr val="dk1"/>
                </a:solidFill>
              </a:rPr>
              <a:t>Staff accustomed to certain behaviors may be very resistant and demonstrate greater dissatisfaction with “administration.”</a:t>
            </a:r>
            <a:endParaRPr/>
          </a:p>
          <a:p>
            <a:pPr marL="342900" lvl="0" indent="-190500" algn="l" rtl="0">
              <a:lnSpc>
                <a:spcPct val="100000"/>
              </a:lnSpc>
              <a:spcBef>
                <a:spcPts val="600"/>
              </a:spcBef>
              <a:spcAft>
                <a:spcPts val="0"/>
              </a:spcAft>
              <a:buClr>
                <a:srgbClr val="5F574F"/>
              </a:buClr>
              <a:buSzPts val="2400"/>
              <a:buFont typeface="Arial"/>
              <a:buNone/>
            </a:pPr>
            <a:endParaRPr>
              <a:solidFill>
                <a:schemeClr val="dk1"/>
              </a:solidFill>
            </a:endParaRPr>
          </a:p>
        </p:txBody>
      </p:sp>
      <p:pic>
        <p:nvPicPr>
          <p:cNvPr id="349" name="Google Shape;349;p41" descr="MCj04396120000[1]"/>
          <p:cNvPicPr preferRelativeResize="0"/>
          <p:nvPr/>
        </p:nvPicPr>
        <p:blipFill rotWithShape="1">
          <a:blip r:embed="rId3">
            <a:alphaModFix/>
          </a:blip>
          <a:srcRect/>
          <a:stretch/>
        </p:blipFill>
        <p:spPr>
          <a:xfrm>
            <a:off x="1028700" y="4533900"/>
            <a:ext cx="7010400" cy="2514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l" rtl="0">
              <a:lnSpc>
                <a:spcPct val="78125"/>
              </a:lnSpc>
              <a:spcBef>
                <a:spcPts val="0"/>
              </a:spcBef>
              <a:spcAft>
                <a:spcPts val="0"/>
              </a:spcAft>
              <a:buClr>
                <a:srgbClr val="FFFFFF"/>
              </a:buClr>
              <a:buSzPts val="3200"/>
              <a:buFont typeface="Verdana"/>
              <a:buNone/>
            </a:pPr>
            <a:r>
              <a:rPr lang="en-US"/>
              <a:t>Questions?</a:t>
            </a:r>
            <a:endParaRPr/>
          </a:p>
        </p:txBody>
      </p:sp>
      <p:pic>
        <p:nvPicPr>
          <p:cNvPr id="355" name="Google Shape;355;p42"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body" idx="1"/>
          </p:nvPr>
        </p:nvSpPr>
        <p:spPr>
          <a:xfrm>
            <a:off x="457200" y="3124200"/>
            <a:ext cx="8229599" cy="12690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r>
              <a:rPr lang="en-US"/>
              <a:t>Objective investigations support the administration’s value of zero tolerance while having a positive impact on culture.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Influences on Agency Culture</a:t>
            </a:r>
            <a:endParaRPr/>
          </a:p>
        </p:txBody>
      </p:sp>
      <p:sp>
        <p:nvSpPr>
          <p:cNvPr id="135" name="Google Shape;135;p6"/>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574675" lvl="0" indent="-342900" algn="l" rtl="0">
              <a:lnSpc>
                <a:spcPct val="150000"/>
              </a:lnSpc>
              <a:spcBef>
                <a:spcPts val="0"/>
              </a:spcBef>
              <a:spcAft>
                <a:spcPts val="0"/>
              </a:spcAft>
              <a:buClr>
                <a:schemeClr val="dk1"/>
              </a:buClr>
              <a:buSzPts val="2760"/>
              <a:buFont typeface="Arial"/>
              <a:buChar char="•"/>
            </a:pPr>
            <a:r>
              <a:rPr lang="en-US">
                <a:solidFill>
                  <a:schemeClr val="dk1"/>
                </a:solidFill>
              </a:rPr>
              <a:t>History: critical events</a:t>
            </a:r>
            <a:endParaRPr/>
          </a:p>
          <a:p>
            <a:pPr marL="574675" lvl="0" indent="-342900" algn="l" rtl="0">
              <a:lnSpc>
                <a:spcPct val="150000"/>
              </a:lnSpc>
              <a:spcBef>
                <a:spcPts val="0"/>
              </a:spcBef>
              <a:spcAft>
                <a:spcPts val="0"/>
              </a:spcAft>
              <a:buClr>
                <a:schemeClr val="dk1"/>
              </a:buClr>
              <a:buSzPts val="2760"/>
              <a:buFont typeface="Arial"/>
              <a:buChar char="•"/>
            </a:pPr>
            <a:r>
              <a:rPr lang="en-US">
                <a:solidFill>
                  <a:schemeClr val="dk1"/>
                </a:solidFill>
              </a:rPr>
              <a:t>Hiring process: qualities sought, backgrounds considered, questions asked.</a:t>
            </a:r>
            <a:endParaRPr/>
          </a:p>
          <a:p>
            <a:pPr marL="574675" lvl="0" indent="-342900" algn="l" rtl="0">
              <a:lnSpc>
                <a:spcPct val="150000"/>
              </a:lnSpc>
              <a:spcBef>
                <a:spcPts val="0"/>
              </a:spcBef>
              <a:spcAft>
                <a:spcPts val="0"/>
              </a:spcAft>
              <a:buClr>
                <a:schemeClr val="dk1"/>
              </a:buClr>
              <a:buSzPts val="2760"/>
              <a:buFont typeface="Arial"/>
              <a:buChar char="•"/>
            </a:pPr>
            <a:r>
              <a:rPr lang="en-US">
                <a:solidFill>
                  <a:schemeClr val="dk1"/>
                </a:solidFill>
              </a:rPr>
              <a:t>Promotional process</a:t>
            </a:r>
            <a:endParaRPr/>
          </a:p>
          <a:p>
            <a:pPr marL="1317625" lvl="1" indent="-342900" algn="l" rtl="0">
              <a:lnSpc>
                <a:spcPct val="150000"/>
              </a:lnSpc>
              <a:spcBef>
                <a:spcPts val="0"/>
              </a:spcBef>
              <a:spcAft>
                <a:spcPts val="0"/>
              </a:spcAft>
              <a:buClr>
                <a:schemeClr val="dk1"/>
              </a:buClr>
              <a:buSzPts val="2300"/>
              <a:buFont typeface="Verdana"/>
              <a:buChar char="»"/>
            </a:pPr>
            <a:r>
              <a:rPr lang="en-US" sz="2000">
                <a:solidFill>
                  <a:schemeClr val="dk1"/>
                </a:solidFill>
              </a:rPr>
              <a:t>How is it determined?</a:t>
            </a:r>
            <a:endParaRPr/>
          </a:p>
          <a:p>
            <a:pPr marL="1317625" lvl="1" indent="-342900" algn="l" rtl="0">
              <a:lnSpc>
                <a:spcPct val="150000"/>
              </a:lnSpc>
              <a:spcBef>
                <a:spcPts val="0"/>
              </a:spcBef>
              <a:spcAft>
                <a:spcPts val="0"/>
              </a:spcAft>
              <a:buClr>
                <a:schemeClr val="dk1"/>
              </a:buClr>
              <a:buSzPts val="2300"/>
              <a:buFont typeface="Verdana"/>
              <a:buChar char="»"/>
            </a:pPr>
            <a:r>
              <a:rPr lang="en-US" sz="2000">
                <a:solidFill>
                  <a:schemeClr val="dk1"/>
                </a:solidFill>
              </a:rPr>
              <a:t>How is it perceived?</a:t>
            </a:r>
            <a:endParaRPr/>
          </a:p>
          <a:p>
            <a:pPr marL="574675" lvl="0" indent="-342900" algn="l" rtl="0">
              <a:lnSpc>
                <a:spcPct val="150000"/>
              </a:lnSpc>
              <a:spcBef>
                <a:spcPts val="0"/>
              </a:spcBef>
              <a:spcAft>
                <a:spcPts val="0"/>
              </a:spcAft>
              <a:buClr>
                <a:schemeClr val="dk1"/>
              </a:buClr>
              <a:buSzPts val="2760"/>
              <a:buFont typeface="Arial"/>
              <a:buChar char="•"/>
            </a:pPr>
            <a:r>
              <a:rPr lang="en-US">
                <a:solidFill>
                  <a:schemeClr val="dk1"/>
                </a:solidFill>
              </a:rPr>
              <a:t>Leadership and agency ethics</a:t>
            </a:r>
            <a:endParaRPr/>
          </a:p>
          <a:p>
            <a:pPr marL="1317625" lvl="1" indent="-342900" algn="l" rtl="0">
              <a:lnSpc>
                <a:spcPct val="150000"/>
              </a:lnSpc>
              <a:spcBef>
                <a:spcPts val="0"/>
              </a:spcBef>
              <a:spcAft>
                <a:spcPts val="0"/>
              </a:spcAft>
              <a:buClr>
                <a:schemeClr val="dk1"/>
              </a:buClr>
              <a:buSzPts val="2300"/>
              <a:buFont typeface="Verdana"/>
              <a:buChar char="»"/>
            </a:pPr>
            <a:r>
              <a:rPr lang="en-US" sz="2000">
                <a:solidFill>
                  <a:schemeClr val="dk1"/>
                </a:solidFill>
              </a:rPr>
              <a:t>Are rules enforced for everyone?</a:t>
            </a:r>
            <a:endParaRPr/>
          </a:p>
          <a:p>
            <a:pPr marL="574675" lvl="0" indent="-167640" algn="l" rtl="0">
              <a:lnSpc>
                <a:spcPct val="150000"/>
              </a:lnSpc>
              <a:spcBef>
                <a:spcPts val="0"/>
              </a:spcBef>
              <a:spcAft>
                <a:spcPts val="0"/>
              </a:spcAft>
              <a:buClr>
                <a:srgbClr val="5F574F"/>
              </a:buClr>
              <a:buSzPts val="2760"/>
              <a:buFont typeface="Arial"/>
              <a:buNone/>
            </a:pPr>
            <a:endParaRPr>
              <a:solidFill>
                <a:schemeClr val="dk1"/>
              </a:solidFill>
            </a:endParaRPr>
          </a:p>
          <a:p>
            <a:pPr marL="342900" lvl="0" indent="-167640" algn="l" rtl="0">
              <a:lnSpc>
                <a:spcPct val="150000"/>
              </a:lnSpc>
              <a:spcBef>
                <a:spcPts val="0"/>
              </a:spcBef>
              <a:spcAft>
                <a:spcPts val="0"/>
              </a:spcAft>
              <a:buClr>
                <a:srgbClr val="5F574F"/>
              </a:buClr>
              <a:buSzPts val="2760"/>
              <a:buFont typeface="Arial"/>
              <a:buNone/>
            </a:pP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Influences on Agency Culture</a:t>
            </a:r>
            <a:endParaRPr/>
          </a:p>
        </p:txBody>
      </p:sp>
      <p:sp>
        <p:nvSpPr>
          <p:cNvPr id="142" name="Google Shape;142;p7"/>
          <p:cNvSpPr txBox="1">
            <a:spLocks noGrp="1"/>
          </p:cNvSpPr>
          <p:nvPr>
            <p:ph type="body" idx="2"/>
          </p:nvPr>
        </p:nvSpPr>
        <p:spPr>
          <a:xfrm>
            <a:off x="381000" y="1447800"/>
            <a:ext cx="8229599" cy="487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u="sng">
                <a:solidFill>
                  <a:schemeClr val="dk1"/>
                </a:solidFill>
              </a:rPr>
              <a:t>Characteristics and behaviors of                               staff members</a:t>
            </a:r>
            <a:endParaRPr/>
          </a:p>
          <a:p>
            <a:pPr marL="574675" lvl="1" indent="-342900" algn="l" rtl="0">
              <a:lnSpc>
                <a:spcPct val="100000"/>
              </a:lnSpc>
              <a:spcBef>
                <a:spcPts val="0"/>
              </a:spcBef>
              <a:spcAft>
                <a:spcPts val="0"/>
              </a:spcAft>
              <a:buClr>
                <a:schemeClr val="dk1"/>
              </a:buClr>
              <a:buSzPts val="2400"/>
              <a:buFont typeface="Arial"/>
              <a:buChar char="•"/>
            </a:pPr>
            <a:r>
              <a:rPr lang="en-US">
                <a:solidFill>
                  <a:schemeClr val="dk1"/>
                </a:solidFill>
              </a:rPr>
              <a:t>What kind of behavior is               exhibited by each toward the other?</a:t>
            </a:r>
            <a:endParaRPr/>
          </a:p>
          <a:p>
            <a:pPr marL="0" lvl="0" indent="0" algn="l" rtl="0">
              <a:lnSpc>
                <a:spcPct val="100000"/>
              </a:lnSpc>
              <a:spcBef>
                <a:spcPts val="0"/>
              </a:spcBef>
              <a:spcAft>
                <a:spcPts val="0"/>
              </a:spcAft>
              <a:buClr>
                <a:srgbClr val="5F574F"/>
              </a:buClr>
              <a:buSzPts val="2400"/>
              <a:buNone/>
            </a:pPr>
            <a:endParaRPr>
              <a:solidFill>
                <a:schemeClr val="dk1"/>
              </a:solidFill>
            </a:endParaRPr>
          </a:p>
          <a:p>
            <a:pPr marL="0" lvl="0" indent="0" algn="l" rtl="0">
              <a:lnSpc>
                <a:spcPct val="100000"/>
              </a:lnSpc>
              <a:spcBef>
                <a:spcPts val="0"/>
              </a:spcBef>
              <a:spcAft>
                <a:spcPts val="0"/>
              </a:spcAft>
              <a:buClr>
                <a:schemeClr val="dk1"/>
              </a:buClr>
              <a:buSzPts val="2400"/>
              <a:buNone/>
            </a:pPr>
            <a:r>
              <a:rPr lang="en-US" u="sng">
                <a:solidFill>
                  <a:schemeClr val="dk1"/>
                </a:solidFill>
              </a:rPr>
              <a:t>Staff-staff interactions</a:t>
            </a:r>
            <a:endParaRPr/>
          </a:p>
          <a:p>
            <a:pPr marL="574675" lvl="1" indent="-342900" algn="l" rtl="0">
              <a:lnSpc>
                <a:spcPct val="100000"/>
              </a:lnSpc>
              <a:spcBef>
                <a:spcPts val="0"/>
              </a:spcBef>
              <a:spcAft>
                <a:spcPts val="0"/>
              </a:spcAft>
              <a:buClr>
                <a:schemeClr val="dk1"/>
              </a:buClr>
              <a:buSzPts val="2400"/>
              <a:buFont typeface="Arial"/>
              <a:buChar char="•"/>
            </a:pPr>
            <a:r>
              <a:rPr lang="en-US">
                <a:solidFill>
                  <a:schemeClr val="dk1"/>
                </a:solidFill>
              </a:rPr>
              <a:t>Does line staff trust                            administration?</a:t>
            </a:r>
            <a:endParaRPr/>
          </a:p>
          <a:p>
            <a:pPr marL="0" lvl="0" indent="0" algn="l" rtl="0">
              <a:lnSpc>
                <a:spcPct val="100000"/>
              </a:lnSpc>
              <a:spcBef>
                <a:spcPts val="0"/>
              </a:spcBef>
              <a:spcAft>
                <a:spcPts val="0"/>
              </a:spcAft>
              <a:buClr>
                <a:srgbClr val="5F574F"/>
              </a:buClr>
              <a:buSzPts val="2400"/>
              <a:buNone/>
            </a:pPr>
            <a:endParaRPr>
              <a:solidFill>
                <a:schemeClr val="dk1"/>
              </a:solidFill>
            </a:endParaRPr>
          </a:p>
          <a:p>
            <a:pPr marL="0" lvl="0" indent="0" algn="l" rtl="0">
              <a:lnSpc>
                <a:spcPct val="100000"/>
              </a:lnSpc>
              <a:spcBef>
                <a:spcPts val="0"/>
              </a:spcBef>
              <a:spcAft>
                <a:spcPts val="0"/>
              </a:spcAft>
              <a:buClr>
                <a:schemeClr val="dk1"/>
              </a:buClr>
              <a:buSzPts val="2400"/>
              <a:buNone/>
            </a:pPr>
            <a:r>
              <a:rPr lang="en-US" u="sng">
                <a:solidFill>
                  <a:schemeClr val="dk1"/>
                </a:solidFill>
              </a:rPr>
              <a:t>Staff-offender dynamics</a:t>
            </a:r>
            <a:endParaRPr/>
          </a:p>
          <a:p>
            <a:pPr marL="574675" lvl="1" indent="-342900" algn="l" rtl="0">
              <a:lnSpc>
                <a:spcPct val="100000"/>
              </a:lnSpc>
              <a:spcBef>
                <a:spcPts val="0"/>
              </a:spcBef>
              <a:spcAft>
                <a:spcPts val="0"/>
              </a:spcAft>
              <a:buClr>
                <a:schemeClr val="dk1"/>
              </a:buClr>
              <a:buSzPts val="2400"/>
              <a:buFont typeface="Arial"/>
              <a:buChar char="•"/>
            </a:pPr>
            <a:r>
              <a:rPr lang="en-US">
                <a:solidFill>
                  <a:schemeClr val="dk1"/>
                </a:solidFill>
              </a:rPr>
              <a:t>Are interactions professional?</a:t>
            </a:r>
            <a:endParaRPr/>
          </a:p>
          <a:p>
            <a:pPr marL="574675" lvl="1" indent="-342900" algn="l" rtl="0">
              <a:lnSpc>
                <a:spcPct val="100000"/>
              </a:lnSpc>
              <a:spcBef>
                <a:spcPts val="0"/>
              </a:spcBef>
              <a:spcAft>
                <a:spcPts val="0"/>
              </a:spcAft>
              <a:buClr>
                <a:schemeClr val="dk1"/>
              </a:buClr>
              <a:buSzPts val="2400"/>
              <a:buFont typeface="Arial"/>
              <a:buChar char="•"/>
            </a:pPr>
            <a:r>
              <a:rPr lang="en-US">
                <a:solidFill>
                  <a:schemeClr val="dk1"/>
                </a:solidFill>
              </a:rPr>
              <a:t>Are offenders talking about staff business?</a:t>
            </a:r>
            <a:endParaRPr/>
          </a:p>
          <a:p>
            <a:pPr marL="0" lvl="0" indent="0" algn="l" rtl="0">
              <a:lnSpc>
                <a:spcPct val="100000"/>
              </a:lnSpc>
              <a:spcBef>
                <a:spcPts val="0"/>
              </a:spcBef>
              <a:spcAft>
                <a:spcPts val="0"/>
              </a:spcAft>
              <a:buClr>
                <a:srgbClr val="5F574F"/>
              </a:buClr>
              <a:buSzPts val="3000"/>
              <a:buNone/>
            </a:pPr>
            <a:endParaRPr sz="3000">
              <a:solidFill>
                <a:schemeClr val="dk1"/>
              </a:solidFill>
            </a:endParaRPr>
          </a:p>
        </p:txBody>
      </p:sp>
      <p:pic>
        <p:nvPicPr>
          <p:cNvPr id="143" name="Google Shape;143;p7" descr="C:\Users\rbosley\AppData\Local\Microsoft\Windows\Temporary Internet Files\Content.IE5\AC24G38O\MP900422761[1].jpg"/>
          <p:cNvPicPr preferRelativeResize="0"/>
          <p:nvPr/>
        </p:nvPicPr>
        <p:blipFill rotWithShape="1">
          <a:blip r:embed="rId3">
            <a:alphaModFix/>
          </a:blip>
          <a:srcRect/>
          <a:stretch/>
        </p:blipFill>
        <p:spPr>
          <a:xfrm>
            <a:off x="5638800" y="1447800"/>
            <a:ext cx="3276600" cy="327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body" idx="1"/>
          </p:nvPr>
        </p:nvSpPr>
        <p:spPr>
          <a:xfrm>
            <a:off x="457200" y="3962400"/>
            <a:ext cx="8229599" cy="4308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endParaRPr/>
          </a:p>
          <a:p>
            <a:pPr marL="0" lvl="0" indent="0" algn="ctr" rtl="0">
              <a:spcBef>
                <a:spcPts val="520"/>
              </a:spcBef>
              <a:spcAft>
                <a:spcPts val="0"/>
              </a:spcAft>
              <a:buClr>
                <a:srgbClr val="CA7700"/>
              </a:buClr>
              <a:buSzPts val="2600"/>
              <a:buNone/>
            </a:pPr>
            <a:r>
              <a:rPr lang="en-US"/>
              <a:t>Staff believe that administration practice follows policy.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Influences on Agency Culture</a:t>
            </a:r>
            <a:endParaRPr/>
          </a:p>
        </p:txBody>
      </p:sp>
      <p:sp>
        <p:nvSpPr>
          <p:cNvPr id="154" name="Google Shape;154;p9"/>
          <p:cNvSpPr txBox="1">
            <a:spLocks noGrp="1"/>
          </p:cNvSpPr>
          <p:nvPr>
            <p:ph type="body" idx="2"/>
          </p:nvPr>
        </p:nvSpPr>
        <p:spPr>
          <a:xfrm>
            <a:off x="457200" y="16002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None/>
            </a:pPr>
            <a:r>
              <a:rPr lang="en-US" sz="2600" u="sng">
                <a:solidFill>
                  <a:schemeClr val="dk1"/>
                </a:solidFill>
              </a:rPr>
              <a:t>Agency policy and procedures</a:t>
            </a:r>
            <a:endParaRPr/>
          </a:p>
          <a:p>
            <a:pPr marL="688975"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Does practice match policy?</a:t>
            </a:r>
            <a:endParaRPr/>
          </a:p>
          <a:p>
            <a:pPr marL="688975"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Does staff care about policy or is it ignored?</a:t>
            </a:r>
            <a:endParaRPr/>
          </a:p>
          <a:p>
            <a:pPr marL="457200" lvl="0" indent="-292100" algn="l" rtl="0">
              <a:lnSpc>
                <a:spcPct val="100000"/>
              </a:lnSpc>
              <a:spcBef>
                <a:spcPts val="0"/>
              </a:spcBef>
              <a:spcAft>
                <a:spcPts val="0"/>
              </a:spcAft>
              <a:buClr>
                <a:srgbClr val="5F574F"/>
              </a:buClr>
              <a:buSzPts val="2600"/>
              <a:buFont typeface="Arial"/>
              <a:buNone/>
            </a:pPr>
            <a:endParaRPr sz="2600">
              <a:solidFill>
                <a:schemeClr val="dk1"/>
              </a:solidFill>
            </a:endParaRPr>
          </a:p>
          <a:p>
            <a:pPr marL="0" lvl="0" indent="0" algn="l" rtl="0">
              <a:lnSpc>
                <a:spcPct val="100000"/>
              </a:lnSpc>
              <a:spcBef>
                <a:spcPts val="0"/>
              </a:spcBef>
              <a:spcAft>
                <a:spcPts val="0"/>
              </a:spcAft>
              <a:buClr>
                <a:schemeClr val="dk1"/>
              </a:buClr>
              <a:buSzPts val="2600"/>
              <a:buNone/>
            </a:pPr>
            <a:r>
              <a:rPr lang="en-US" sz="2600" u="sng">
                <a:solidFill>
                  <a:schemeClr val="dk1"/>
                </a:solidFill>
              </a:rPr>
              <a:t>Language</a:t>
            </a:r>
            <a:endParaRPr/>
          </a:p>
          <a:p>
            <a:pPr marL="688975"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Is there a sexualized work environment?</a:t>
            </a:r>
            <a:endParaRPr/>
          </a:p>
          <a:p>
            <a:pPr marL="457200" lvl="0" indent="-292100" algn="l" rtl="0">
              <a:lnSpc>
                <a:spcPct val="100000"/>
              </a:lnSpc>
              <a:spcBef>
                <a:spcPts val="0"/>
              </a:spcBef>
              <a:spcAft>
                <a:spcPts val="0"/>
              </a:spcAft>
              <a:buClr>
                <a:srgbClr val="5F574F"/>
              </a:buClr>
              <a:buSzPts val="2600"/>
              <a:buFont typeface="Arial"/>
              <a:buNone/>
            </a:pPr>
            <a:endParaRPr sz="2600">
              <a:solidFill>
                <a:schemeClr val="dk1"/>
              </a:solidFill>
            </a:endParaRPr>
          </a:p>
          <a:p>
            <a:pPr marL="0" lvl="0" indent="0" algn="l" rtl="0">
              <a:lnSpc>
                <a:spcPct val="100000"/>
              </a:lnSpc>
              <a:spcBef>
                <a:spcPts val="0"/>
              </a:spcBef>
              <a:spcAft>
                <a:spcPts val="0"/>
              </a:spcAft>
              <a:buClr>
                <a:schemeClr val="dk1"/>
              </a:buClr>
              <a:buSzPts val="2600"/>
              <a:buNone/>
            </a:pPr>
            <a:r>
              <a:rPr lang="en-US" sz="2600" u="sng">
                <a:solidFill>
                  <a:schemeClr val="dk1"/>
                </a:solidFill>
              </a:rPr>
              <a:t>Disciplinary process</a:t>
            </a:r>
            <a:endParaRPr/>
          </a:p>
          <a:p>
            <a:pPr marL="688975"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Is discipline considered fair?</a:t>
            </a:r>
            <a:endParaRPr/>
          </a:p>
          <a:p>
            <a:pPr marL="688975" lvl="1" indent="-457200" algn="l" rtl="0">
              <a:lnSpc>
                <a:spcPct val="100000"/>
              </a:lnSpc>
              <a:spcBef>
                <a:spcPts val="0"/>
              </a:spcBef>
              <a:spcAft>
                <a:spcPts val="0"/>
              </a:spcAft>
              <a:buClr>
                <a:schemeClr val="dk1"/>
              </a:buClr>
              <a:buSzPts val="2600"/>
              <a:buFont typeface="Arial"/>
              <a:buChar char="•"/>
            </a:pPr>
            <a:r>
              <a:rPr lang="en-US" sz="2600">
                <a:solidFill>
                  <a:schemeClr val="dk1"/>
                </a:solidFill>
              </a:rPr>
              <a:t>Do staff trust the process?</a:t>
            </a:r>
            <a:endParaRPr/>
          </a:p>
        </p:txBody>
      </p:sp>
    </p:spTree>
  </p:cSld>
  <p:clrMapOvr>
    <a:masterClrMapping/>
  </p:clrMapOvr>
</p:sld>
</file>

<file path=ppt/theme/theme1.xml><?xml version="1.0" encoding="utf-8"?>
<a:theme xmlns:a="http://schemas.openxmlformats.org/drawingml/2006/main" name="PREA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2630</Words>
  <Application>Microsoft Office PowerPoint</Application>
  <PresentationFormat>On-screen Show (4:3)</PresentationFormat>
  <Paragraphs>283</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Tahoma</vt:lpstr>
      <vt:lpstr>Verdana</vt:lpstr>
      <vt:lpstr>Noto Sans Symbols</vt:lpstr>
      <vt:lpstr>Arial</vt:lpstr>
      <vt:lpstr>Calibri</vt:lpstr>
      <vt:lpstr>PREA PPT Template</vt:lpstr>
      <vt:lpstr>Module 3: Investigations and Agency Culture  </vt:lpstr>
      <vt:lpstr>Module 3: Objectives</vt:lpstr>
      <vt:lpstr>Definition of Agency Culture</vt:lpstr>
      <vt:lpstr>Components of Agency Culture</vt:lpstr>
      <vt:lpstr>PowerPoint Presentation</vt:lpstr>
      <vt:lpstr>Influences on Agency Culture</vt:lpstr>
      <vt:lpstr>Influences on Agency Culture</vt:lpstr>
      <vt:lpstr>PowerPoint Presentation</vt:lpstr>
      <vt:lpstr>Influences on Agency Culture</vt:lpstr>
      <vt:lpstr>Sexualized Work Environment</vt:lpstr>
      <vt:lpstr>PowerPoint Presentation</vt:lpstr>
      <vt:lpstr>PowerPoint Presentation</vt:lpstr>
      <vt:lpstr>Code of Silence</vt:lpstr>
      <vt:lpstr>Code of Silence</vt:lpstr>
      <vt:lpstr>Code of Silence</vt:lpstr>
      <vt:lpstr>PowerPoint Presentation</vt:lpstr>
      <vt:lpstr>PowerPoint Presentation</vt:lpstr>
      <vt:lpstr>PowerPoint Presentation</vt:lpstr>
      <vt:lpstr>PowerPoint Presentation</vt:lpstr>
      <vt:lpstr>Code of Silence – Many Costs</vt:lpstr>
      <vt:lpstr>Code of Silence</vt:lpstr>
      <vt:lpstr>What does this mean for my agency?</vt:lpstr>
      <vt:lpstr>PowerPoint Presentation</vt:lpstr>
      <vt:lpstr>Impact of Prosecutions on  Agency Culture</vt:lpstr>
      <vt:lpstr>Challenges for Leadership</vt:lpstr>
      <vt:lpstr>Strategies for Changing Culture</vt:lpstr>
      <vt:lpstr>Strategies for Changing Culture</vt:lpstr>
      <vt:lpstr>Strategies for Changing Culture</vt:lpstr>
      <vt:lpstr>Impact of Culture on Investigations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Investigative Process</vt:lpstr>
      <vt:lpstr>Strategies for Changing Culture – Demystifying the Investigative Process</vt:lpstr>
      <vt:lpstr>Activity</vt:lpstr>
      <vt:lpstr>A Word About Changing Culture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Investigations and Agency Culture  </dc:title>
  <dc:creator>TMG Caleb</dc:creator>
  <cp:lastModifiedBy>La Cole Archuletta</cp:lastModifiedBy>
  <cp:revision>1</cp:revision>
  <dcterms:created xsi:type="dcterms:W3CDTF">2012-08-11T01:17:59Z</dcterms:created>
  <dcterms:modified xsi:type="dcterms:W3CDTF">2023-04-07T13:48:29Z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125600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_SourceUrl">
    <vt:lpwstr/>
  </property>
  <property fmtid="{D5CDD505-2E9C-101B-9397-08002B2CF9AE}" pid="11" name="_SharedFileIndex">
    <vt:lpwstr/>
  </property>
  <property fmtid="{D5CDD505-2E9C-101B-9397-08002B2CF9AE}" pid="12" name="TemplateUrl">
    <vt:lpwstr/>
  </property>
  <property fmtid="{D5CDD505-2E9C-101B-9397-08002B2CF9AE}" pid="13" name="ComplianceAssetId">
    <vt:lpwstr/>
  </property>
  <property fmtid="{D5CDD505-2E9C-101B-9397-08002B2CF9AE}" pid="14" name="MediaServiceImageTags">
    <vt:lpwstr/>
  </property>
</Properties>
</file>