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4.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8" r:id="rId4"/>
  </p:sldMasterIdLst>
  <p:notesMasterIdLst>
    <p:notesMasterId r:id="rId59"/>
  </p:notesMasterIdLst>
  <p:handoutMasterIdLst>
    <p:handoutMasterId r:id="rId60"/>
  </p:handoutMasterIdLst>
  <p:sldIdLst>
    <p:sldId id="479" r:id="rId5"/>
    <p:sldId id="481" r:id="rId6"/>
    <p:sldId id="316" r:id="rId7"/>
    <p:sldId id="350" r:id="rId8"/>
    <p:sldId id="322" r:id="rId9"/>
    <p:sldId id="259" r:id="rId10"/>
    <p:sldId id="285" r:id="rId11"/>
    <p:sldId id="492" r:id="rId12"/>
    <p:sldId id="465" r:id="rId13"/>
    <p:sldId id="328" r:id="rId14"/>
    <p:sldId id="340" r:id="rId15"/>
    <p:sldId id="439" r:id="rId16"/>
    <p:sldId id="440" r:id="rId17"/>
    <p:sldId id="466" r:id="rId18"/>
    <p:sldId id="441" r:id="rId19"/>
    <p:sldId id="434" r:id="rId20"/>
    <p:sldId id="435" r:id="rId21"/>
    <p:sldId id="456" r:id="rId22"/>
    <p:sldId id="457" r:id="rId23"/>
    <p:sldId id="360" r:id="rId24"/>
    <p:sldId id="390" r:id="rId25"/>
    <p:sldId id="393" r:id="rId26"/>
    <p:sldId id="443" r:id="rId27"/>
    <p:sldId id="493" r:id="rId28"/>
    <p:sldId id="445" r:id="rId29"/>
    <p:sldId id="446" r:id="rId30"/>
    <p:sldId id="460" r:id="rId31"/>
    <p:sldId id="487" r:id="rId32"/>
    <p:sldId id="488" r:id="rId33"/>
    <p:sldId id="489" r:id="rId34"/>
    <p:sldId id="490" r:id="rId35"/>
    <p:sldId id="491" r:id="rId36"/>
    <p:sldId id="330" r:id="rId37"/>
    <p:sldId id="486" r:id="rId38"/>
    <p:sldId id="331" r:id="rId39"/>
    <p:sldId id="332" r:id="rId40"/>
    <p:sldId id="333" r:id="rId41"/>
    <p:sldId id="357" r:id="rId42"/>
    <p:sldId id="473" r:id="rId43"/>
    <p:sldId id="295" r:id="rId44"/>
    <p:sldId id="301" r:id="rId45"/>
    <p:sldId id="296" r:id="rId46"/>
    <p:sldId id="299" r:id="rId47"/>
    <p:sldId id="300" r:id="rId48"/>
    <p:sldId id="461" r:id="rId49"/>
    <p:sldId id="462" r:id="rId50"/>
    <p:sldId id="266" r:id="rId51"/>
    <p:sldId id="373" r:id="rId52"/>
    <p:sldId id="374" r:id="rId53"/>
    <p:sldId id="375" r:id="rId54"/>
    <p:sldId id="376" r:id="rId55"/>
    <p:sldId id="377" r:id="rId56"/>
    <p:sldId id="258" r:id="rId57"/>
    <p:sldId id="480" r:id="rId58"/>
  </p:sldIdLst>
  <p:sldSz cx="9144000" cy="6858000" type="screen4x3"/>
  <p:notesSz cx="7315200" cy="9601200"/>
  <p:custDataLst>
    <p:tags r:id="rId61"/>
  </p:custDataLst>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8DF844-297C-5372-10AA-E16C5A02FABE}" name="Jenise Durant" initials="" userId="S::jdurant@mossgroup.us::1412d5a3-26b4-46ab-8fca-502942953f9d" providerId="AD"/>
  <p188:author id="{A21FF371-FF26-F9EF-B8F6-A8A789C59BF6}" name="Caleb Asbridge" initials="CA" userId="Caleb Asbridg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D6209"/>
    <a:srgbClr val="C35D09"/>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28" autoAdjust="0"/>
    <p:restoredTop sz="83505" autoAdjust="0"/>
  </p:normalViewPr>
  <p:slideViewPr>
    <p:cSldViewPr>
      <p:cViewPr varScale="1">
        <p:scale>
          <a:sx n="69" d="100"/>
          <a:sy n="69" d="100"/>
        </p:scale>
        <p:origin x="1517" y="5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258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microsoft.com/office/2016/11/relationships/changesInfo" Target="changesInfos/changesInfo1.xml"/><Relationship Id="rId5" Type="http://schemas.openxmlformats.org/officeDocument/2006/relationships/slide" Target="slides/slide1.xml"/><Relationship Id="rId61" Type="http://schemas.openxmlformats.org/officeDocument/2006/relationships/tags" Target="tags/tag1.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notesMaster" Target="notesMasters/notesMaster1.xml"/><Relationship Id="rId67"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handoutMaster" Target="handoutMasters/handoutMaster1.xml"/><Relationship Id="rId65"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leb Asbridge" userId="eaff3b3c5068b576" providerId="LiveId" clId="{11AC4A24-F606-43FA-BF38-5FB213AF76AC}"/>
    <pc:docChg chg="delSld">
      <pc:chgData name="Caleb Asbridge" userId="eaff3b3c5068b576" providerId="LiveId" clId="{11AC4A24-F606-43FA-BF38-5FB213AF76AC}" dt="2024-06-19T17:07:17.146" v="0" actId="2696"/>
      <pc:docMkLst>
        <pc:docMk/>
      </pc:docMkLst>
      <pc:sldChg chg="del">
        <pc:chgData name="Caleb Asbridge" userId="eaff3b3c5068b576" providerId="LiveId" clId="{11AC4A24-F606-43FA-BF38-5FB213AF76AC}" dt="2024-06-19T17:07:17.146" v="0" actId="2696"/>
        <pc:sldMkLst>
          <pc:docMk/>
          <pc:sldMk cId="121280679" sldId="485"/>
        </pc:sldMkLst>
      </pc:sldChg>
      <pc:sldMasterChg chg="delSldLayout">
        <pc:chgData name="Caleb Asbridge" userId="eaff3b3c5068b576" providerId="LiveId" clId="{11AC4A24-F606-43FA-BF38-5FB213AF76AC}" dt="2024-06-19T17:07:17.146" v="0" actId="2696"/>
        <pc:sldMasterMkLst>
          <pc:docMk/>
          <pc:sldMasterMk cId="0" sldId="2147484088"/>
        </pc:sldMasterMkLst>
        <pc:sldLayoutChg chg="del">
          <pc:chgData name="Caleb Asbridge" userId="eaff3b3c5068b576" providerId="LiveId" clId="{11AC4A24-F606-43FA-BF38-5FB213AF76AC}" dt="2024-06-19T17:07:17.146" v="0" actId="2696"/>
          <pc:sldLayoutMkLst>
            <pc:docMk/>
            <pc:sldMasterMk cId="0" sldId="2147484088"/>
            <pc:sldLayoutMk cId="1247781015" sldId="214748414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42"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61443" name="Rectangle 3"/>
          <p:cNvSpPr>
            <a:spLocks noGrp="1" noChangeArrowheads="1"/>
          </p:cNvSpPr>
          <p:nvPr>
            <p:ph type="dt" sz="quarter"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61444" name="Rectangle 4"/>
          <p:cNvSpPr>
            <a:spLocks noGrp="1" noChangeArrowheads="1"/>
          </p:cNvSpPr>
          <p:nvPr>
            <p:ph type="ftr" sz="quarter" idx="2"/>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61445" name="Rectangle 5"/>
          <p:cNvSpPr>
            <a:spLocks noGrp="1" noChangeArrowheads="1"/>
          </p:cNvSpPr>
          <p:nvPr>
            <p:ph type="sldNum" sz="quarter" idx="3"/>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4409F277-4FE6-4617-87F5-728CADCAFE89}" type="slidenum">
              <a:rPr lang="en-US"/>
              <a:pPr>
                <a:defRPr/>
              </a:pPr>
              <a:t>‹#›</a:t>
            </a:fld>
            <a:endParaRPr lang="en-US" dirty="0"/>
          </a:p>
        </p:txBody>
      </p:sp>
    </p:spTree>
    <p:extLst>
      <p:ext uri="{BB962C8B-B14F-4D97-AF65-F5344CB8AC3E}">
        <p14:creationId xmlns:p14="http://schemas.microsoft.com/office/powerpoint/2010/main" val="21873156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eaLnBrk="1" hangingPunct="1">
              <a:defRPr sz="1300">
                <a:latin typeface="Arial" charset="0"/>
              </a:defRPr>
            </a:lvl1pPr>
          </a:lstStyle>
          <a:p>
            <a:pPr>
              <a:defRPr/>
            </a:pPr>
            <a:endParaRPr lang="en-US" dirty="0"/>
          </a:p>
        </p:txBody>
      </p:sp>
      <p:sp>
        <p:nvSpPr>
          <p:cNvPr id="7171" name="Rectangle 3"/>
          <p:cNvSpPr>
            <a:spLocks noGrp="1" noChangeArrowheads="1"/>
          </p:cNvSpPr>
          <p:nvPr>
            <p:ph type="dt" idx="1"/>
          </p:nvPr>
        </p:nvSpPr>
        <p:spPr bwMode="auto">
          <a:xfrm>
            <a:off x="4143587" y="0"/>
            <a:ext cx="3169920" cy="48006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eaLnBrk="1" hangingPunct="1">
              <a:defRPr sz="1300">
                <a:latin typeface="Arial" charset="0"/>
              </a:defRPr>
            </a:lvl1pPr>
          </a:lstStyle>
          <a:p>
            <a:pPr>
              <a:defRPr/>
            </a:pPr>
            <a:endParaRPr lang="en-US" dirty="0"/>
          </a:p>
        </p:txBody>
      </p:sp>
      <p:sp>
        <p:nvSpPr>
          <p:cNvPr id="101380"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3" name="Rectangle 5"/>
          <p:cNvSpPr>
            <a:spLocks noGrp="1" noChangeArrowheads="1"/>
          </p:cNvSpPr>
          <p:nvPr>
            <p:ph type="body" sz="quarter" idx="3"/>
          </p:nvPr>
        </p:nvSpPr>
        <p:spPr bwMode="auto">
          <a:xfrm>
            <a:off x="731520" y="4560570"/>
            <a:ext cx="5852160" cy="4320540"/>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174" name="Rectangle 6"/>
          <p:cNvSpPr>
            <a:spLocks noGrp="1" noChangeArrowheads="1"/>
          </p:cNvSpPr>
          <p:nvPr>
            <p:ph type="ftr" sz="quarter" idx="4"/>
          </p:nvPr>
        </p:nvSpPr>
        <p:spPr bwMode="auto">
          <a:xfrm>
            <a:off x="0"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eaLnBrk="1" hangingPunct="1">
              <a:defRPr sz="1300">
                <a:latin typeface="Arial" charset="0"/>
              </a:defRPr>
            </a:lvl1pPr>
          </a:lstStyle>
          <a:p>
            <a:pPr>
              <a:defRPr/>
            </a:pPr>
            <a:endParaRPr lang="en-US" dirty="0"/>
          </a:p>
        </p:txBody>
      </p:sp>
      <p:sp>
        <p:nvSpPr>
          <p:cNvPr id="7175" name="Rectangle 7"/>
          <p:cNvSpPr>
            <a:spLocks noGrp="1" noChangeArrowheads="1"/>
          </p:cNvSpPr>
          <p:nvPr>
            <p:ph type="sldNum" sz="quarter" idx="5"/>
          </p:nvPr>
        </p:nvSpPr>
        <p:spPr bwMode="auto">
          <a:xfrm>
            <a:off x="4143587" y="9119474"/>
            <a:ext cx="3169920" cy="480060"/>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eaLnBrk="1" hangingPunct="1">
              <a:defRPr sz="1300">
                <a:latin typeface="Arial" charset="0"/>
              </a:defRPr>
            </a:lvl1pPr>
          </a:lstStyle>
          <a:p>
            <a:pPr>
              <a:defRPr/>
            </a:pPr>
            <a:fld id="{05DD2146-8D3A-403F-AE42-FC408629AF83}" type="slidenum">
              <a:rPr lang="en-US"/>
              <a:pPr>
                <a:defRPr/>
              </a:pPr>
              <a:t>‹#›</a:t>
            </a:fld>
            <a:endParaRPr lang="en-US" dirty="0"/>
          </a:p>
        </p:txBody>
      </p:sp>
    </p:spTree>
    <p:extLst>
      <p:ext uri="{BB962C8B-B14F-4D97-AF65-F5344CB8AC3E}">
        <p14:creationId xmlns:p14="http://schemas.microsoft.com/office/powerpoint/2010/main" val="411875476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youtube.com/watch?v=BN7OIjMztgo"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youtube.com/watch?v=p196J_c31dA&amp;t=3s"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a:ln/>
        </p:spPr>
      </p:sp>
      <p:sp>
        <p:nvSpPr>
          <p:cNvPr id="1024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024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813E9BFE-CE94-4D13-A49C-1FC54EB9BED5}" type="slidenum">
              <a:rPr lang="en-US" smtClean="0"/>
              <a:pPr eaLnBrk="1" hangingPunct="1"/>
              <a:t>1</a:t>
            </a:fld>
            <a:endParaRPr lang="en-US" dirty="0"/>
          </a:p>
        </p:txBody>
      </p:sp>
    </p:spTree>
    <p:extLst>
      <p:ext uri="{BB962C8B-B14F-4D97-AF65-F5344CB8AC3E}">
        <p14:creationId xmlns:p14="http://schemas.microsoft.com/office/powerpoint/2010/main" val="92133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0A9A9164-3CBD-4CD7-AE0D-DDF13A382E5F}" type="slidenum">
              <a:rPr lang="en-US" smtClean="0"/>
              <a:pPr eaLnBrk="1" hangingPunct="1"/>
              <a:t>13</a:t>
            </a:fld>
            <a:endParaRPr lang="en-US" dirty="0"/>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Detail sexual discomfort</a:t>
            </a:r>
          </a:p>
          <a:p>
            <a:pPr eaLnBrk="1" hangingPunct="1"/>
            <a:r>
              <a:rPr lang="en-US" dirty="0">
                <a:latin typeface="Arial" pitchFamily="34" charset="0"/>
              </a:rPr>
              <a:t>What puts Miranda into motion</a:t>
            </a:r>
          </a:p>
        </p:txBody>
      </p:sp>
    </p:spTree>
    <p:extLst>
      <p:ext uri="{BB962C8B-B14F-4D97-AF65-F5344CB8AC3E}">
        <p14:creationId xmlns:p14="http://schemas.microsoft.com/office/powerpoint/2010/main" val="38358379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a:ln/>
        </p:spPr>
      </p:sp>
      <p:sp>
        <p:nvSpPr>
          <p:cNvPr id="1228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What can you use to verify if your suspect and victim have been a “pair” for quite some time</a:t>
            </a:r>
          </a:p>
        </p:txBody>
      </p:sp>
      <p:sp>
        <p:nvSpPr>
          <p:cNvPr id="1228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23BCE2E6-741C-42AB-94C2-EBF7367D2B18}" type="slidenum">
              <a:rPr lang="en-US" smtClean="0"/>
              <a:pPr eaLnBrk="1" hangingPunct="1"/>
              <a:t>15</a:t>
            </a:fld>
            <a:endParaRPr lang="en-US" dirty="0"/>
          </a:p>
        </p:txBody>
      </p:sp>
    </p:spTree>
    <p:extLst>
      <p:ext uri="{BB962C8B-B14F-4D97-AF65-F5344CB8AC3E}">
        <p14:creationId xmlns:p14="http://schemas.microsoft.com/office/powerpoint/2010/main" val="2022454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What is the history of your victim?   Have you read their file, their psych history, family history.  May be more info available if the victim is female</a:t>
            </a:r>
          </a:p>
        </p:txBody>
      </p:sp>
    </p:spTree>
    <p:extLst>
      <p:ext uri="{BB962C8B-B14F-4D97-AF65-F5344CB8AC3E}">
        <p14:creationId xmlns:p14="http://schemas.microsoft.com/office/powerpoint/2010/main" val="24097720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What is the history of your victim?   Have you read her file, her psych history, family history.  </a:t>
            </a:r>
          </a:p>
          <a:p>
            <a:endParaRPr lang="en-US" dirty="0">
              <a:latin typeface="Arial" pitchFamily="34" charset="0"/>
            </a:endParaRP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D24560B6-677E-4311-B18F-6EC462468E83}" type="slidenum">
              <a:rPr lang="en-US" smtClean="0"/>
              <a:pPr eaLnBrk="1" hangingPunct="1"/>
              <a:t>17</a:t>
            </a:fld>
            <a:endParaRPr lang="en-US" dirty="0"/>
          </a:p>
        </p:txBody>
      </p:sp>
    </p:spTree>
    <p:extLst>
      <p:ext uri="{BB962C8B-B14F-4D97-AF65-F5344CB8AC3E}">
        <p14:creationId xmlns:p14="http://schemas.microsoft.com/office/powerpoint/2010/main" val="21321634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300" u="sng" dirty="0">
                <a:hlinkClick r:id="rId3"/>
              </a:rPr>
              <a:t>http://www.youtube.com/watch?v=BN7OIjMztgo</a:t>
            </a:r>
            <a:r>
              <a:rPr lang="en-US" sz="1300" dirty="0"/>
              <a:t>    - Frank Mendoza</a:t>
            </a:r>
            <a:endParaRPr lang="en-US" dirty="0">
              <a:latin typeface="Arial"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C8CA0FD9-D8A5-4222-86B3-8C07E4E15D9E}" type="slidenum">
              <a:rPr lang="en-US" smtClean="0"/>
              <a:pPr eaLnBrk="1" hangingPunct="1"/>
              <a:t>18</a:t>
            </a:fld>
            <a:endParaRPr lang="en-US" dirty="0"/>
          </a:p>
        </p:txBody>
      </p:sp>
    </p:spTree>
    <p:extLst>
      <p:ext uri="{BB962C8B-B14F-4D97-AF65-F5344CB8AC3E}">
        <p14:creationId xmlns:p14="http://schemas.microsoft.com/office/powerpoint/2010/main" val="37912133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Interview Mr Mendoza</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6BD49125-0B1D-473F-BA01-E1F3FD261AE5}" type="slidenum">
              <a:rPr lang="en-US" smtClean="0"/>
              <a:pPr eaLnBrk="1" hangingPunct="1"/>
              <a:t>19</a:t>
            </a:fld>
            <a:endParaRPr lang="en-US" dirty="0"/>
          </a:p>
        </p:txBody>
      </p:sp>
    </p:spTree>
    <p:extLst>
      <p:ext uri="{BB962C8B-B14F-4D97-AF65-F5344CB8AC3E}">
        <p14:creationId xmlns:p14="http://schemas.microsoft.com/office/powerpoint/2010/main" val="1763024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B2730115-1437-48EE-AEDF-6C2C86EFF36F}" type="slidenum">
              <a:rPr lang="en-US" smtClean="0"/>
              <a:pPr eaLnBrk="1" hangingPunct="1"/>
              <a:t>20</a:t>
            </a:fld>
            <a:endParaRPr lang="en-US" dirty="0"/>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Get a volunteer to show examples or take photos of a cluttered desk, looking at watch, other barriers</a:t>
            </a:r>
          </a:p>
          <a:p>
            <a:pPr eaLnBrk="1" hangingPunct="1"/>
            <a:endParaRPr lang="en-US" dirty="0">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41495364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eaLnBrk="1" hangingPunct="1">
              <a:defRPr/>
            </a:pPr>
            <a:r>
              <a:rPr lang="en-US" sz="2300" dirty="0"/>
              <a:t>. Start </a:t>
            </a:r>
            <a:r>
              <a:rPr lang="en-US" sz="2300" dirty="0">
                <a:solidFill>
                  <a:srgbClr val="FF0000"/>
                </a:solidFill>
              </a:rPr>
              <a:t>with broad topics and be open to any directions the interview may go</a:t>
            </a:r>
          </a:p>
          <a:p>
            <a:pPr lvl="1" eaLnBrk="1" hangingPunct="1">
              <a:buFont typeface="Arial" charset="0"/>
              <a:buChar char="•"/>
              <a:defRPr/>
            </a:pPr>
            <a:r>
              <a:rPr lang="en-US" sz="2300" dirty="0"/>
              <a:t>Give your victim, witness and suspects the opportunity to talk</a:t>
            </a:r>
          </a:p>
          <a:p>
            <a:pPr lvl="1" eaLnBrk="1" hangingPunct="1">
              <a:buFont typeface="Arial" charset="0"/>
              <a:buChar char="•"/>
              <a:defRPr/>
            </a:pPr>
            <a:r>
              <a:rPr lang="en-US" sz="2300" dirty="0">
                <a:solidFill>
                  <a:srgbClr val="FF0000"/>
                </a:solidFill>
              </a:rPr>
              <a:t>Women are generally more verbal than men and more able to describe details and emotions</a:t>
            </a:r>
          </a:p>
          <a:p>
            <a:pPr marL="0" lvl="1" eaLnBrk="1" hangingPunct="1">
              <a:defRPr/>
            </a:pPr>
            <a:endParaRPr lang="en-US" sz="2300" b="1" dirty="0">
              <a:solidFill>
                <a:srgbClr val="FF0000"/>
              </a:solidFill>
            </a:endParaRPr>
          </a:p>
          <a:p>
            <a:pPr marL="0" lvl="1" eaLnBrk="1" hangingPunct="1">
              <a:defRPr/>
            </a:pPr>
            <a:r>
              <a:rPr lang="en-US" sz="2300" b="1" dirty="0">
                <a:solidFill>
                  <a:srgbClr val="FF0000"/>
                </a:solidFill>
              </a:rPr>
              <a:t>B. Narrow the conversation with guided questions that focus on previous answers</a:t>
            </a:r>
          </a:p>
          <a:p>
            <a:pPr lvl="1" eaLnBrk="1" hangingPunct="1">
              <a:buFont typeface="Arial" pitchFamily="34" charset="0"/>
              <a:buChar char="•"/>
              <a:defRPr/>
            </a:pPr>
            <a:r>
              <a:rPr lang="en-US" sz="2300" b="1" dirty="0">
                <a:solidFill>
                  <a:srgbClr val="FF0000"/>
                </a:solidFill>
              </a:rPr>
              <a:t>Do not use closed-ended or leading questions</a:t>
            </a:r>
          </a:p>
          <a:p>
            <a:pPr>
              <a:defRPr/>
            </a:pPr>
            <a:endParaRPr lang="en-US" dirty="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049A9CB5-0D52-45A4-8544-0F8FF31BA201}" type="slidenum">
              <a:rPr lang="en-US" smtClean="0"/>
              <a:pPr eaLnBrk="1" hangingPunct="1"/>
              <a:t>21</a:t>
            </a:fld>
            <a:endParaRPr lang="en-US" dirty="0"/>
          </a:p>
        </p:txBody>
      </p:sp>
    </p:spTree>
    <p:extLst>
      <p:ext uri="{BB962C8B-B14F-4D97-AF65-F5344CB8AC3E}">
        <p14:creationId xmlns:p14="http://schemas.microsoft.com/office/powerpoint/2010/main" val="7730916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Activity. Break the class into new groups of three. Have them spread out around the room. Assign one person the role of victim, one the role of investigator, and one the role of critiquing. Interview the female victim of staff sexual misconduct portrayed in the video watched in the First Response and Evidence Collection module (see slide 23) with the goal of getting the victim to feel comfortable and tell you what happened. Then spend 5 minutes giving feedback.</a:t>
            </a:r>
            <a:endParaRPr lang="en-US" dirty="0">
              <a:latin typeface="Arial" pitchFamily="34" charset="0"/>
            </a:endParaRP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52839260-C1F2-435F-84A8-E1794702F166}" type="slidenum">
              <a:rPr lang="en-US" smtClean="0"/>
              <a:pPr eaLnBrk="1" hangingPunct="1"/>
              <a:t>23</a:t>
            </a:fld>
            <a:endParaRPr lang="en-US" dirty="0"/>
          </a:p>
        </p:txBody>
      </p:sp>
    </p:spTree>
    <p:extLst>
      <p:ext uri="{BB962C8B-B14F-4D97-AF65-F5344CB8AC3E}">
        <p14:creationId xmlns:p14="http://schemas.microsoft.com/office/powerpoint/2010/main" val="3312816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https://www.youtube.com/watch?v=p196J_c31dA&amp;t=3s</a:t>
            </a:r>
            <a:endParaRPr lang="en-US" sz="1800" u="sng"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US" sz="1800" u="sng" dirty="0">
              <a:solidFill>
                <a:srgbClr val="0000FF"/>
              </a:solidFill>
              <a:effectLst/>
              <a:latin typeface="Calibri" panose="020F0502020204030204" pitchFamily="34" charset="0"/>
              <a:cs typeface="Times New Roman" panose="02020603050405020304" pitchFamily="18" charset="0"/>
            </a:endParaRPr>
          </a:p>
          <a:p>
            <a:pPr marL="0" marR="0">
              <a:spcBef>
                <a:spcPts val="0"/>
              </a:spcBef>
              <a:spcAft>
                <a:spcPts val="0"/>
              </a:spcAft>
              <a:tabLst>
                <a:tab pos="462915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Note that even though this interview does not occur within the correctional setting, many of the assumptions and biases the investigators show are universal and can still be useful for training.</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62915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62915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If there is time, ask participants to identify problems with how this interview is conducted, referring back to what they have learned so far.</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62915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This video can also be a good segue into the next section on gender and communication.</a:t>
            </a:r>
            <a:endParaRPr lang="en-US" dirty="0">
              <a:latin typeface="Arial" pitchFamily="34" charset="0"/>
            </a:endParaRPr>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C8CA0FD9-D8A5-4222-86B3-8C07E4E15D9E}" type="slidenum">
              <a:rPr lang="en-US" smtClean="0"/>
              <a:pPr eaLnBrk="1" hangingPunct="1"/>
              <a:t>24</a:t>
            </a:fld>
            <a:endParaRPr lang="en-US" dirty="0"/>
          </a:p>
        </p:txBody>
      </p:sp>
    </p:spTree>
    <p:extLst>
      <p:ext uri="{BB962C8B-B14F-4D97-AF65-F5344CB8AC3E}">
        <p14:creationId xmlns:p14="http://schemas.microsoft.com/office/powerpoint/2010/main" val="37308723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a:ln/>
        </p:spPr>
      </p:sp>
      <p:sp>
        <p:nvSpPr>
          <p:cNvPr id="1034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How important is investigating prison rape?</a:t>
            </a:r>
          </a:p>
          <a:p>
            <a:endParaRPr lang="en-US" dirty="0">
              <a:latin typeface="Arial" pitchFamily="34" charset="0"/>
            </a:endParaRPr>
          </a:p>
          <a:p>
            <a:r>
              <a:rPr lang="en-US" dirty="0">
                <a:latin typeface="Arial" pitchFamily="34" charset="0"/>
              </a:rPr>
              <a:t>How comfortable are you with talking to a male about oral sex?</a:t>
            </a:r>
          </a:p>
          <a:p>
            <a:r>
              <a:rPr lang="en-US" dirty="0">
                <a:latin typeface="Arial" pitchFamily="34" charset="0"/>
              </a:rPr>
              <a:t>How comfortable are you with talking to a female about oral sex?</a:t>
            </a:r>
          </a:p>
        </p:txBody>
      </p:sp>
      <p:sp>
        <p:nvSpPr>
          <p:cNvPr id="1034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4AF5486D-19BE-4065-85C4-193DD87CCD80}" type="slidenum">
              <a:rPr lang="en-US" smtClean="0"/>
              <a:pPr eaLnBrk="1" hangingPunct="1"/>
              <a:t>3</a:t>
            </a:fld>
            <a:endParaRPr lang="en-US" dirty="0"/>
          </a:p>
        </p:txBody>
      </p:sp>
    </p:spTree>
    <p:extLst>
      <p:ext uri="{BB962C8B-B14F-4D97-AF65-F5344CB8AC3E}">
        <p14:creationId xmlns:p14="http://schemas.microsoft.com/office/powerpoint/2010/main" val="7668898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2526786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Farmer v Brennan</a:t>
            </a:r>
          </a:p>
          <a:p>
            <a:r>
              <a:rPr lang="en-US" dirty="0"/>
              <a:t>Offender was transgendered and told staff he</a:t>
            </a:r>
            <a:r>
              <a:rPr lang="en-US" baseline="0" dirty="0"/>
              <a:t> would be a victim with no real outstanding reason and they did not move him and he was assaulted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05DD2146-8D3A-403F-AE42-FC408629AF83}" type="slidenum">
              <a:rPr lang="en-US" smtClean="0"/>
              <a:pPr>
                <a:defRPr/>
              </a:pPr>
              <a:t>31</a:t>
            </a:fld>
            <a:endParaRPr lang="en-US" dirty="0"/>
          </a:p>
        </p:txBody>
      </p:sp>
    </p:spTree>
    <p:extLst>
      <p:ext uri="{BB962C8B-B14F-4D97-AF65-F5344CB8AC3E}">
        <p14:creationId xmlns:p14="http://schemas.microsoft.com/office/powerpoint/2010/main" val="3135185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75360" y="4560570"/>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b="1" dirty="0">
              <a:latin typeface="Arial" pitchFamily="34" charset="0"/>
            </a:endParaRPr>
          </a:p>
        </p:txBody>
      </p:sp>
    </p:spTree>
    <p:extLst>
      <p:ext uri="{BB962C8B-B14F-4D97-AF65-F5344CB8AC3E}">
        <p14:creationId xmlns:p14="http://schemas.microsoft.com/office/powerpoint/2010/main" val="35264436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xfrm>
            <a:off x="975360" y="4560570"/>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b="1" dirty="0">
              <a:latin typeface="Arial" pitchFamily="34" charset="0"/>
            </a:endParaRPr>
          </a:p>
        </p:txBody>
      </p:sp>
    </p:spTree>
    <p:extLst>
      <p:ext uri="{BB962C8B-B14F-4D97-AF65-F5344CB8AC3E}">
        <p14:creationId xmlns:p14="http://schemas.microsoft.com/office/powerpoint/2010/main" val="26330000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xfrm>
            <a:off x="406400" y="4400550"/>
            <a:ext cx="6583680" cy="28837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dirty="0">
              <a:latin typeface="Arial" pitchFamily="34" charset="0"/>
            </a:endParaRPr>
          </a:p>
        </p:txBody>
      </p:sp>
    </p:spTree>
    <p:extLst>
      <p:ext uri="{BB962C8B-B14F-4D97-AF65-F5344CB8AC3E}">
        <p14:creationId xmlns:p14="http://schemas.microsoft.com/office/powerpoint/2010/main" val="20725894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xfrm>
            <a:off x="975360" y="4560570"/>
            <a:ext cx="5364480" cy="9470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dirty="0">
                <a:latin typeface="Arial" pitchFamily="34" charset="0"/>
              </a:rPr>
              <a:t>Make sure you have gotten victim’s mental health diagnosis so you are prepared</a:t>
            </a:r>
          </a:p>
          <a:p>
            <a:endParaRPr lang="en-US" dirty="0">
              <a:latin typeface="Arial" pitchFamily="34" charset="0"/>
            </a:endParaRPr>
          </a:p>
          <a:p>
            <a:endParaRPr lang="en-US" dirty="0">
              <a:latin typeface="Arial" pitchFamily="34" charset="0"/>
            </a:endParaRPr>
          </a:p>
        </p:txBody>
      </p:sp>
    </p:spTree>
    <p:extLst>
      <p:ext uri="{BB962C8B-B14F-4D97-AF65-F5344CB8AC3E}">
        <p14:creationId xmlns:p14="http://schemas.microsoft.com/office/powerpoint/2010/main" val="7078792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xfrm>
            <a:off x="975360" y="4560570"/>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36348907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836B6B1F-9AFA-450E-BE5A-BE8B67F2DCE5}" type="slidenum">
              <a:rPr lang="en-US" smtClean="0"/>
              <a:pPr eaLnBrk="1" hangingPunct="1"/>
              <a:t>38</a:t>
            </a:fld>
            <a:endParaRPr lang="en-US" dirty="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Outline the interview of rape witness</a:t>
            </a:r>
          </a:p>
          <a:p>
            <a:pPr eaLnBrk="1" hangingPunct="1"/>
            <a:endParaRPr lang="en-US" dirty="0">
              <a:latin typeface="Arial" pitchFamily="34" charset="0"/>
            </a:endParaRPr>
          </a:p>
          <a:p>
            <a:pPr eaLnBrk="1" hangingPunct="1"/>
            <a:r>
              <a:rPr lang="en-US" dirty="0">
                <a:latin typeface="Arial" pitchFamily="34" charset="0"/>
              </a:rPr>
              <a:t>Do you interrogate staff</a:t>
            </a:r>
          </a:p>
        </p:txBody>
      </p:sp>
    </p:spTree>
    <p:extLst>
      <p:ext uri="{BB962C8B-B14F-4D97-AF65-F5344CB8AC3E}">
        <p14:creationId xmlns:p14="http://schemas.microsoft.com/office/powerpoint/2010/main" val="42234310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tabLst>
                <a:tab pos="462915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Break the class into the most recent groups of three people. Have them spread out around the room. This time, ask trainees to select a suspect, an investigator, and an observer. Use the scenario depicted in the video of the female offender who became involved with a Captain (First Response and Evidence Collection</a:t>
            </a:r>
            <a:r>
              <a:rPr lang="en-US" sz="1800">
                <a:effectLst/>
                <a:latin typeface="Calibri" panose="020F0502020204030204" pitchFamily="34" charset="0"/>
                <a:ea typeface="Times New Roman" panose="02020603050405020304" pitchFamily="18" charset="0"/>
                <a:cs typeface="Times New Roman" panose="02020603050405020304" pitchFamily="18" charset="0"/>
              </a:rPr>
              <a:t>, Slide 23),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and interrogate him. Make use of the notes you took in the victim interview for the same scenario. The two trainees who are not doing the interviewing should take notes and give honest and constructive feedback to the interviewer, based on the information discussed in this module.</a:t>
            </a:r>
            <a:endParaRPr lang="en-US" sz="1800" dirty="0">
              <a:effectLst/>
              <a:latin typeface="Times New Roman" panose="02020603050405020304" pitchFamily="18" charset="0"/>
              <a:ea typeface="Times New Roman" panose="02020603050405020304" pitchFamily="18" charset="0"/>
            </a:endParaRPr>
          </a:p>
          <a:p>
            <a:pPr marL="0" marR="0">
              <a:spcBef>
                <a:spcPts val="0"/>
              </a:spcBef>
              <a:spcAft>
                <a:spcPts val="0"/>
              </a:spcAft>
              <a:tabLst>
                <a:tab pos="4629150" algn="l"/>
              </a:tabLst>
            </a:pP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Interview for 5 minutes and then receive feedback for 5 minutes.</a:t>
            </a:r>
            <a:endParaRPr lang="en-US" dirty="0"/>
          </a:p>
        </p:txBody>
      </p:sp>
      <p:sp>
        <p:nvSpPr>
          <p:cNvPr id="4" name="Slide Number Placeholder 3"/>
          <p:cNvSpPr>
            <a:spLocks noGrp="1"/>
          </p:cNvSpPr>
          <p:nvPr>
            <p:ph type="sldNum" sz="quarter" idx="10"/>
          </p:nvPr>
        </p:nvSpPr>
        <p:spPr/>
        <p:txBody>
          <a:bodyPr/>
          <a:lstStyle/>
          <a:p>
            <a:pPr>
              <a:defRPr/>
            </a:pPr>
            <a:fld id="{05DD2146-8D3A-403F-AE42-FC408629AF83}" type="slidenum">
              <a:rPr lang="en-US" smtClean="0"/>
              <a:pPr>
                <a:defRPr/>
              </a:pPr>
              <a:t>39</a:t>
            </a:fld>
            <a:endParaRPr lang="en-US" dirty="0"/>
          </a:p>
        </p:txBody>
      </p:sp>
    </p:spTree>
    <p:extLst>
      <p:ext uri="{BB962C8B-B14F-4D97-AF65-F5344CB8AC3E}">
        <p14:creationId xmlns:p14="http://schemas.microsoft.com/office/powerpoint/2010/main" val="211196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Make sure you have researched your suspects history before you interview them.  Both inside and outside the prison</a:t>
            </a:r>
          </a:p>
        </p:txBody>
      </p:sp>
    </p:spTree>
    <p:extLst>
      <p:ext uri="{BB962C8B-B14F-4D97-AF65-F5344CB8AC3E}">
        <p14:creationId xmlns:p14="http://schemas.microsoft.com/office/powerpoint/2010/main" val="1757223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a:ln/>
        </p:spPr>
      </p:sp>
      <p:sp>
        <p:nvSpPr>
          <p:cNvPr id="1044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You are in a group of peers and friends, is there anyone that would like to join me up front to discuss the more recent consensual, intimate relation they have had in the past week</a:t>
            </a:r>
          </a:p>
          <a:p>
            <a:endParaRPr lang="en-US" dirty="0">
              <a:latin typeface="Arial" pitchFamily="34" charset="0"/>
            </a:endParaRPr>
          </a:p>
          <a:p>
            <a:r>
              <a:rPr lang="en-US" dirty="0">
                <a:latin typeface="Arial" pitchFamily="34" charset="0"/>
              </a:rPr>
              <a:t>Normally the students start to giggle and squirm and I quickly tell them it is not mandatory but the point is we as a group are uncomfortable discussing our consensual intimate relations but we expect sexual assault victims to feel comfortable with what is often times very humiliating and terrifying events, and they may have never met us nor do they have a reason to trust us</a:t>
            </a:r>
          </a:p>
        </p:txBody>
      </p:sp>
      <p:sp>
        <p:nvSpPr>
          <p:cNvPr id="1044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A9F49D28-BDC7-4F29-9D6C-4C128700D77F}" type="slidenum">
              <a:rPr lang="en-US" smtClean="0"/>
              <a:pPr eaLnBrk="1" hangingPunct="1"/>
              <a:t>4</a:t>
            </a:fld>
            <a:endParaRPr lang="en-US" dirty="0"/>
          </a:p>
        </p:txBody>
      </p:sp>
    </p:spTree>
    <p:extLst>
      <p:ext uri="{BB962C8B-B14F-4D97-AF65-F5344CB8AC3E}">
        <p14:creationId xmlns:p14="http://schemas.microsoft.com/office/powerpoint/2010/main" val="23668622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Make sure you research the suspects history both inside and outside the prison</a:t>
            </a:r>
          </a:p>
        </p:txBody>
      </p:sp>
    </p:spTree>
    <p:extLst>
      <p:ext uri="{BB962C8B-B14F-4D97-AF65-F5344CB8AC3E}">
        <p14:creationId xmlns:p14="http://schemas.microsoft.com/office/powerpoint/2010/main" val="17140524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DE7CCB6A-35E4-4FAD-B33A-1611D847BA6D}" type="slidenum">
              <a:rPr lang="en-US" smtClean="0"/>
              <a:pPr eaLnBrk="1" hangingPunct="1"/>
              <a:t>42</a:t>
            </a:fld>
            <a:endParaRPr lang="en-US" dirty="0"/>
          </a:p>
        </p:txBody>
      </p:sp>
      <p:sp>
        <p:nvSpPr>
          <p:cNvPr id="144387" name="Rectangle 2"/>
          <p:cNvSpPr>
            <a:spLocks noGrp="1" noRot="1" noChangeAspect="1" noChangeArrowheads="1" noTextEdit="1"/>
          </p:cNvSpPr>
          <p:nvPr>
            <p:ph type="sldImg"/>
          </p:nvPr>
        </p:nvSpPr>
        <p:spPr>
          <a:ln/>
        </p:spPr>
      </p:sp>
      <p:sp>
        <p:nvSpPr>
          <p:cNvPr id="1443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It becomes hard to tell the same line</a:t>
            </a:r>
          </a:p>
        </p:txBody>
      </p:sp>
    </p:spTree>
    <p:extLst>
      <p:ext uri="{BB962C8B-B14F-4D97-AF65-F5344CB8AC3E}">
        <p14:creationId xmlns:p14="http://schemas.microsoft.com/office/powerpoint/2010/main" val="48474781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A5D45D98-73C9-4881-B3BD-EE569AF9E9A3}" type="slidenum">
              <a:rPr lang="en-US" smtClean="0"/>
              <a:pPr eaLnBrk="1" hangingPunct="1"/>
              <a:t>43</a:t>
            </a:fld>
            <a:endParaRPr lang="en-US" dirty="0"/>
          </a:p>
        </p:txBody>
      </p:sp>
      <p:sp>
        <p:nvSpPr>
          <p:cNvPr id="145411" name="Rectangle 2"/>
          <p:cNvSpPr>
            <a:spLocks noGrp="1" noRot="1" noChangeAspect="1" noChangeArrowheads="1" noTextEdit="1"/>
          </p:cNvSpPr>
          <p:nvPr>
            <p:ph type="sldImg"/>
          </p:nvPr>
        </p:nvSpPr>
        <p:spPr>
          <a:ln/>
        </p:spPr>
      </p:sp>
      <p:sp>
        <p:nvSpPr>
          <p:cNvPr id="1454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Arial" pitchFamily="34" charset="0"/>
              </a:rPr>
              <a:t>Why are you motivated to talk to me</a:t>
            </a:r>
          </a:p>
          <a:p>
            <a:pPr eaLnBrk="1" hangingPunct="1"/>
            <a:r>
              <a:rPr lang="en-US" dirty="0">
                <a:latin typeface="Arial" pitchFamily="34" charset="0"/>
              </a:rPr>
              <a:t>Religious reasons, constant liar</a:t>
            </a:r>
          </a:p>
          <a:p>
            <a:pPr eaLnBrk="1" hangingPunct="1"/>
            <a:r>
              <a:rPr lang="en-US" dirty="0">
                <a:latin typeface="Arial" pitchFamily="34" charset="0"/>
              </a:rPr>
              <a:t>Knows they are caught</a:t>
            </a:r>
          </a:p>
          <a:p>
            <a:pPr eaLnBrk="1" hangingPunct="1"/>
            <a:r>
              <a:rPr lang="en-US" dirty="0">
                <a:latin typeface="Arial" pitchFamily="34" charset="0"/>
              </a:rPr>
              <a:t>Wants to pump you for info and see how stupid you are</a:t>
            </a:r>
          </a:p>
        </p:txBody>
      </p:sp>
    </p:spTree>
    <p:extLst>
      <p:ext uri="{BB962C8B-B14F-4D97-AF65-F5344CB8AC3E}">
        <p14:creationId xmlns:p14="http://schemas.microsoft.com/office/powerpoint/2010/main" val="144299090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ED7C7ED8-E3DA-417F-8042-0544EEEB8291}" type="slidenum">
              <a:rPr lang="en-US" smtClean="0"/>
              <a:pPr eaLnBrk="1" hangingPunct="1"/>
              <a:t>47</a:t>
            </a:fld>
            <a:endParaRPr lang="en-US" dirty="0"/>
          </a:p>
        </p:txBody>
      </p:sp>
      <p:sp>
        <p:nvSpPr>
          <p:cNvPr id="147459" name="Rectangle 2"/>
          <p:cNvSpPr>
            <a:spLocks noGrp="1" noChangeArrowheads="1"/>
          </p:cNvSpPr>
          <p:nvPr>
            <p:ph type="body" idx="1"/>
          </p:nvPr>
        </p:nvSpPr>
        <p:spPr>
          <a:xfrm>
            <a:off x="975360" y="4560570"/>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655" tIns="46988" rIns="95655" bIns="46988"/>
          <a:lstStyle/>
          <a:p>
            <a:pPr eaLnBrk="1" hangingPunct="1"/>
            <a:r>
              <a:rPr lang="en-US" dirty="0">
                <a:latin typeface="Arial" pitchFamily="34" charset="0"/>
              </a:rPr>
              <a:t>You need to be able to think about these things during the interrogating</a:t>
            </a:r>
          </a:p>
        </p:txBody>
      </p:sp>
      <p:sp>
        <p:nvSpPr>
          <p:cNvPr id="147460" name="Rectangle 3"/>
          <p:cNvSpPr>
            <a:spLocks noGrp="1" noRot="1" noChangeAspect="1" noChangeArrowheads="1" noTextEdit="1"/>
          </p:cNvSpPr>
          <p:nvPr>
            <p:ph type="sldImg"/>
          </p:nvPr>
        </p:nvSpPr>
        <p:spPr>
          <a:xfrm>
            <a:off x="1266825" y="727075"/>
            <a:ext cx="4781550" cy="3586163"/>
          </a:xfrm>
          <a:ln w="12700" cap="flat">
            <a:solidFill>
              <a:schemeClr val="tx1"/>
            </a:solidFill>
          </a:ln>
        </p:spPr>
      </p:sp>
    </p:spTree>
    <p:extLst>
      <p:ext uri="{BB962C8B-B14F-4D97-AF65-F5344CB8AC3E}">
        <p14:creationId xmlns:p14="http://schemas.microsoft.com/office/powerpoint/2010/main" val="29016012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Instructor must know the rules of a federal search warrant needs for covert audio at any time</a:t>
            </a:r>
          </a:p>
          <a:p>
            <a:r>
              <a:rPr lang="en-US" dirty="0">
                <a:latin typeface="Arial" pitchFamily="34" charset="0"/>
              </a:rPr>
              <a:t>If audio is used there must be signage that notifies people of it</a:t>
            </a:r>
          </a:p>
          <a:p>
            <a:r>
              <a:rPr lang="en-US" dirty="0">
                <a:latin typeface="Arial" pitchFamily="34" charset="0"/>
              </a:rPr>
              <a:t>Covert audio is ok</a:t>
            </a:r>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4A20E952-C17A-425C-B44D-6340FC1FE76C}" type="slidenum">
              <a:rPr lang="en-US" smtClean="0"/>
              <a:pPr eaLnBrk="1" hangingPunct="1"/>
              <a:t>48</a:t>
            </a:fld>
            <a:endParaRPr lang="en-US" dirty="0"/>
          </a:p>
        </p:txBody>
      </p:sp>
    </p:spTree>
    <p:extLst>
      <p:ext uri="{BB962C8B-B14F-4D97-AF65-F5344CB8AC3E}">
        <p14:creationId xmlns:p14="http://schemas.microsoft.com/office/powerpoint/2010/main" val="33524934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What will staff do if they find you trying to set up a camera?</a:t>
            </a:r>
          </a:p>
        </p:txBody>
      </p:sp>
      <p:sp>
        <p:nvSpPr>
          <p:cNvPr id="149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95D3F344-5F5A-4292-8542-6C6951C96B4A}" type="slidenum">
              <a:rPr lang="en-US" smtClean="0"/>
              <a:pPr eaLnBrk="1" hangingPunct="1"/>
              <a:t>49</a:t>
            </a:fld>
            <a:endParaRPr lang="en-US" dirty="0"/>
          </a:p>
        </p:txBody>
      </p:sp>
    </p:spTree>
    <p:extLst>
      <p:ext uri="{BB962C8B-B14F-4D97-AF65-F5344CB8AC3E}">
        <p14:creationId xmlns:p14="http://schemas.microsoft.com/office/powerpoint/2010/main" val="900038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a:ln/>
        </p:spPr>
      </p:sp>
      <p:sp>
        <p:nvSpPr>
          <p:cNvPr id="1054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Everyone has biases</a:t>
            </a:r>
          </a:p>
          <a:p>
            <a:r>
              <a:rPr lang="en-US" dirty="0">
                <a:latin typeface="Arial" pitchFamily="34" charset="0"/>
              </a:rPr>
              <a:t>2.  Training reduces bias  </a:t>
            </a:r>
          </a:p>
          <a:p>
            <a:r>
              <a:rPr lang="en-US" dirty="0">
                <a:latin typeface="Arial" pitchFamily="34" charset="0"/>
              </a:rPr>
              <a:t>3.  We tend to focus on what threatens our beliefs</a:t>
            </a:r>
          </a:p>
          <a:p>
            <a:endParaRPr lang="en-US" dirty="0">
              <a:latin typeface="Arial" pitchFamily="34" charset="0"/>
            </a:endParaRPr>
          </a:p>
        </p:txBody>
      </p:sp>
      <p:sp>
        <p:nvSpPr>
          <p:cNvPr id="1054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7D4A9DE5-6F1D-416A-9190-E47E6B88D7C6}" type="slidenum">
              <a:rPr lang="en-US" smtClean="0"/>
              <a:pPr eaLnBrk="1" hangingPunct="1"/>
              <a:t>5</a:t>
            </a:fld>
            <a:endParaRPr lang="en-US" dirty="0"/>
          </a:p>
        </p:txBody>
      </p:sp>
    </p:spTree>
    <p:extLst>
      <p:ext uri="{BB962C8B-B14F-4D97-AF65-F5344CB8AC3E}">
        <p14:creationId xmlns:p14="http://schemas.microsoft.com/office/powerpoint/2010/main" val="4098858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800" dirty="0">
                <a:effectLst/>
                <a:latin typeface="Calibri" panose="020F0502020204030204" pitchFamily="34" charset="0"/>
                <a:ea typeface="Times New Roman" panose="02020603050405020304" pitchFamily="18" charset="0"/>
                <a:cs typeface="Times New Roman" panose="02020603050405020304" pitchFamily="18" charset="0"/>
              </a:rPr>
              <a:t>Activity. Break the class into groups of three. Have them spread out around the room. Ask them to select a victim, an investigator, and an observer. Choose one of the videos you’ve seen so far (in either the First Response Module or in this module) and use that as your scenario. Have the investigator interview the victim for 5 minutes and then receive feedback for 5 minutes.</a:t>
            </a:r>
            <a:endParaRPr lang="en-US" dirty="0">
              <a:latin typeface="Arial"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94595968-59F9-400A-8B9A-D8C612502D43}" type="slidenum">
              <a:rPr lang="en-US" smtClean="0"/>
              <a:pPr eaLnBrk="1" hangingPunct="1"/>
              <a:t>8</a:t>
            </a:fld>
            <a:endParaRPr lang="en-US" dirty="0"/>
          </a:p>
        </p:txBody>
      </p:sp>
    </p:spTree>
    <p:extLst>
      <p:ext uri="{BB962C8B-B14F-4D97-AF65-F5344CB8AC3E}">
        <p14:creationId xmlns:p14="http://schemas.microsoft.com/office/powerpoint/2010/main" val="1833281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971F98C9-E897-4C1A-B481-B2B0AAF74508}" type="slidenum">
              <a:rPr lang="en-US" smtClean="0"/>
              <a:pPr eaLnBrk="1" hangingPunct="1"/>
              <a:t>9</a:t>
            </a:fld>
            <a:endParaRPr lang="en-US" dirty="0"/>
          </a:p>
        </p:txBody>
      </p:sp>
    </p:spTree>
    <p:extLst>
      <p:ext uri="{BB962C8B-B14F-4D97-AF65-F5344CB8AC3E}">
        <p14:creationId xmlns:p14="http://schemas.microsoft.com/office/powerpoint/2010/main" val="356749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xfrm>
            <a:off x="975360" y="4560570"/>
            <a:ext cx="5364480" cy="432054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Arial" pitchFamily="34" charset="0"/>
            </a:endParaRPr>
          </a:p>
        </p:txBody>
      </p:sp>
    </p:spTree>
    <p:extLst>
      <p:ext uri="{BB962C8B-B14F-4D97-AF65-F5344CB8AC3E}">
        <p14:creationId xmlns:p14="http://schemas.microsoft.com/office/powerpoint/2010/main" val="7867391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Activity. </a:t>
            </a:r>
            <a:r>
              <a:rPr lang="en-US" sz="1800" dirty="0">
                <a:effectLst/>
                <a:latin typeface="Calibri" panose="020F0502020204030204" pitchFamily="34" charset="0"/>
                <a:ea typeface="Times New Roman" panose="02020603050405020304" pitchFamily="18" charset="0"/>
                <a:cs typeface="Times New Roman" panose="02020603050405020304" pitchFamily="18" charset="0"/>
              </a:rPr>
              <a:t>Break the class into the same groups of three people, and spread out around the room. Rotate the roles and have the trainees choose one of the two videos you’ve seen so far and use that as your scenario. Have the investigator interview the victim for 5 minutes and then receive feedback for 5 minutes.</a:t>
            </a:r>
            <a:endParaRPr lang="en-US" dirty="0">
              <a:latin typeface="Arial"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85372" indent="-302066" eaLnBrk="0" hangingPunct="0">
              <a:defRPr>
                <a:solidFill>
                  <a:schemeClr val="tx1"/>
                </a:solidFill>
                <a:latin typeface="Arial" pitchFamily="34" charset="0"/>
              </a:defRPr>
            </a:lvl2pPr>
            <a:lvl3pPr marL="1208265" indent="-241653" eaLnBrk="0" hangingPunct="0">
              <a:defRPr>
                <a:solidFill>
                  <a:schemeClr val="tx1"/>
                </a:solidFill>
                <a:latin typeface="Arial" pitchFamily="34" charset="0"/>
              </a:defRPr>
            </a:lvl3pPr>
            <a:lvl4pPr marL="1691571" indent="-241653" eaLnBrk="0" hangingPunct="0">
              <a:defRPr>
                <a:solidFill>
                  <a:schemeClr val="tx1"/>
                </a:solidFill>
                <a:latin typeface="Arial" pitchFamily="34" charset="0"/>
              </a:defRPr>
            </a:lvl4pPr>
            <a:lvl5pPr marL="2174878" indent="-241653" eaLnBrk="0" hangingPunct="0">
              <a:defRPr>
                <a:solidFill>
                  <a:schemeClr val="tx1"/>
                </a:solidFill>
                <a:latin typeface="Arial" pitchFamily="34" charset="0"/>
              </a:defRPr>
            </a:lvl5pPr>
            <a:lvl6pPr marL="2658184" indent="-241653" eaLnBrk="0" fontAlgn="base" hangingPunct="0">
              <a:spcBef>
                <a:spcPct val="0"/>
              </a:spcBef>
              <a:spcAft>
                <a:spcPct val="0"/>
              </a:spcAft>
              <a:defRPr>
                <a:solidFill>
                  <a:schemeClr val="tx1"/>
                </a:solidFill>
                <a:latin typeface="Arial" pitchFamily="34" charset="0"/>
              </a:defRPr>
            </a:lvl6pPr>
            <a:lvl7pPr marL="3141490" indent="-241653" eaLnBrk="0" fontAlgn="base" hangingPunct="0">
              <a:spcBef>
                <a:spcPct val="0"/>
              </a:spcBef>
              <a:spcAft>
                <a:spcPct val="0"/>
              </a:spcAft>
              <a:defRPr>
                <a:solidFill>
                  <a:schemeClr val="tx1"/>
                </a:solidFill>
                <a:latin typeface="Arial" pitchFamily="34" charset="0"/>
              </a:defRPr>
            </a:lvl7pPr>
            <a:lvl8pPr marL="3624796" indent="-241653" eaLnBrk="0" fontAlgn="base" hangingPunct="0">
              <a:spcBef>
                <a:spcPct val="0"/>
              </a:spcBef>
              <a:spcAft>
                <a:spcPct val="0"/>
              </a:spcAft>
              <a:defRPr>
                <a:solidFill>
                  <a:schemeClr val="tx1"/>
                </a:solidFill>
                <a:latin typeface="Arial" pitchFamily="34" charset="0"/>
              </a:defRPr>
            </a:lvl8pPr>
            <a:lvl9pPr marL="4108102" indent="-241653" eaLnBrk="0" fontAlgn="base" hangingPunct="0">
              <a:spcBef>
                <a:spcPct val="0"/>
              </a:spcBef>
              <a:spcAft>
                <a:spcPct val="0"/>
              </a:spcAft>
              <a:defRPr>
                <a:solidFill>
                  <a:schemeClr val="tx1"/>
                </a:solidFill>
                <a:latin typeface="Arial" pitchFamily="34" charset="0"/>
              </a:defRPr>
            </a:lvl9pPr>
          </a:lstStyle>
          <a:p>
            <a:pPr eaLnBrk="1" hangingPunct="1"/>
            <a:fld id="{94595968-59F9-400A-8B9A-D8C612502D43}" type="slidenum">
              <a:rPr lang="en-US" smtClean="0"/>
              <a:pPr eaLnBrk="1" hangingPunct="1"/>
              <a:t>11</a:t>
            </a:fld>
            <a:endParaRPr lang="en-US" dirty="0"/>
          </a:p>
        </p:txBody>
      </p:sp>
    </p:spTree>
    <p:extLst>
      <p:ext uri="{BB962C8B-B14F-4D97-AF65-F5344CB8AC3E}">
        <p14:creationId xmlns:p14="http://schemas.microsoft.com/office/powerpoint/2010/main" val="7794942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latin typeface="Arial" pitchFamily="34" charset="0"/>
              </a:rPr>
              <a:t>Block out the time.  We are all busy, do not make the victim responsible for your schedule</a:t>
            </a:r>
          </a:p>
        </p:txBody>
      </p:sp>
    </p:spTree>
    <p:extLst>
      <p:ext uri="{BB962C8B-B14F-4D97-AF65-F5344CB8AC3E}">
        <p14:creationId xmlns:p14="http://schemas.microsoft.com/office/powerpoint/2010/main" val="3105476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5E0B14B-DBE6-467E-9D50-F1EE645677EF}" type="slidenum">
              <a:rPr lang="en-US"/>
              <a:pPr>
                <a:defRPr/>
              </a:pPr>
              <a:t>‹#›</a:t>
            </a:fld>
            <a:endParaRPr lang="en-US" dirty="0"/>
          </a:p>
        </p:txBody>
      </p:sp>
    </p:spTree>
    <p:extLst>
      <p:ext uri="{BB962C8B-B14F-4D97-AF65-F5344CB8AC3E}">
        <p14:creationId xmlns:p14="http://schemas.microsoft.com/office/powerpoint/2010/main" val="782322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1FBA04E4-E27F-40D1-9F22-15C4D8E93778}" type="slidenum">
              <a:rPr lang="en-US"/>
              <a:pPr>
                <a:defRPr/>
              </a:pPr>
              <a:t>‹#›</a:t>
            </a:fld>
            <a:endParaRPr lang="en-US" dirty="0"/>
          </a:p>
        </p:txBody>
      </p:sp>
    </p:spTree>
    <p:extLst>
      <p:ext uri="{BB962C8B-B14F-4D97-AF65-F5344CB8AC3E}">
        <p14:creationId xmlns:p14="http://schemas.microsoft.com/office/powerpoint/2010/main" val="13437766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3AF2888-CCDC-4545-A6C5-FE9D97D3D11C}" type="slidenum">
              <a:rPr lang="en-US"/>
              <a:pPr>
                <a:defRPr/>
              </a:pPr>
              <a:t>‹#›</a:t>
            </a:fld>
            <a:endParaRPr lang="en-US" dirty="0"/>
          </a:p>
        </p:txBody>
      </p:sp>
    </p:spTree>
    <p:extLst>
      <p:ext uri="{BB962C8B-B14F-4D97-AF65-F5344CB8AC3E}">
        <p14:creationId xmlns:p14="http://schemas.microsoft.com/office/powerpoint/2010/main" val="1135469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Large Amount of Content">
    <p:spTree>
      <p:nvGrpSpPr>
        <p:cNvPr id="1" name=""/>
        <p:cNvGrpSpPr/>
        <p:nvPr/>
      </p:nvGrpSpPr>
      <p:grpSpPr>
        <a:xfrm>
          <a:off x="0" y="0"/>
          <a:ext cx="0" cy="0"/>
          <a:chOff x="0" y="0"/>
          <a:chExt cx="0" cy="0"/>
        </a:xfrm>
      </p:grpSpPr>
      <p:sp>
        <p:nvSpPr>
          <p:cNvPr id="4"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5"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81311"/>
            <a:ext cx="8229600" cy="888834"/>
          </a:xfrm>
        </p:spPr>
        <p:txBody>
          <a:bodyPr>
            <a:noAutofit/>
          </a:bodyPr>
          <a:lstStyle>
            <a:lvl1pPr algn="l">
              <a:lnSpc>
                <a:spcPts val="2500"/>
              </a:lnSpc>
              <a:defRPr sz="3200">
                <a:solidFill>
                  <a:srgbClr val="FFFFFF"/>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10" name="Content Placeholder 5"/>
          <p:cNvSpPr>
            <a:spLocks noGrp="1"/>
          </p:cNvSpPr>
          <p:nvPr>
            <p:ph sz="quarter" idx="4"/>
          </p:nvPr>
        </p:nvSpPr>
        <p:spPr>
          <a:xfrm>
            <a:off x="457200" y="1219200"/>
            <a:ext cx="8229600" cy="4906963"/>
          </a:xfrm>
        </p:spPr>
        <p:txBody>
          <a:bodyPr>
            <a:noAutofit/>
          </a:bodyPr>
          <a:lstStyle>
            <a:lvl1pPr marL="0" indent="0">
              <a:lnSpc>
                <a:spcPct val="100000"/>
              </a:lnSpc>
              <a:spcBef>
                <a:spcPts val="0"/>
              </a:spcBef>
              <a:spcAft>
                <a:spcPts val="0"/>
              </a:spcAft>
              <a:buFontTx/>
              <a:buNone/>
              <a:defRPr sz="2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6" name="Footer Placeholder 4"/>
          <p:cNvSpPr>
            <a:spLocks noGrp="1"/>
          </p:cNvSpPr>
          <p:nvPr>
            <p:ph type="ftr" sz="quarter" idx="10"/>
          </p:nvPr>
        </p:nvSpPr>
        <p:spPr>
          <a:xfrm>
            <a:off x="457200" y="6391275"/>
            <a:ext cx="2895600" cy="365125"/>
          </a:xfrm>
        </p:spPr>
        <p:txBody>
          <a:bodyPr/>
          <a:lstStyle>
            <a:lvl1pPr algn="l">
              <a:defRPr>
                <a:latin typeface="Verdana" pitchFamily="34" charset="0"/>
                <a:ea typeface="Verdana" pitchFamily="34" charset="0"/>
                <a:cs typeface="Verdana" pitchFamily="34" charset="0"/>
              </a:defRPr>
            </a:lvl1pPr>
          </a:lstStyle>
          <a:p>
            <a:pPr>
              <a:defRPr/>
            </a:pPr>
            <a:endParaRPr lang="en-US" dirty="0"/>
          </a:p>
        </p:txBody>
      </p:sp>
    </p:spTree>
    <p:extLst>
      <p:ext uri="{BB962C8B-B14F-4D97-AF65-F5344CB8AC3E}">
        <p14:creationId xmlns:p14="http://schemas.microsoft.com/office/powerpoint/2010/main" val="42344913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6"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81311"/>
            <a:ext cx="8229600" cy="888834"/>
          </a:xfrm>
        </p:spPr>
        <p:txBody>
          <a:bodyPr>
            <a:noAutofit/>
          </a:bodyPr>
          <a:lstStyle>
            <a:lvl1pPr algn="ctr">
              <a:lnSpc>
                <a:spcPct val="100000"/>
              </a:lnSpc>
              <a:defRPr sz="3200" b="0">
                <a:solidFill>
                  <a:srgbClr val="FFFFFF"/>
                </a:solidFill>
                <a:effectLst/>
                <a:latin typeface="Verdana" pitchFamily="34" charset="0"/>
                <a:ea typeface="Verdana" pitchFamily="34" charset="0"/>
                <a:cs typeface="Verdana" pitchFamily="34" charset="0"/>
              </a:defRPr>
            </a:lvl1pPr>
          </a:lstStyle>
          <a:p>
            <a:r>
              <a:rPr lang="en-US" dirty="0"/>
              <a:t>Click to edit Master title style</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5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5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5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5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11711951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6"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5119614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5"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6"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096548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6"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7" name="Picture 13"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sz="half" idx="1"/>
          </p:nvPr>
        </p:nvSpPr>
        <p:spPr>
          <a:xfrm>
            <a:off x="457200" y="1600200"/>
            <a:ext cx="4038600" cy="4525963"/>
          </a:xfrm>
        </p:spPr>
        <p:txBody>
          <a:bodyPr>
            <a:normAutofit/>
          </a:bodyPr>
          <a:lstStyle>
            <a:lvl1pPr>
              <a:defRPr sz="1800">
                <a:solidFill>
                  <a:srgbClr val="5F574F"/>
                </a:solidFill>
                <a:latin typeface="Verdana" pitchFamily="34" charset="0"/>
                <a:ea typeface="Verdana" pitchFamily="34" charset="0"/>
                <a:cs typeface="Verdana" pitchFamily="34" charset="0"/>
              </a:defRPr>
            </a:lvl1pPr>
            <a:lvl2pPr>
              <a:defRPr sz="1800">
                <a:solidFill>
                  <a:srgbClr val="5F574F"/>
                </a:solidFill>
                <a:latin typeface="Verdana" pitchFamily="34" charset="0"/>
                <a:ea typeface="Verdana" pitchFamily="34" charset="0"/>
                <a:cs typeface="Verdana" pitchFamily="34" charset="0"/>
              </a:defRPr>
            </a:lvl2pPr>
            <a:lvl3pPr>
              <a:defRPr sz="1800">
                <a:solidFill>
                  <a:srgbClr val="5F574F"/>
                </a:solidFill>
                <a:latin typeface="Verdana" pitchFamily="34" charset="0"/>
                <a:ea typeface="Verdana" pitchFamily="34" charset="0"/>
                <a:cs typeface="Verdana" pitchFamily="34" charset="0"/>
              </a:defRPr>
            </a:lvl3pPr>
            <a:lvl4pPr>
              <a:defRPr sz="1800">
                <a:solidFill>
                  <a:srgbClr val="5F574F"/>
                </a:solidFill>
                <a:latin typeface="Verdana" pitchFamily="34" charset="0"/>
                <a:ea typeface="Verdana" pitchFamily="34" charset="0"/>
                <a:cs typeface="Verdana" pitchFamily="34" charset="0"/>
              </a:defRPr>
            </a:lvl4pPr>
            <a:lvl5pPr>
              <a:defRPr sz="1800">
                <a:solidFill>
                  <a:srgbClr val="5F574F"/>
                </a:solidFill>
                <a:latin typeface="Verdana" pitchFamily="34" charset="0"/>
                <a:ea typeface="Verdana" pitchFamily="34" charset="0"/>
                <a:cs typeface="Verdana" pitchFamily="34" charset="0"/>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1"/>
          <p:cNvSpPr>
            <a:spLocks noGrp="1"/>
          </p:cNvSpPr>
          <p:nvPr>
            <p:ph type="title"/>
          </p:nvPr>
        </p:nvSpPr>
        <p:spPr>
          <a:xfrm>
            <a:off x="457200" y="81311"/>
            <a:ext cx="8229600" cy="888834"/>
          </a:xfrm>
        </p:spPr>
        <p:txBody>
          <a:bodyPr>
            <a:noAutofit/>
          </a:bodyPr>
          <a:lstStyle>
            <a:lvl1pPr algn="l">
              <a:lnSpc>
                <a:spcPts val="2500"/>
              </a:lnSpc>
              <a:defRPr sz="3200">
                <a:solidFill>
                  <a:srgbClr val="FFFFFF"/>
                </a:solidFill>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12" name="Text Placeholder 4"/>
          <p:cNvSpPr>
            <a:spLocks noGrp="1"/>
          </p:cNvSpPr>
          <p:nvPr>
            <p:ph type="body" sz="quarter" idx="3"/>
          </p:nvPr>
        </p:nvSpPr>
        <p:spPr>
          <a:xfrm>
            <a:off x="4654550" y="1600200"/>
            <a:ext cx="4041775" cy="685800"/>
          </a:xfrm>
        </p:spPr>
        <p:txBody>
          <a:bodyPr anchor="b">
            <a:noAutofit/>
          </a:bodyPr>
          <a:lstStyle>
            <a:lvl1pPr marL="0" indent="0">
              <a:buNone/>
              <a:defRPr sz="24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4"/>
          </p:nvPr>
        </p:nvSpPr>
        <p:spPr>
          <a:xfrm>
            <a:off x="4648199" y="2286000"/>
            <a:ext cx="4048125" cy="3840163"/>
          </a:xfrm>
        </p:spPr>
        <p:txBody>
          <a:bodyPr>
            <a:noAutofit/>
          </a:bodyPr>
          <a:lstStyle>
            <a:lvl1pPr marL="0" indent="0">
              <a:lnSpc>
                <a:spcPct val="100000"/>
              </a:lnSpc>
              <a:spcBef>
                <a:spcPts val="0"/>
              </a:spcBef>
              <a:spcAft>
                <a:spcPts val="0"/>
              </a:spcAft>
              <a:buFontTx/>
              <a:buNone/>
              <a:defRPr sz="18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2pPr>
            <a:lvl3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3pPr>
            <a:lvl4pPr>
              <a:lnSpc>
                <a:spcPct val="100000"/>
              </a:lnSpc>
              <a:spcBef>
                <a:spcPts val="0"/>
              </a:spcBef>
              <a:spcAft>
                <a:spcPts val="0"/>
              </a:spcAft>
              <a:defRPr sz="18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16514286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5"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pic>
        <p:nvPicPr>
          <p:cNvPr id="6" name="Picture 6" descr="C:\Users\mikel\Desktop\logo.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1"/>
          <p:cNvSpPr>
            <a:spLocks noGrp="1"/>
          </p:cNvSpPr>
          <p:nvPr>
            <p:ph type="title"/>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a:t>Click to edit Master title style</a:t>
            </a:r>
            <a:endParaRPr lang="en-US" dirty="0"/>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30073849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3" name="Picture 4" descr="C:\Users\mikel\Desktop\PREA-logoRGBhirez-020312.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2950" y="438150"/>
            <a:ext cx="1695450"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ubtitle 5"/>
          <p:cNvSpPr txBox="1">
            <a:spLocks/>
          </p:cNvSpPr>
          <p:nvPr userDrawn="1"/>
        </p:nvSpPr>
        <p:spPr>
          <a:xfrm>
            <a:off x="1371600" y="3886200"/>
            <a:ext cx="6400800" cy="1676400"/>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1500"/>
              </a:spcBef>
              <a:buFont typeface="Arial" pitchFamily="34" charset="0"/>
              <a:buNone/>
              <a:defRPr/>
            </a:pPr>
            <a:endParaRPr lang="en-US" dirty="0">
              <a:latin typeface="Verdana" pitchFamily="34" charset="0"/>
              <a:ea typeface="Verdana" pitchFamily="34" charset="0"/>
              <a:cs typeface="Verdana" pitchFamily="34" charset="0"/>
            </a:endParaRPr>
          </a:p>
        </p:txBody>
      </p:sp>
      <p:sp>
        <p:nvSpPr>
          <p:cNvPr id="7" name="Title 1"/>
          <p:cNvSpPr txBox="1">
            <a:spLocks/>
          </p:cNvSpPr>
          <p:nvPr userDrawn="1"/>
        </p:nvSpPr>
        <p:spPr>
          <a:xfrm>
            <a:off x="0" y="2743200"/>
            <a:ext cx="9144000" cy="41148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defRPr/>
            </a:pPr>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20" name="Title 1"/>
          <p:cNvSpPr>
            <a:spLocks noGrp="1"/>
          </p:cNvSpPr>
          <p:nvPr>
            <p:ph type="ctrTitle"/>
          </p:nvPr>
        </p:nvSpPr>
        <p:spPr>
          <a:xfrm>
            <a:off x="1676400" y="3657600"/>
            <a:ext cx="6350000" cy="2133600"/>
          </a:xfrm>
        </p:spPr>
        <p:txBody>
          <a:bodyPr>
            <a:normAutofit fontScale="90000"/>
          </a:bodyPr>
          <a:lstStyle>
            <a:lvl1pPr>
              <a:defRPr sz="3000">
                <a:solidFill>
                  <a:schemeClr val="bg1"/>
                </a:solidFill>
                <a:latin typeface="Verdana" pitchFamily="34" charset="0"/>
                <a:ea typeface="Verdana" pitchFamily="34" charset="0"/>
                <a:cs typeface="Verdana" pitchFamily="34" charset="0"/>
              </a:defRPr>
            </a:lvl1pPr>
          </a:lstStyle>
          <a:p>
            <a:r>
              <a:rPr lang="en-US"/>
              <a:t>Click to edit Master title style</a:t>
            </a:r>
            <a:endParaRPr lang="en-US" dirty="0"/>
          </a:p>
        </p:txBody>
      </p:sp>
      <p:pic>
        <p:nvPicPr>
          <p:cNvPr id="8" name="Picture 1" descr="Description: Moss Group Letterhead"/>
          <p:cNvPicPr>
            <a:picLocks noChangeAspect="1" noChangeArrowheads="1"/>
          </p:cNvPicPr>
          <p:nvPr userDrawn="1"/>
        </p:nvPicPr>
        <p:blipFill>
          <a:blip r:embed="rId3">
            <a:extLst>
              <a:ext uri="{28A0092B-C50C-407E-A947-70E740481C1C}">
                <a14:useLocalDpi xmlns:a14="http://schemas.microsoft.com/office/drawing/2010/main" val="0"/>
              </a:ext>
            </a:extLst>
          </a:blip>
          <a:srcRect l="6459" t="12070" r="14812" b="11499"/>
          <a:stretch>
            <a:fillRect/>
          </a:stretch>
        </p:blipFill>
        <p:spPr bwMode="auto">
          <a:xfrm>
            <a:off x="4800600" y="1447800"/>
            <a:ext cx="3741738"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60436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7" name="Title 1"/>
          <p:cNvSpPr txBox="1">
            <a:spLocks/>
          </p:cNvSpPr>
          <p:nvPr userDrawn="1"/>
        </p:nvSpPr>
        <p:spPr>
          <a:xfrm>
            <a:off x="0" y="0"/>
            <a:ext cx="9144000" cy="1219200"/>
          </a:xfrm>
          <a:prstGeom prst="rect">
            <a:avLst/>
          </a:prstGeom>
          <a:solidFill>
            <a:srgbClr val="CA7700"/>
          </a:solidFill>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2700" dirty="0">
                <a:solidFill>
                  <a:schemeClr val="bg1"/>
                </a:solidFill>
                <a:effectLst>
                  <a:outerShdw blurRad="50800" dist="50800" dir="5400000" algn="ctr" rotWithShape="0">
                    <a:srgbClr val="CA7700"/>
                  </a:outerShdw>
                </a:effectLst>
                <a:latin typeface="Verdana" pitchFamily="34" charset="0"/>
                <a:ea typeface="Verdana" pitchFamily="34" charset="0"/>
                <a:cs typeface="Verdana" pitchFamily="34" charset="0"/>
              </a:rPr>
              <a:t>   </a:t>
            </a:r>
          </a:p>
        </p:txBody>
      </p:sp>
      <p:sp>
        <p:nvSpPr>
          <p:cNvPr id="8" name="Title 1"/>
          <p:cNvSpPr>
            <a:spLocks noGrp="1"/>
          </p:cNvSpPr>
          <p:nvPr>
            <p:ph type="title" hasCustomPrompt="1"/>
          </p:nvPr>
        </p:nvSpPr>
        <p:spPr>
          <a:xfrm>
            <a:off x="457200" y="81311"/>
            <a:ext cx="8229600" cy="888834"/>
          </a:xfrm>
        </p:spPr>
        <p:txBody>
          <a:bodyPr>
            <a:noAutofit/>
          </a:bodyPr>
          <a:lstStyle>
            <a:lvl1pPr algn="ctr">
              <a:lnSpc>
                <a:spcPts val="2500"/>
              </a:lnSpc>
              <a:defRPr sz="3200">
                <a:solidFill>
                  <a:srgbClr val="FFFFFF"/>
                </a:solidFill>
                <a:effectLst>
                  <a:outerShdw blurRad="38100" dist="38100" dir="2700000" algn="tl">
                    <a:srgbClr val="000000">
                      <a:alpha val="43137"/>
                    </a:srgbClr>
                  </a:outerShdw>
                </a:effectLst>
                <a:latin typeface="Verdana" pitchFamily="34" charset="0"/>
                <a:ea typeface="Verdana" pitchFamily="34" charset="0"/>
                <a:cs typeface="Verdana" pitchFamily="34" charset="0"/>
              </a:defRPr>
            </a:lvl1pPr>
          </a:lstStyle>
          <a:p>
            <a:r>
              <a:rPr lang="en-US" dirty="0"/>
              <a:t>Slide master</a:t>
            </a:r>
          </a:p>
        </p:txBody>
      </p:sp>
      <p:sp>
        <p:nvSpPr>
          <p:cNvPr id="9" name="Text Placeholder 4"/>
          <p:cNvSpPr>
            <a:spLocks noGrp="1"/>
          </p:cNvSpPr>
          <p:nvPr>
            <p:ph type="body" sz="quarter" idx="3"/>
          </p:nvPr>
        </p:nvSpPr>
        <p:spPr>
          <a:xfrm>
            <a:off x="457200" y="1324519"/>
            <a:ext cx="8229599" cy="430840"/>
          </a:xfrm>
        </p:spPr>
        <p:txBody>
          <a:bodyPr anchor="b">
            <a:noAutofit/>
          </a:bodyPr>
          <a:lstStyle>
            <a:lvl1pPr marL="0" indent="0">
              <a:buNone/>
              <a:defRPr sz="2600" b="1">
                <a:solidFill>
                  <a:srgbClr val="CA7700"/>
                </a:solidFill>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0" name="Content Placeholder 5"/>
          <p:cNvSpPr>
            <a:spLocks noGrp="1"/>
          </p:cNvSpPr>
          <p:nvPr>
            <p:ph sz="quarter" idx="4"/>
          </p:nvPr>
        </p:nvSpPr>
        <p:spPr>
          <a:xfrm>
            <a:off x="457200" y="1755360"/>
            <a:ext cx="8229599" cy="3883440"/>
          </a:xfrm>
        </p:spPr>
        <p:txBody>
          <a:bodyPr>
            <a:noAutofit/>
          </a:bodyPr>
          <a:lstStyle>
            <a:lvl1pPr marL="0" indent="0">
              <a:lnSpc>
                <a:spcPct val="100000"/>
              </a:lnSpc>
              <a:spcBef>
                <a:spcPts val="0"/>
              </a:spcBef>
              <a:spcAft>
                <a:spcPts val="0"/>
              </a:spcAft>
              <a:buFontTx/>
              <a:buNone/>
              <a:defRPr sz="2400">
                <a:solidFill>
                  <a:srgbClr val="5F574F"/>
                </a:solidFill>
                <a:latin typeface="Verdana" pitchFamily="34" charset="0"/>
                <a:ea typeface="Verdana" pitchFamily="34" charset="0"/>
                <a:cs typeface="Verdana" pitchFamily="34" charset="0"/>
              </a:defRPr>
            </a:lvl1pPr>
            <a:lvl2pPr>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2pPr>
            <a:lvl3pPr marL="9144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3pPr>
            <a:lvl4pPr marL="1371600" indent="-457200">
              <a:lnSpc>
                <a:spcPct val="100000"/>
              </a:lnSpc>
              <a:spcBef>
                <a:spcPts val="0"/>
              </a:spcBef>
              <a:spcAft>
                <a:spcPts val="0"/>
              </a:spcAft>
              <a:defRPr sz="2400">
                <a:solidFill>
                  <a:srgbClr val="5F574F"/>
                </a:solidFill>
                <a:latin typeface="Verdana" pitchFamily="34" charset="0"/>
                <a:ea typeface="Verdana" pitchFamily="34" charset="0"/>
                <a:cs typeface="Verdana" pitchFamily="34" charset="0"/>
              </a:defRPr>
            </a:lvl4pPr>
            <a:lvl5pPr>
              <a:lnSpc>
                <a:spcPct val="100000"/>
              </a:lnSpc>
              <a:spcBef>
                <a:spcPts val="0"/>
              </a:spcBef>
              <a:spcAft>
                <a:spcPts val="0"/>
              </a:spcAft>
              <a:defRPr sz="18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pic>
        <p:nvPicPr>
          <p:cNvPr id="11" name="Picture 6" descr="C:\Users\mikel\Desktop\logo.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001000" y="56388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Footer Placeholder 4"/>
          <p:cNvSpPr>
            <a:spLocks noGrp="1"/>
          </p:cNvSpPr>
          <p:nvPr>
            <p:ph type="ftr" sz="quarter" idx="11"/>
          </p:nvPr>
        </p:nvSpPr>
        <p:spPr>
          <a:xfrm>
            <a:off x="457200" y="6390482"/>
            <a:ext cx="2895600" cy="365125"/>
          </a:xfrm>
        </p:spPr>
        <p:txBody>
          <a:bodyPr/>
          <a:lstStyle>
            <a:lvl1pPr algn="l">
              <a:defRPr>
                <a:latin typeface="Verdana" pitchFamily="34" charset="0"/>
                <a:ea typeface="Verdana" pitchFamily="34" charset="0"/>
                <a:cs typeface="Verdana" pitchFamily="34" charset="0"/>
              </a:defRPr>
            </a:lvl1pPr>
          </a:lstStyle>
          <a:p>
            <a:r>
              <a:rPr lang="en-US" dirty="0"/>
              <a:t>The Moss Group, Inc. </a:t>
            </a:r>
          </a:p>
        </p:txBody>
      </p:sp>
    </p:spTree>
    <p:extLst>
      <p:ext uri="{BB962C8B-B14F-4D97-AF65-F5344CB8AC3E}">
        <p14:creationId xmlns:p14="http://schemas.microsoft.com/office/powerpoint/2010/main" val="2204344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ACF32C-D2FB-4A44-A326-0E894287E942}" type="slidenum">
              <a:rPr lang="en-US"/>
              <a:pPr>
                <a:defRPr/>
              </a:pPr>
              <a:t>‹#›</a:t>
            </a:fld>
            <a:endParaRPr lang="en-US" dirty="0"/>
          </a:p>
        </p:txBody>
      </p:sp>
    </p:spTree>
    <p:extLst>
      <p:ext uri="{BB962C8B-B14F-4D97-AF65-F5344CB8AC3E}">
        <p14:creationId xmlns:p14="http://schemas.microsoft.com/office/powerpoint/2010/main" val="14900049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8B7B7CD-8715-43EA-A3D1-ACD06D081CD0}" type="slidenum">
              <a:rPr lang="en-US"/>
              <a:pPr>
                <a:defRPr/>
              </a:pPr>
              <a:t>‹#›</a:t>
            </a:fld>
            <a:endParaRPr lang="en-US" dirty="0"/>
          </a:p>
        </p:txBody>
      </p:sp>
    </p:spTree>
    <p:extLst>
      <p:ext uri="{BB962C8B-B14F-4D97-AF65-F5344CB8AC3E}">
        <p14:creationId xmlns:p14="http://schemas.microsoft.com/office/powerpoint/2010/main" val="2380263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F8156E43-24C5-4C33-9A87-9F3D5D24D5AB}" type="slidenum">
              <a:rPr lang="en-US"/>
              <a:pPr>
                <a:defRPr/>
              </a:pPr>
              <a:t>‹#›</a:t>
            </a:fld>
            <a:endParaRPr lang="en-US" dirty="0"/>
          </a:p>
        </p:txBody>
      </p:sp>
    </p:spTree>
    <p:extLst>
      <p:ext uri="{BB962C8B-B14F-4D97-AF65-F5344CB8AC3E}">
        <p14:creationId xmlns:p14="http://schemas.microsoft.com/office/powerpoint/2010/main" val="15124313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D6865DC7-5027-41FD-A1AC-0CE797423904}" type="slidenum">
              <a:rPr lang="en-US"/>
              <a:pPr>
                <a:defRPr/>
              </a:pPr>
              <a:t>‹#›</a:t>
            </a:fld>
            <a:endParaRPr lang="en-US" dirty="0"/>
          </a:p>
        </p:txBody>
      </p:sp>
    </p:spTree>
    <p:extLst>
      <p:ext uri="{BB962C8B-B14F-4D97-AF65-F5344CB8AC3E}">
        <p14:creationId xmlns:p14="http://schemas.microsoft.com/office/powerpoint/2010/main" val="1644892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A0F470CC-C95B-408B-8510-8DE3EBA7C854}" type="slidenum">
              <a:rPr lang="en-US"/>
              <a:pPr>
                <a:defRPr/>
              </a:pPr>
              <a:t>‹#›</a:t>
            </a:fld>
            <a:endParaRPr lang="en-US" dirty="0"/>
          </a:p>
        </p:txBody>
      </p:sp>
    </p:spTree>
    <p:extLst>
      <p:ext uri="{BB962C8B-B14F-4D97-AF65-F5344CB8AC3E}">
        <p14:creationId xmlns:p14="http://schemas.microsoft.com/office/powerpoint/2010/main" val="3037797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D58C5EE4-F1D4-4F5A-91EA-F0AE50482568}" type="slidenum">
              <a:rPr lang="en-US"/>
              <a:pPr>
                <a:defRPr/>
              </a:pPr>
              <a:t>‹#›</a:t>
            </a:fld>
            <a:endParaRPr lang="en-US" dirty="0"/>
          </a:p>
        </p:txBody>
      </p:sp>
    </p:spTree>
    <p:extLst>
      <p:ext uri="{BB962C8B-B14F-4D97-AF65-F5344CB8AC3E}">
        <p14:creationId xmlns:p14="http://schemas.microsoft.com/office/powerpoint/2010/main" val="360297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A93C220-857B-464F-ACEC-77F5EA4FD4E7}" type="slidenum">
              <a:rPr lang="en-US"/>
              <a:pPr>
                <a:defRPr/>
              </a:pPr>
              <a:t>‹#›</a:t>
            </a:fld>
            <a:endParaRPr lang="en-US" dirty="0"/>
          </a:p>
        </p:txBody>
      </p:sp>
    </p:spTree>
    <p:extLst>
      <p:ext uri="{BB962C8B-B14F-4D97-AF65-F5344CB8AC3E}">
        <p14:creationId xmlns:p14="http://schemas.microsoft.com/office/powerpoint/2010/main" val="199012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A4724D35-A106-47E7-89D2-63BFCA501D92}" type="slidenum">
              <a:rPr lang="en-US"/>
              <a:pPr>
                <a:defRPr/>
              </a:pPr>
              <a:t>‹#›</a:t>
            </a:fld>
            <a:endParaRPr lang="en-US" dirty="0"/>
          </a:p>
        </p:txBody>
      </p:sp>
    </p:spTree>
    <p:extLst>
      <p:ext uri="{BB962C8B-B14F-4D97-AF65-F5344CB8AC3E}">
        <p14:creationId xmlns:p14="http://schemas.microsoft.com/office/powerpoint/2010/main" val="367813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smtClean="0">
                <a:solidFill>
                  <a:schemeClr val="tx1">
                    <a:tint val="75000"/>
                  </a:schemeClr>
                </a:solidFill>
                <a:latin typeface="Arial" charset="0"/>
              </a:defRPr>
            </a:lvl1pPr>
          </a:lstStyle>
          <a:p>
            <a:pPr>
              <a:defRPr/>
            </a:pPr>
            <a:fld id="{DC17782F-26A1-4BA5-A9F7-8B57EF1C9CE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120" r:id="rId1"/>
    <p:sldLayoutId id="2147484121" r:id="rId2"/>
    <p:sldLayoutId id="2147484122" r:id="rId3"/>
    <p:sldLayoutId id="2147484123" r:id="rId4"/>
    <p:sldLayoutId id="2147484124" r:id="rId5"/>
    <p:sldLayoutId id="2147484125" r:id="rId6"/>
    <p:sldLayoutId id="2147484126" r:id="rId7"/>
    <p:sldLayoutId id="2147484127" r:id="rId8"/>
    <p:sldLayoutId id="2147484128" r:id="rId9"/>
    <p:sldLayoutId id="2147484129" r:id="rId10"/>
    <p:sldLayoutId id="2147484130" r:id="rId11"/>
    <p:sldLayoutId id="2147484131" r:id="rId12"/>
    <p:sldLayoutId id="2147484132" r:id="rId13"/>
    <p:sldLayoutId id="2147484136" r:id="rId14"/>
    <p:sldLayoutId id="2147484137" r:id="rId15"/>
    <p:sldLayoutId id="2147484138" r:id="rId16"/>
    <p:sldLayoutId id="2147484139" r:id="rId17"/>
    <p:sldLayoutId id="2147484140" r:id="rId18"/>
    <p:sldLayoutId id="2147484141" r:id="rId19"/>
  </p:sldLayoutIdLst>
  <p:hf sldNum="0"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5.xml"/><Relationship Id="rId1" Type="http://schemas.openxmlformats.org/officeDocument/2006/relationships/tags" Target="../tags/tag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2.xml"/><Relationship Id="rId1" Type="http://schemas.openxmlformats.org/officeDocument/2006/relationships/video" Target="https://www.youtube.com/embed/p196J_c31dA?start=3&amp;feature=oembed" TargetMode="External"/><Relationship Id="rId4" Type="http://schemas.openxmlformats.org/officeDocument/2006/relationships/image" Target="../media/image9.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7.xml"/><Relationship Id="rId1" Type="http://schemas.openxmlformats.org/officeDocument/2006/relationships/tags" Target="../tags/tag7.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17.xml"/><Relationship Id="rId1" Type="http://schemas.openxmlformats.org/officeDocument/2006/relationships/tags" Target="../tags/tag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9.xml"/></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0.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1.xml"/></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ags" Target="../tags/tag12.xml"/></Relationships>
</file>

<file path=ppt/slides/_rels/slide5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4.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352800"/>
            <a:ext cx="9144000" cy="2133600"/>
          </a:xfrm>
        </p:spPr>
        <p:txBody>
          <a:bodyPr rtlCol="0"/>
          <a:lstStyle/>
          <a:p>
            <a:pPr fontAlgn="auto">
              <a:spcAft>
                <a:spcPts val="0"/>
              </a:spcAft>
              <a:defRPr/>
            </a:pPr>
            <a:br>
              <a:rPr lang="en-US" sz="3600" dirty="0"/>
            </a:br>
            <a:r>
              <a:rPr lang="en-US" sz="3600" dirty="0"/>
              <a:t>Module 7:</a:t>
            </a:r>
            <a:br>
              <a:rPr lang="en-US" sz="3600" dirty="0"/>
            </a:br>
            <a:r>
              <a:rPr lang="en-US" sz="3600" dirty="0"/>
              <a:t>Interviewing Victims of Sexual Abuse</a:t>
            </a:r>
            <a:br>
              <a:rPr lang="en-US" sz="3200" dirty="0"/>
            </a:br>
            <a:endParaRPr lang="en-US" sz="3600" dirty="0"/>
          </a:p>
        </p:txBody>
      </p:sp>
      <p:sp>
        <p:nvSpPr>
          <p:cNvPr id="4" name="TextBox 4"/>
          <p:cNvSpPr txBox="1"/>
          <p:nvPr/>
        </p:nvSpPr>
        <p:spPr>
          <a:xfrm>
            <a:off x="685800" y="5791200"/>
            <a:ext cx="7772400" cy="95410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b="1" i="1" dirty="0">
                <a:latin typeface="Verdana" panose="020B0604030504040204" pitchFamily="34" charset="0"/>
                <a:ea typeface="Verdana" panose="020B0604030504040204" pitchFamily="34" charset="0"/>
                <a:cs typeface="Verdana" panose="020B0604030504040204" pitchFamily="34" charset="0"/>
              </a:rPr>
              <a:t>Notice of Federal Funding Disclaimer</a:t>
            </a:r>
            <a:r>
              <a:rPr lang="en-US" sz="800" i="1" dirty="0">
                <a:latin typeface="Verdana" panose="020B0604030504040204" pitchFamily="34" charset="0"/>
                <a:ea typeface="Verdana" panose="020B0604030504040204" pitchFamily="34" charset="0"/>
                <a:cs typeface="Verdana" panose="020B0604030504040204" pitchFamily="34" charset="0"/>
              </a:rPr>
              <a:t> – This project was supported by Grant No. 2010-RP-BX-K001 and updated by Grant No. 2019-RP-BX-K002, awarded by the Bureau of Justice Assistance. The Bureau of Justice Assistance is a component of the Office of Justice Programs, which also includes the Bureau of Justice Statistics, the National Institute of Justice, the Office of Juvenile Justice and Delinquency Prevention, the Office for Victims of Crime, and the Office of Sex Offender Sentencing, Monitoring, Apprehending, Registering, and Tracking. Points of view or opinions in this document are those of the author and do not necessarily represent the official position or policies of the U.S. Department of Justice nor those </a:t>
            </a:r>
            <a:r>
              <a:rPr lang="en-US" sz="800" i="1">
                <a:latin typeface="Verdana" panose="020B0604030504040204" pitchFamily="34" charset="0"/>
                <a:ea typeface="Verdana" panose="020B0604030504040204" pitchFamily="34" charset="0"/>
                <a:cs typeface="Verdana" panose="020B0604030504040204" pitchFamily="34" charset="0"/>
              </a:rPr>
              <a:t>of Impact </a:t>
            </a:r>
            <a:r>
              <a:rPr lang="en-US" sz="800" i="1" dirty="0">
                <a:latin typeface="Verdana" panose="020B0604030504040204" pitchFamily="34" charset="0"/>
                <a:ea typeface="Verdana" panose="020B0604030504040204" pitchFamily="34" charset="0"/>
                <a:cs typeface="Verdana" panose="020B0604030504040204" pitchFamily="34" charset="0"/>
              </a:rPr>
              <a:t>Justice (IJ), which administers the National PREA Resource Center through a cooperative agreement with the Bureau of Justice Assistance.</a:t>
            </a:r>
            <a:r>
              <a:rPr lang="en-US" sz="800" dirty="0">
                <a:latin typeface="Verdana" panose="020B0604030504040204" pitchFamily="34" charset="0"/>
                <a:ea typeface="Verdana" panose="020B0604030504040204" pitchFamily="34" charset="0"/>
                <a:cs typeface="Verdana" panose="020B0604030504040204" pitchFamily="34" charset="0"/>
              </a:rPr>
              <a:t>	</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80963"/>
            <a:ext cx="8229600" cy="889000"/>
          </a:xfrm>
        </p:spPr>
        <p:txBody>
          <a:bodyPr/>
          <a:lstStyle/>
          <a:p>
            <a:pPr algn="ctr">
              <a:lnSpc>
                <a:spcPct val="100000"/>
              </a:lnSpc>
            </a:pPr>
            <a:r>
              <a:rPr lang="en-US" dirty="0"/>
              <a:t>Vulnerable Offenders May Be…</a:t>
            </a:r>
          </a:p>
        </p:txBody>
      </p:sp>
      <p:sp>
        <p:nvSpPr>
          <p:cNvPr id="25603" name="Rectangle 3"/>
          <p:cNvSpPr>
            <a:spLocks noGrp="1" noChangeArrowheads="1"/>
          </p:cNvSpPr>
          <p:nvPr>
            <p:ph sz="quarter" idx="4"/>
          </p:nvPr>
        </p:nvSpPr>
        <p:spPr>
          <a:xfrm>
            <a:off x="457200" y="1447800"/>
            <a:ext cx="4038600" cy="4906963"/>
          </a:xfrm>
        </p:spPr>
        <p:txBody>
          <a:bodyPr rtlCol="0"/>
          <a:lstStyle/>
          <a:p>
            <a:pPr marL="342900" indent="-342900" fontAlgn="auto">
              <a:lnSpc>
                <a:spcPct val="150000"/>
              </a:lnSpc>
              <a:buFont typeface="Arial" pitchFamily="34" charset="0"/>
              <a:buChar char="•"/>
              <a:defRPr/>
            </a:pPr>
            <a:r>
              <a:rPr lang="en-US" sz="2000" dirty="0">
                <a:solidFill>
                  <a:schemeClr val="tx1"/>
                </a:solidFill>
              </a:rPr>
              <a:t>Developmentally Disabled or Delayed</a:t>
            </a:r>
          </a:p>
          <a:p>
            <a:pPr marL="342900" indent="-342900" fontAlgn="auto">
              <a:lnSpc>
                <a:spcPct val="150000"/>
              </a:lnSpc>
              <a:buFont typeface="Arial" pitchFamily="34" charset="0"/>
              <a:buChar char="•"/>
              <a:defRPr/>
            </a:pPr>
            <a:r>
              <a:rPr lang="en-US" sz="2000" dirty="0">
                <a:solidFill>
                  <a:schemeClr val="tx1"/>
                </a:solidFill>
              </a:rPr>
              <a:t>Physically Impaired</a:t>
            </a:r>
          </a:p>
          <a:p>
            <a:pPr marL="342900" indent="-342900" fontAlgn="auto">
              <a:lnSpc>
                <a:spcPct val="150000"/>
              </a:lnSpc>
              <a:buFont typeface="Arial" pitchFamily="34" charset="0"/>
              <a:buChar char="•"/>
              <a:defRPr/>
            </a:pPr>
            <a:r>
              <a:rPr lang="en-US" sz="2000" dirty="0">
                <a:solidFill>
                  <a:schemeClr val="tx1"/>
                </a:solidFill>
              </a:rPr>
              <a:t>Hearing Impaired</a:t>
            </a:r>
          </a:p>
          <a:p>
            <a:pPr marL="342900" indent="-342900" fontAlgn="auto">
              <a:lnSpc>
                <a:spcPct val="150000"/>
              </a:lnSpc>
              <a:buFont typeface="Arial" pitchFamily="34" charset="0"/>
              <a:buChar char="•"/>
              <a:defRPr/>
            </a:pPr>
            <a:r>
              <a:rPr lang="en-US" sz="2000" dirty="0">
                <a:solidFill>
                  <a:schemeClr val="tx1"/>
                </a:solidFill>
              </a:rPr>
              <a:t>Mentally Ill</a:t>
            </a:r>
          </a:p>
          <a:p>
            <a:pPr marL="342900" indent="-342900" fontAlgn="auto">
              <a:lnSpc>
                <a:spcPct val="150000"/>
              </a:lnSpc>
              <a:buFont typeface="Arial" pitchFamily="34" charset="0"/>
              <a:buChar char="•"/>
              <a:defRPr/>
            </a:pPr>
            <a:r>
              <a:rPr lang="en-US" sz="2000" dirty="0">
                <a:solidFill>
                  <a:schemeClr val="tx1"/>
                </a:solidFill>
              </a:rPr>
              <a:t>Lesbian, Gay, Bisexual, Transgendered or Intersex</a:t>
            </a:r>
          </a:p>
          <a:p>
            <a:pPr marL="342900" indent="-342900" fontAlgn="auto">
              <a:lnSpc>
                <a:spcPct val="150000"/>
              </a:lnSpc>
              <a:buFont typeface="Arial" pitchFamily="34" charset="0"/>
              <a:buChar char="•"/>
              <a:defRPr/>
            </a:pPr>
            <a:r>
              <a:rPr lang="en-US" sz="2000" dirty="0">
                <a:solidFill>
                  <a:schemeClr val="tx1"/>
                </a:solidFill>
              </a:rPr>
              <a:t>Previously Victimized</a:t>
            </a:r>
          </a:p>
          <a:p>
            <a:pPr fontAlgn="auto">
              <a:lnSpc>
                <a:spcPct val="150000"/>
              </a:lnSpc>
              <a:defRPr/>
            </a:pPr>
            <a:endParaRPr lang="en-US" sz="2000" dirty="0">
              <a:solidFill>
                <a:schemeClr val="tx1"/>
              </a:solidFill>
            </a:endParaRPr>
          </a:p>
          <a:p>
            <a:pPr fontAlgn="auto">
              <a:lnSpc>
                <a:spcPct val="150000"/>
              </a:lnSpc>
              <a:defRPr/>
            </a:pPr>
            <a:endParaRPr lang="en-US" sz="2000" dirty="0">
              <a:solidFill>
                <a:schemeClr val="tx1"/>
              </a:solidFill>
            </a:endParaRPr>
          </a:p>
        </p:txBody>
      </p:sp>
      <p:sp>
        <p:nvSpPr>
          <p:cNvPr id="4" name="Content Placeholder 2"/>
          <p:cNvSpPr txBox="1">
            <a:spLocks/>
          </p:cNvSpPr>
          <p:nvPr/>
        </p:nvSpPr>
        <p:spPr bwMode="auto">
          <a:xfrm>
            <a:off x="4648200" y="1447800"/>
            <a:ext cx="403860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0" indent="0" algn="l" rtl="0" fontAlgn="base">
              <a:lnSpc>
                <a:spcPct val="100000"/>
              </a:lnSpc>
              <a:spcBef>
                <a:spcPts val="0"/>
              </a:spcBef>
              <a:spcAft>
                <a:spcPts val="0"/>
              </a:spcAft>
              <a:buFontTx/>
              <a:buNone/>
              <a:defRPr sz="2800" kern="1200">
                <a:solidFill>
                  <a:srgbClr val="5F574F"/>
                </a:solidFill>
                <a:latin typeface="Verdana" pitchFamily="34" charset="0"/>
                <a:ea typeface="Verdana" pitchFamily="34" charset="0"/>
                <a:cs typeface="Verdana" pitchFamily="34" charset="0"/>
              </a:defRPr>
            </a:lvl1pPr>
            <a:lvl2pPr marL="742950" indent="-28575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2pPr>
            <a:lvl3pPr marL="914400" indent="-45720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3pPr>
            <a:lvl4pPr marL="1371600" indent="-457200" algn="l" rtl="0" fontAlgn="base">
              <a:lnSpc>
                <a:spcPct val="100000"/>
              </a:lnSpc>
              <a:spcBef>
                <a:spcPts val="0"/>
              </a:spcBef>
              <a:spcAft>
                <a:spcPts val="0"/>
              </a:spcAft>
              <a:buFont typeface="Arial" pitchFamily="34" charset="0"/>
              <a:buChar char="–"/>
              <a:defRPr sz="2800" kern="1200">
                <a:solidFill>
                  <a:srgbClr val="5F574F"/>
                </a:solidFill>
                <a:latin typeface="Verdana" pitchFamily="34" charset="0"/>
                <a:ea typeface="Verdana" pitchFamily="34" charset="0"/>
                <a:cs typeface="Verdana" pitchFamily="34" charset="0"/>
              </a:defRPr>
            </a:lvl4pPr>
            <a:lvl5pPr marL="2057400" indent="-228600" algn="l" rtl="0" fontAlgn="base">
              <a:lnSpc>
                <a:spcPct val="100000"/>
              </a:lnSpc>
              <a:spcBef>
                <a:spcPts val="0"/>
              </a:spcBef>
              <a:spcAft>
                <a:spcPts val="0"/>
              </a:spcAft>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indent="-342900" fontAlgn="auto">
              <a:lnSpc>
                <a:spcPct val="150000"/>
              </a:lnSpc>
              <a:buFont typeface="Arial" pitchFamily="34" charset="0"/>
              <a:buChar char="•"/>
              <a:defRPr/>
            </a:pPr>
            <a:r>
              <a:rPr lang="en-US" sz="2000" dirty="0">
                <a:solidFill>
                  <a:schemeClr val="tx1"/>
                </a:solidFill>
              </a:rPr>
              <a:t> Juveniles/Young</a:t>
            </a:r>
          </a:p>
          <a:p>
            <a:pPr marL="342900" indent="-342900" fontAlgn="auto">
              <a:lnSpc>
                <a:spcPct val="150000"/>
              </a:lnSpc>
              <a:buFont typeface="Arial" pitchFamily="34" charset="0"/>
              <a:buChar char="•"/>
              <a:defRPr/>
            </a:pPr>
            <a:r>
              <a:rPr lang="en-US" sz="2000" dirty="0">
                <a:solidFill>
                  <a:schemeClr val="tx1"/>
                </a:solidFill>
              </a:rPr>
              <a:t> Elderly</a:t>
            </a:r>
          </a:p>
          <a:p>
            <a:pPr marL="457200" indent="-457200" fontAlgn="auto">
              <a:lnSpc>
                <a:spcPct val="150000"/>
              </a:lnSpc>
              <a:buFont typeface="Arial" pitchFamily="34" charset="0"/>
              <a:buChar char="•"/>
              <a:defRPr/>
            </a:pPr>
            <a:r>
              <a:rPr lang="en-US" sz="2000" dirty="0">
                <a:solidFill>
                  <a:schemeClr val="tx1"/>
                </a:solidFill>
              </a:rPr>
              <a:t>Limited Language Ability</a:t>
            </a:r>
          </a:p>
          <a:p>
            <a:pPr marL="457200" indent="-457200" fontAlgn="auto">
              <a:lnSpc>
                <a:spcPct val="150000"/>
              </a:lnSpc>
              <a:buFont typeface="Arial" pitchFamily="34" charset="0"/>
              <a:buChar char="•"/>
              <a:defRPr/>
            </a:pPr>
            <a:r>
              <a:rPr lang="en-US" sz="2000" dirty="0">
                <a:solidFill>
                  <a:schemeClr val="tx1"/>
                </a:solidFill>
              </a:rPr>
              <a:t>Isolated</a:t>
            </a:r>
          </a:p>
          <a:p>
            <a:pPr marL="457200" indent="-457200" fontAlgn="auto">
              <a:lnSpc>
                <a:spcPct val="150000"/>
              </a:lnSpc>
              <a:buFont typeface="Arial" pitchFamily="34" charset="0"/>
              <a:buChar char="•"/>
              <a:defRPr/>
            </a:pPr>
            <a:r>
              <a:rPr lang="en-US" sz="2000" dirty="0">
                <a:solidFill>
                  <a:schemeClr val="tx1"/>
                </a:solidFill>
              </a:rPr>
              <a:t>New to the system</a:t>
            </a:r>
          </a:p>
          <a:p>
            <a:pPr marL="457200" indent="-457200" fontAlgn="auto">
              <a:lnSpc>
                <a:spcPct val="150000"/>
              </a:lnSpc>
              <a:buFont typeface="Arial" pitchFamily="34" charset="0"/>
              <a:buChar char="•"/>
              <a:defRPr/>
            </a:pPr>
            <a:r>
              <a:rPr lang="en-US" sz="2000" dirty="0">
                <a:solidFill>
                  <a:schemeClr val="tx1"/>
                </a:solidFill>
              </a:rPr>
              <a:t>Untreated Addicts</a:t>
            </a:r>
          </a:p>
          <a:p>
            <a:pPr marL="457200" indent="-457200" fontAlgn="auto">
              <a:lnSpc>
                <a:spcPct val="150000"/>
              </a:lnSpc>
              <a:buFont typeface="Arial" pitchFamily="34" charset="0"/>
              <a:buChar char="•"/>
              <a:defRPr/>
            </a:pPr>
            <a:r>
              <a:rPr lang="en-US" sz="2000" dirty="0">
                <a:solidFill>
                  <a:schemeClr val="tx1"/>
                </a:solidFill>
              </a:rPr>
              <a:t>Uneducated</a:t>
            </a:r>
          </a:p>
          <a:p>
            <a:pPr fontAlgn="auto">
              <a:defRPr/>
            </a:pPr>
            <a:endParaRPr lang="en-US" sz="2000" dirty="0">
              <a:solidFill>
                <a:schemeClr val="tx1"/>
              </a:solidFill>
            </a:endParaRPr>
          </a:p>
          <a:p>
            <a:pPr fontAlgn="auto">
              <a:defRPr/>
            </a:pPr>
            <a:endParaRPr lang="en-US" sz="2000" dirty="0">
              <a:solidFill>
                <a:schemeClr val="tx1"/>
              </a:solidFill>
            </a:endParaRPr>
          </a:p>
        </p:txBody>
      </p:sp>
    </p:spTree>
  </p:cSld>
  <p:clrMapOvr>
    <a:masterClrMapping/>
  </p:clrMapOvr>
  <p:transition spd="slow">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5603">
                                            <p:txEl>
                                              <p:pRg st="5" end="5"/>
                                            </p:txEl>
                                          </p:spTgt>
                                        </p:tgtEl>
                                        <p:attrNameLst>
                                          <p:attrName>style.visibility</p:attrName>
                                        </p:attrNameLst>
                                      </p:cBhvr>
                                      <p:to>
                                        <p:strVal val="visible"/>
                                      </p:to>
                                    </p:set>
                                    <p:anim calcmode="lin" valueType="num">
                                      <p:cBhvr additive="base">
                                        <p:cTn id="37" dur="500" fill="hold"/>
                                        <p:tgtEl>
                                          <p:spTgt spid="2560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560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80963"/>
            <a:ext cx="8229600" cy="889000"/>
          </a:xfrm>
        </p:spPr>
        <p:txBody>
          <a:bodyPr/>
          <a:lstStyle/>
          <a:p>
            <a:pPr algn="ctr"/>
            <a:endParaRPr lang="en-US" dirty="0"/>
          </a:p>
        </p:txBody>
      </p:sp>
      <p:sp>
        <p:nvSpPr>
          <p:cNvPr id="47107" name="Content Placeholder 2"/>
          <p:cNvSpPr>
            <a:spLocks noGrp="1"/>
          </p:cNvSpPr>
          <p:nvPr>
            <p:ph sz="quarter" idx="4"/>
          </p:nvPr>
        </p:nvSpPr>
        <p:spPr/>
        <p:txBody>
          <a:bodyPr/>
          <a:lstStyle/>
          <a:p>
            <a:pPr algn="ctr">
              <a:spcBef>
                <a:spcPct val="0"/>
              </a:spcBef>
              <a:spcAft>
                <a:spcPct val="0"/>
              </a:spcAft>
            </a:pPr>
            <a:endParaRPr lang="en-US" dirty="0">
              <a:solidFill>
                <a:schemeClr val="tx1"/>
              </a:solidFill>
            </a:endParaRPr>
          </a:p>
          <a:p>
            <a:pPr algn="ctr">
              <a:spcBef>
                <a:spcPct val="0"/>
              </a:spcBef>
              <a:spcAft>
                <a:spcPct val="0"/>
              </a:spcAft>
            </a:pPr>
            <a:endParaRPr lang="en-US" dirty="0">
              <a:solidFill>
                <a:schemeClr val="tx1"/>
              </a:solidFill>
            </a:endParaRPr>
          </a:p>
          <a:p>
            <a:pPr algn="ctr">
              <a:spcBef>
                <a:spcPct val="0"/>
              </a:spcBef>
              <a:spcAft>
                <a:spcPct val="0"/>
              </a:spcAft>
            </a:pPr>
            <a:endParaRPr lang="en-US" dirty="0">
              <a:solidFill>
                <a:schemeClr val="tx1"/>
              </a:solidFill>
            </a:endParaRPr>
          </a:p>
          <a:p>
            <a:pPr algn="ctr">
              <a:spcBef>
                <a:spcPct val="0"/>
              </a:spcBef>
              <a:spcAft>
                <a:spcPct val="0"/>
              </a:spcAft>
              <a:buFont typeface="Wingdings" pitchFamily="2" charset="2"/>
              <a:buNone/>
            </a:pPr>
            <a:r>
              <a:rPr lang="en-US" sz="4400" dirty="0">
                <a:solidFill>
                  <a:schemeClr val="tx1"/>
                </a:solidFill>
              </a:rPr>
              <a:t>Interviewing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457200" y="228600"/>
            <a:ext cx="8229600" cy="889000"/>
          </a:xfrm>
        </p:spPr>
        <p:txBody>
          <a:bodyPr/>
          <a:lstStyle/>
          <a:p>
            <a:pPr algn="ctr"/>
            <a:r>
              <a:rPr lang="en-US" sz="3600" dirty="0"/>
              <a:t>Interviewing Tips</a:t>
            </a:r>
          </a:p>
        </p:txBody>
      </p:sp>
      <p:sp>
        <p:nvSpPr>
          <p:cNvPr id="49156" name="Rectangle 3"/>
          <p:cNvSpPr>
            <a:spLocks noGrp="1" noChangeArrowheads="1"/>
          </p:cNvSpPr>
          <p:nvPr>
            <p:ph sz="quarter" idx="4"/>
          </p:nvPr>
        </p:nvSpPr>
        <p:spPr>
          <a:xfrm>
            <a:off x="457200" y="1447800"/>
            <a:ext cx="8229600" cy="4906963"/>
          </a:xfrm>
        </p:spPr>
        <p:txBody>
          <a:bodyPr rtlCol="0"/>
          <a:lstStyle/>
          <a:p>
            <a:pPr fontAlgn="auto">
              <a:lnSpc>
                <a:spcPct val="150000"/>
              </a:lnSpc>
              <a:defRPr/>
            </a:pPr>
            <a:r>
              <a:rPr lang="en-US" sz="2400" dirty="0">
                <a:solidFill>
                  <a:schemeClr val="tx1"/>
                </a:solidFill>
              </a:rPr>
              <a:t>Be prepared</a:t>
            </a:r>
          </a:p>
          <a:p>
            <a:pPr marL="688975" indent="-403225" fontAlgn="auto">
              <a:lnSpc>
                <a:spcPct val="150000"/>
              </a:lnSpc>
              <a:buFont typeface="Arial" pitchFamily="34" charset="0"/>
              <a:buChar char="•"/>
              <a:defRPr/>
            </a:pPr>
            <a:r>
              <a:rPr lang="en-US" sz="2400" dirty="0">
                <a:solidFill>
                  <a:schemeClr val="tx1"/>
                </a:solidFill>
              </a:rPr>
              <a:t>Take a moment to set up a rapport with the interviewee</a:t>
            </a:r>
          </a:p>
          <a:p>
            <a:pPr marL="688975" indent="-403225" fontAlgn="auto">
              <a:lnSpc>
                <a:spcPct val="150000"/>
              </a:lnSpc>
              <a:buFont typeface="Arial" pitchFamily="34" charset="0"/>
              <a:buChar char="•"/>
              <a:defRPr/>
            </a:pPr>
            <a:r>
              <a:rPr lang="en-US" sz="2400" dirty="0">
                <a:solidFill>
                  <a:schemeClr val="tx1"/>
                </a:solidFill>
              </a:rPr>
              <a:t>Be aware of the spectrum of victim responses in sexual abuse cases</a:t>
            </a:r>
          </a:p>
          <a:p>
            <a:pPr marL="688975" indent="-403225" fontAlgn="auto">
              <a:lnSpc>
                <a:spcPct val="150000"/>
              </a:lnSpc>
              <a:buFont typeface="Arial" pitchFamily="34" charset="0"/>
              <a:buChar char="•"/>
              <a:defRPr/>
            </a:pPr>
            <a:r>
              <a:rPr lang="en-US" sz="2400" dirty="0">
                <a:solidFill>
                  <a:schemeClr val="tx1"/>
                </a:solidFill>
              </a:rPr>
              <a:t>Remain neutral and unbiased</a:t>
            </a:r>
          </a:p>
          <a:p>
            <a:pPr marL="457200" lvl="1" indent="0" fontAlgn="auto">
              <a:buNone/>
              <a:defRPr/>
            </a:pPr>
            <a:endParaRPr lang="en-US" sz="2400" dirty="0">
              <a:solidFill>
                <a:schemeClr val="tx1"/>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28600"/>
            <a:ext cx="8229600" cy="889000"/>
          </a:xfrm>
        </p:spPr>
        <p:txBody>
          <a:bodyPr/>
          <a:lstStyle/>
          <a:p>
            <a:pPr algn="ctr"/>
            <a:r>
              <a:rPr lang="en-US" sz="3600" dirty="0"/>
              <a:t>Interviewing Tips</a:t>
            </a:r>
          </a:p>
        </p:txBody>
      </p:sp>
      <p:sp>
        <p:nvSpPr>
          <p:cNvPr id="50179" name="Rectangle 3"/>
          <p:cNvSpPr>
            <a:spLocks noGrp="1" noChangeArrowheads="1"/>
          </p:cNvSpPr>
          <p:nvPr>
            <p:ph sz="quarter" idx="4"/>
          </p:nvPr>
        </p:nvSpPr>
        <p:spPr>
          <a:xfrm>
            <a:off x="457200" y="1447800"/>
            <a:ext cx="8229600" cy="4906963"/>
          </a:xfrm>
        </p:spPr>
        <p:txBody>
          <a:bodyPr/>
          <a:lstStyle/>
          <a:p>
            <a:pPr>
              <a:lnSpc>
                <a:spcPct val="150000"/>
              </a:lnSpc>
              <a:spcBef>
                <a:spcPct val="0"/>
              </a:spcBef>
              <a:spcAft>
                <a:spcPct val="0"/>
              </a:spcAft>
            </a:pPr>
            <a:r>
              <a:rPr lang="en-US" sz="2600" dirty="0">
                <a:solidFill>
                  <a:schemeClr val="tx1"/>
                </a:solidFill>
              </a:rPr>
              <a:t>Do I need an interpreter?</a:t>
            </a:r>
          </a:p>
          <a:p>
            <a:pPr marL="457200" indent="-457200">
              <a:lnSpc>
                <a:spcPct val="150000"/>
              </a:lnSpc>
              <a:buFont typeface="Arial" pitchFamily="34" charset="0"/>
              <a:buChar char="•"/>
            </a:pPr>
            <a:r>
              <a:rPr lang="en-US" sz="2600" dirty="0">
                <a:solidFill>
                  <a:schemeClr val="tx1"/>
                </a:solidFill>
              </a:rPr>
              <a:t>In-person vs. phone</a:t>
            </a:r>
          </a:p>
          <a:p>
            <a:pPr marL="457200" indent="-457200">
              <a:lnSpc>
                <a:spcPct val="150000"/>
              </a:lnSpc>
              <a:buFont typeface="Arial" pitchFamily="34" charset="0"/>
              <a:buChar char="•"/>
            </a:pPr>
            <a:r>
              <a:rPr lang="en-US" sz="2600" dirty="0">
                <a:solidFill>
                  <a:schemeClr val="tx1"/>
                </a:solidFill>
              </a:rPr>
              <a:t>Preparing the interpreter</a:t>
            </a:r>
          </a:p>
          <a:p>
            <a:pPr marL="457200" indent="-457200">
              <a:lnSpc>
                <a:spcPct val="150000"/>
              </a:lnSpc>
              <a:buFont typeface="Arial" pitchFamily="34" charset="0"/>
              <a:buChar char="•"/>
            </a:pPr>
            <a:r>
              <a:rPr lang="en-US" sz="2600" dirty="0">
                <a:solidFill>
                  <a:schemeClr val="tx1"/>
                </a:solidFill>
              </a:rPr>
              <a:t>Never use inmates or facility staff</a:t>
            </a:r>
          </a:p>
          <a:p>
            <a:pPr marL="457200" indent="-457200">
              <a:lnSpc>
                <a:spcPct val="150000"/>
              </a:lnSpc>
              <a:buFont typeface="Arial" pitchFamily="34" charset="0"/>
              <a:buChar char="•"/>
            </a:pPr>
            <a:r>
              <a:rPr lang="en-US" sz="2600" dirty="0">
                <a:solidFill>
                  <a:schemeClr val="tx1"/>
                </a:solidFill>
              </a:rPr>
              <a:t>If using an interpreter, be aware that it may take time for the offender to trust and feel okay about the interpreter’s presence </a:t>
            </a:r>
          </a:p>
          <a:p>
            <a:pPr marL="342900" indent="-342900">
              <a:lnSpc>
                <a:spcPct val="150000"/>
              </a:lnSpc>
              <a:spcBef>
                <a:spcPct val="0"/>
              </a:spcBef>
              <a:spcAft>
                <a:spcPct val="0"/>
              </a:spcAft>
              <a:buFont typeface="Arial" pitchFamily="34" charset="0"/>
              <a:buChar char="•"/>
            </a:pPr>
            <a:endParaRPr lang="en-US" sz="2400" dirty="0">
              <a:solidFill>
                <a:schemeClr val="tx1"/>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28600"/>
            <a:ext cx="8229600" cy="889000"/>
          </a:xfrm>
        </p:spPr>
        <p:txBody>
          <a:bodyPr/>
          <a:lstStyle/>
          <a:p>
            <a:r>
              <a:rPr lang="en-US" sz="3600" dirty="0">
                <a:effectLst/>
              </a:rPr>
              <a:t>Interviewing Tips</a:t>
            </a:r>
          </a:p>
        </p:txBody>
      </p:sp>
      <p:sp>
        <p:nvSpPr>
          <p:cNvPr id="51203" name="Text Placeholder 6"/>
          <p:cNvSpPr>
            <a:spLocks noGrp="1"/>
          </p:cNvSpPr>
          <p:nvPr>
            <p:ph type="body" sz="quarter" idx="3"/>
          </p:nvPr>
        </p:nvSpPr>
        <p:spPr>
          <a:xfrm>
            <a:off x="457200" y="1323975"/>
            <a:ext cx="8229600" cy="431800"/>
          </a:xfrm>
        </p:spPr>
        <p:txBody>
          <a:bodyPr/>
          <a:lstStyle/>
          <a:p>
            <a:r>
              <a:rPr lang="en-US" dirty="0"/>
              <a:t>Active Listening: How to?</a:t>
            </a:r>
          </a:p>
        </p:txBody>
      </p:sp>
      <p:sp>
        <p:nvSpPr>
          <p:cNvPr id="51204" name="Content Placeholder 7"/>
          <p:cNvSpPr>
            <a:spLocks noGrp="1"/>
          </p:cNvSpPr>
          <p:nvPr>
            <p:ph sz="quarter" idx="4"/>
          </p:nvPr>
        </p:nvSpPr>
        <p:spPr>
          <a:xfrm>
            <a:off x="457200" y="1755775"/>
            <a:ext cx="8229600" cy="4340225"/>
          </a:xfrm>
        </p:spPr>
        <p:txBody>
          <a:bodyPr/>
          <a:lstStyle/>
          <a:p>
            <a:pPr marL="342900" indent="-342900">
              <a:lnSpc>
                <a:spcPct val="150000"/>
              </a:lnSpc>
              <a:spcBef>
                <a:spcPct val="0"/>
              </a:spcBef>
              <a:spcAft>
                <a:spcPct val="0"/>
              </a:spcAft>
              <a:buFont typeface="Arial" pitchFamily="34" charset="0"/>
              <a:buChar char="•"/>
            </a:pPr>
            <a:r>
              <a:rPr lang="en-US" sz="2000" dirty="0">
                <a:solidFill>
                  <a:schemeClr val="tx1"/>
                </a:solidFill>
              </a:rPr>
              <a:t>Face the speaker and make eye contact</a:t>
            </a:r>
          </a:p>
          <a:p>
            <a:pPr marL="342900" indent="-342900">
              <a:lnSpc>
                <a:spcPct val="150000"/>
              </a:lnSpc>
              <a:spcBef>
                <a:spcPct val="0"/>
              </a:spcBef>
              <a:spcAft>
                <a:spcPct val="0"/>
              </a:spcAft>
              <a:buFont typeface="Arial" pitchFamily="34" charset="0"/>
              <a:buChar char="•"/>
            </a:pPr>
            <a:r>
              <a:rPr lang="en-US" sz="2000" dirty="0">
                <a:solidFill>
                  <a:schemeClr val="tx1"/>
                </a:solidFill>
              </a:rPr>
              <a:t>Listen to what they are saying; </a:t>
            </a:r>
            <a:r>
              <a:rPr lang="en-US" sz="2000" b="1" dirty="0">
                <a:solidFill>
                  <a:schemeClr val="tx1"/>
                </a:solidFill>
              </a:rPr>
              <a:t>do not interrupt</a:t>
            </a:r>
            <a:endParaRPr lang="en-US" sz="2000" dirty="0">
              <a:solidFill>
                <a:schemeClr val="tx1"/>
              </a:solidFill>
            </a:endParaRPr>
          </a:p>
          <a:p>
            <a:pPr marL="342900" indent="-342900">
              <a:lnSpc>
                <a:spcPct val="150000"/>
              </a:lnSpc>
              <a:spcBef>
                <a:spcPct val="0"/>
              </a:spcBef>
              <a:spcAft>
                <a:spcPct val="0"/>
              </a:spcAft>
              <a:buFont typeface="Arial" pitchFamily="34" charset="0"/>
              <a:buChar char="•"/>
            </a:pPr>
            <a:r>
              <a:rPr lang="en-US" sz="2000" dirty="0">
                <a:solidFill>
                  <a:schemeClr val="tx1"/>
                </a:solidFill>
              </a:rPr>
              <a:t>While listening, occasionally nod or say “yes” or “I see” to acknowledge that you are listening.  </a:t>
            </a:r>
          </a:p>
          <a:p>
            <a:pPr marL="342900" indent="-342900">
              <a:lnSpc>
                <a:spcPct val="150000"/>
              </a:lnSpc>
              <a:spcBef>
                <a:spcPct val="0"/>
              </a:spcBef>
              <a:spcAft>
                <a:spcPct val="0"/>
              </a:spcAft>
              <a:buFont typeface="Arial" pitchFamily="34" charset="0"/>
              <a:buChar char="•"/>
            </a:pPr>
            <a:r>
              <a:rPr lang="en-US" sz="2000" dirty="0">
                <a:solidFill>
                  <a:schemeClr val="tx1"/>
                </a:solidFill>
              </a:rPr>
              <a:t>When the speaker has finished talking, repeat back what you heard or observed.  </a:t>
            </a:r>
          </a:p>
          <a:p>
            <a:pPr marL="1085850" lvl="1" indent="-342900">
              <a:lnSpc>
                <a:spcPct val="150000"/>
              </a:lnSpc>
              <a:spcBef>
                <a:spcPct val="0"/>
              </a:spcBef>
              <a:spcAft>
                <a:spcPct val="0"/>
              </a:spcAft>
              <a:buFont typeface="Arial" pitchFamily="34" charset="0"/>
              <a:buChar char="•"/>
            </a:pPr>
            <a:r>
              <a:rPr lang="en-US" sz="2000" dirty="0">
                <a:solidFill>
                  <a:schemeClr val="tx1"/>
                </a:solidFill>
              </a:rPr>
              <a:t>I hear that you are fearful. What is it that makes your afraid?</a:t>
            </a:r>
          </a:p>
          <a:p>
            <a:pPr marL="1085850" lvl="1" indent="-342900">
              <a:lnSpc>
                <a:spcPct val="150000"/>
              </a:lnSpc>
              <a:spcBef>
                <a:spcPct val="0"/>
              </a:spcBef>
              <a:spcAft>
                <a:spcPct val="0"/>
              </a:spcAft>
              <a:buFont typeface="Arial" pitchFamily="34" charset="0"/>
              <a:buChar char="•"/>
            </a:pPr>
            <a:r>
              <a:rPr lang="en-US" sz="2000" dirty="0">
                <a:solidFill>
                  <a:schemeClr val="tx1"/>
                </a:solidFill>
              </a:rPr>
              <a:t>I see that you are angry at Officer Smith.  </a:t>
            </a:r>
          </a:p>
          <a:p>
            <a:pPr marL="1085850" lvl="1" indent="-342900">
              <a:lnSpc>
                <a:spcPct val="150000"/>
              </a:lnSpc>
              <a:spcBef>
                <a:spcPct val="0"/>
              </a:spcBef>
              <a:spcAft>
                <a:spcPct val="0"/>
              </a:spcAft>
              <a:buFont typeface="Arial" pitchFamily="34" charset="0"/>
              <a:buChar char="•"/>
            </a:pPr>
            <a:endParaRPr lang="en-US" sz="2000" dirty="0">
              <a:solidFill>
                <a:schemeClr val="tx1"/>
              </a:solidFill>
            </a:endParaRPr>
          </a:p>
        </p:txBody>
      </p:sp>
    </p:spTree>
    <p:custDataLst>
      <p:tags r:id="rId1"/>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457200" y="228600"/>
            <a:ext cx="8229600" cy="889000"/>
          </a:xfrm>
        </p:spPr>
        <p:txBody>
          <a:bodyPr/>
          <a:lstStyle/>
          <a:p>
            <a:pPr algn="ctr"/>
            <a:r>
              <a:rPr lang="en-US" sz="3600" dirty="0"/>
              <a:t>Interviewing Tips</a:t>
            </a:r>
          </a:p>
        </p:txBody>
      </p:sp>
      <p:sp>
        <p:nvSpPr>
          <p:cNvPr id="52227" name="Content Placeholder 2"/>
          <p:cNvSpPr>
            <a:spLocks noGrp="1"/>
          </p:cNvSpPr>
          <p:nvPr>
            <p:ph sz="quarter" idx="4"/>
          </p:nvPr>
        </p:nvSpPr>
        <p:spPr>
          <a:xfrm>
            <a:off x="457200" y="1524000"/>
            <a:ext cx="8229600" cy="4906963"/>
          </a:xfrm>
        </p:spPr>
        <p:txBody>
          <a:bodyPr/>
          <a:lstStyle/>
          <a:p>
            <a:pPr>
              <a:lnSpc>
                <a:spcPct val="150000"/>
              </a:lnSpc>
              <a:spcBef>
                <a:spcPct val="0"/>
              </a:spcBef>
              <a:spcAft>
                <a:spcPct val="0"/>
              </a:spcAft>
            </a:pPr>
            <a:r>
              <a:rPr lang="en-US" dirty="0">
                <a:solidFill>
                  <a:schemeClr val="tx1"/>
                </a:solidFill>
              </a:rPr>
              <a:t>Identify ways to cross reference and verify</a:t>
            </a:r>
          </a:p>
          <a:p>
            <a:pPr lvl="1">
              <a:lnSpc>
                <a:spcPct val="150000"/>
              </a:lnSpc>
              <a:spcBef>
                <a:spcPct val="0"/>
              </a:spcBef>
              <a:spcAft>
                <a:spcPct val="0"/>
              </a:spcAft>
              <a:buFont typeface="Arial" pitchFamily="34" charset="0"/>
              <a:buChar char="•"/>
            </a:pPr>
            <a:r>
              <a:rPr lang="en-US" dirty="0">
                <a:solidFill>
                  <a:schemeClr val="tx1"/>
                </a:solidFill>
              </a:rPr>
              <a:t>What if they have been a “pair” in the past?</a:t>
            </a:r>
          </a:p>
          <a:p>
            <a:pPr>
              <a:lnSpc>
                <a:spcPct val="150000"/>
              </a:lnSpc>
              <a:spcBef>
                <a:spcPct val="0"/>
              </a:spcBef>
              <a:spcAft>
                <a:spcPct val="0"/>
              </a:spcAft>
            </a:pPr>
            <a:r>
              <a:rPr lang="en-US" dirty="0">
                <a:solidFill>
                  <a:schemeClr val="tx1"/>
                </a:solidFill>
              </a:rPr>
              <a:t>Try to be empathetic to your victim</a:t>
            </a:r>
          </a:p>
          <a:p>
            <a:pPr lvl="1">
              <a:lnSpc>
                <a:spcPct val="150000"/>
              </a:lnSpc>
              <a:spcBef>
                <a:spcPct val="0"/>
              </a:spcBef>
              <a:spcAft>
                <a:spcPct val="0"/>
              </a:spcAft>
              <a:buFont typeface="Arial" pitchFamily="34" charset="0"/>
              <a:buChar char="•"/>
            </a:pPr>
            <a:r>
              <a:rPr lang="en-US" dirty="0">
                <a:solidFill>
                  <a:schemeClr val="tx1"/>
                </a:solidFill>
              </a:rPr>
              <a:t>Do not patronize or sympathize</a:t>
            </a:r>
          </a:p>
          <a:p>
            <a:pPr>
              <a:spcBef>
                <a:spcPct val="0"/>
              </a:spcBef>
              <a:spcAft>
                <a:spcPct val="0"/>
              </a:spcAft>
            </a:pPr>
            <a:endParaRPr lang="en-US" dirty="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80963"/>
            <a:ext cx="8229600" cy="889000"/>
          </a:xfrm>
        </p:spPr>
        <p:txBody>
          <a:bodyPr/>
          <a:lstStyle/>
          <a:p>
            <a:pPr algn="ctr"/>
            <a:r>
              <a:rPr lang="en-US" dirty="0"/>
              <a:t>Interviewing Techniques</a:t>
            </a:r>
          </a:p>
        </p:txBody>
      </p:sp>
      <p:sp>
        <p:nvSpPr>
          <p:cNvPr id="54275" name="Rectangle 3"/>
          <p:cNvSpPr>
            <a:spLocks noGrp="1" noChangeArrowheads="1"/>
          </p:cNvSpPr>
          <p:nvPr>
            <p:ph sz="quarter" idx="4"/>
          </p:nvPr>
        </p:nvSpPr>
        <p:spPr>
          <a:xfrm>
            <a:off x="457200" y="1447800"/>
            <a:ext cx="8229600" cy="4906963"/>
          </a:xfrm>
        </p:spPr>
        <p:txBody>
          <a:bodyPr/>
          <a:lstStyle/>
          <a:p>
            <a:pPr>
              <a:lnSpc>
                <a:spcPct val="150000"/>
              </a:lnSpc>
              <a:spcBef>
                <a:spcPct val="0"/>
              </a:spcBef>
              <a:spcAft>
                <a:spcPct val="0"/>
              </a:spcAft>
            </a:pPr>
            <a:r>
              <a:rPr lang="en-US" sz="2400" dirty="0">
                <a:solidFill>
                  <a:schemeClr val="tx1"/>
                </a:solidFill>
              </a:rPr>
              <a:t>Be prepared</a:t>
            </a:r>
          </a:p>
          <a:p>
            <a:pPr marL="800100" lvl="1" indent="-342900">
              <a:lnSpc>
                <a:spcPct val="150000"/>
              </a:lnSpc>
              <a:spcBef>
                <a:spcPct val="0"/>
              </a:spcBef>
              <a:spcAft>
                <a:spcPct val="0"/>
              </a:spcAft>
              <a:buFont typeface="Arial" pitchFamily="34" charset="0"/>
              <a:buChar char="•"/>
            </a:pPr>
            <a:r>
              <a:rPr lang="en-US" sz="2400" dirty="0">
                <a:solidFill>
                  <a:schemeClr val="tx1"/>
                </a:solidFill>
              </a:rPr>
              <a:t>Review all the available information regarding the case</a:t>
            </a:r>
          </a:p>
          <a:p>
            <a:pPr marL="800100" lvl="1" indent="-342900">
              <a:lnSpc>
                <a:spcPct val="150000"/>
              </a:lnSpc>
              <a:spcBef>
                <a:spcPct val="0"/>
              </a:spcBef>
              <a:spcAft>
                <a:spcPct val="0"/>
              </a:spcAft>
              <a:buFont typeface="Arial" pitchFamily="34" charset="0"/>
              <a:buChar char="•"/>
            </a:pPr>
            <a:r>
              <a:rPr lang="en-US" sz="2400" dirty="0">
                <a:solidFill>
                  <a:schemeClr val="tx1"/>
                </a:solidFill>
              </a:rPr>
              <a:t>Identify all areas in which you want to try to get answers</a:t>
            </a:r>
          </a:p>
          <a:p>
            <a:pPr marL="800100" lvl="1" indent="-342900">
              <a:lnSpc>
                <a:spcPct val="150000"/>
              </a:lnSpc>
              <a:spcBef>
                <a:spcPct val="0"/>
              </a:spcBef>
              <a:spcAft>
                <a:spcPct val="0"/>
              </a:spcAft>
              <a:buFont typeface="Arial" pitchFamily="34" charset="0"/>
              <a:buChar char="•"/>
            </a:pPr>
            <a:r>
              <a:rPr lang="en-US" sz="2400" dirty="0">
                <a:solidFill>
                  <a:schemeClr val="tx1"/>
                </a:solidFill>
              </a:rPr>
              <a:t>Identify areas of common ground before questioning</a:t>
            </a:r>
          </a:p>
          <a:p>
            <a:pPr marL="800100" lvl="1" indent="-342900">
              <a:lnSpc>
                <a:spcPct val="150000"/>
              </a:lnSpc>
              <a:spcBef>
                <a:spcPct val="0"/>
              </a:spcBef>
              <a:spcAft>
                <a:spcPct val="0"/>
              </a:spcAft>
              <a:buFont typeface="Arial" pitchFamily="34" charset="0"/>
              <a:buChar char="•"/>
            </a:pPr>
            <a:r>
              <a:rPr lang="en-US" sz="2400" dirty="0">
                <a:solidFill>
                  <a:schemeClr val="tx1"/>
                </a:solidFill>
              </a:rPr>
              <a:t>Set aside an unlimited amount of time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a:xfrm>
            <a:off x="457200" y="228600"/>
            <a:ext cx="8229600" cy="889000"/>
          </a:xfrm>
        </p:spPr>
        <p:txBody>
          <a:bodyPr/>
          <a:lstStyle/>
          <a:p>
            <a:pPr algn="ctr"/>
            <a:r>
              <a:rPr lang="en-US" dirty="0"/>
              <a:t>Interviewing Techniques</a:t>
            </a:r>
          </a:p>
        </p:txBody>
      </p:sp>
      <p:sp>
        <p:nvSpPr>
          <p:cNvPr id="3" name="Content Placeholder 2"/>
          <p:cNvSpPr>
            <a:spLocks noGrp="1"/>
          </p:cNvSpPr>
          <p:nvPr>
            <p:ph sz="quarter" idx="4"/>
          </p:nvPr>
        </p:nvSpPr>
        <p:spPr>
          <a:xfrm>
            <a:off x="457200" y="1447800"/>
            <a:ext cx="8229600" cy="4906963"/>
          </a:xfrm>
        </p:spPr>
        <p:txBody>
          <a:bodyPr rtlCol="0"/>
          <a:lstStyle/>
          <a:p>
            <a:pPr marL="403225" lvl="1" indent="-284163" fontAlgn="auto">
              <a:lnSpc>
                <a:spcPct val="150000"/>
              </a:lnSpc>
              <a:buFont typeface="Arial" pitchFamily="34" charset="0"/>
              <a:buChar char="•"/>
              <a:defRPr/>
            </a:pPr>
            <a:r>
              <a:rPr lang="en-US" sz="2200" dirty="0">
                <a:solidFill>
                  <a:schemeClr val="tx1"/>
                </a:solidFill>
              </a:rPr>
              <a:t>Learn about the victim (past victimization/trauma, personality, etc.)</a:t>
            </a:r>
          </a:p>
          <a:p>
            <a:pPr marL="403225" lvl="1" indent="-284163" fontAlgn="auto">
              <a:lnSpc>
                <a:spcPct val="150000"/>
              </a:lnSpc>
              <a:buFont typeface="Arial" pitchFamily="34" charset="0"/>
              <a:buChar char="•"/>
              <a:defRPr/>
            </a:pPr>
            <a:r>
              <a:rPr lang="en-US" sz="2200" dirty="0">
                <a:solidFill>
                  <a:schemeClr val="tx1"/>
                </a:solidFill>
              </a:rPr>
              <a:t>Learn about the suspect (any conflicts of interest, if you resemble the suspect in age/ race/ size/ mannerisms.)</a:t>
            </a:r>
          </a:p>
          <a:p>
            <a:pPr marL="403225" lvl="1" indent="-284163" fontAlgn="auto">
              <a:lnSpc>
                <a:spcPct val="150000"/>
              </a:lnSpc>
              <a:buFont typeface="Arial" pitchFamily="34" charset="0"/>
              <a:buChar char="•"/>
              <a:defRPr/>
            </a:pPr>
            <a:r>
              <a:rPr lang="en-US" sz="2200" dirty="0">
                <a:solidFill>
                  <a:schemeClr val="tx1"/>
                </a:solidFill>
              </a:rPr>
              <a:t>Be aware of your body language (avoid distracting behaviors, do not interrupt, stay calm.)</a:t>
            </a:r>
          </a:p>
          <a:p>
            <a:pPr marL="403225" lvl="1" indent="-284163" fontAlgn="auto">
              <a:lnSpc>
                <a:spcPct val="150000"/>
              </a:lnSpc>
              <a:buFont typeface="Arial" pitchFamily="34" charset="0"/>
              <a:buChar char="•"/>
              <a:defRPr/>
            </a:pPr>
            <a:r>
              <a:rPr lang="en-US" sz="2200" dirty="0">
                <a:solidFill>
                  <a:schemeClr val="tx1"/>
                </a:solidFill>
              </a:rPr>
              <a:t>Be aware of interviewee’s body language.</a:t>
            </a:r>
          </a:p>
          <a:p>
            <a:pPr lvl="1" fontAlgn="auto">
              <a:buFont typeface="Arial" pitchFamily="34" charset="0"/>
              <a:buChar char="•"/>
              <a:defRPr/>
            </a:pPr>
            <a:endParaRPr lang="en-US" sz="2200" dirty="0">
              <a:solidFill>
                <a:schemeClr val="tx1"/>
              </a:solidFill>
            </a:endParaRPr>
          </a:p>
          <a:p>
            <a:pPr marL="457200" indent="-457200" fontAlgn="auto">
              <a:buFont typeface="Arial" pitchFamily="34" charset="0"/>
              <a:buChar char="•"/>
              <a:defRPr/>
            </a:pPr>
            <a:endParaRPr lang="en-US" sz="2200" dirty="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80963"/>
            <a:ext cx="8229600" cy="889000"/>
          </a:xfrm>
        </p:spPr>
        <p:txBody>
          <a:bodyPr/>
          <a:lstStyle/>
          <a:p>
            <a:pPr algn="ctr"/>
            <a:r>
              <a:rPr lang="en-US" dirty="0"/>
              <a:t>Video</a:t>
            </a:r>
          </a:p>
        </p:txBody>
      </p:sp>
      <p:pic>
        <p:nvPicPr>
          <p:cNvPr id="57348" name="Picture 5" descr="https://encrypted-tbn0.gstatic.com/images?q=tbn:ANd9GcTjqWOl478CYjpR3XlXT5kV4qbuhUnPdH8EY--c6Ots89AfJYAlt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286000"/>
            <a:ext cx="3200400" cy="263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a:xfrm>
            <a:off x="457200" y="80963"/>
            <a:ext cx="8229600" cy="889000"/>
          </a:xfrm>
        </p:spPr>
        <p:txBody>
          <a:bodyPr/>
          <a:lstStyle/>
          <a:p>
            <a:pPr algn="ctr"/>
            <a:r>
              <a:rPr lang="en-US" dirty="0"/>
              <a:t>Interview </a:t>
            </a:r>
          </a:p>
        </p:txBody>
      </p:sp>
      <p:sp>
        <p:nvSpPr>
          <p:cNvPr id="58371" name="Content Placeholder 2"/>
          <p:cNvSpPr>
            <a:spLocks noGrp="1"/>
          </p:cNvSpPr>
          <p:nvPr>
            <p:ph sz="quarter" idx="4"/>
          </p:nvPr>
        </p:nvSpPr>
        <p:spPr>
          <a:xfrm>
            <a:off x="457200" y="1447800"/>
            <a:ext cx="8229600" cy="4906963"/>
          </a:xfrm>
        </p:spPr>
        <p:txBody>
          <a:bodyPr/>
          <a:lstStyle/>
          <a:p>
            <a:pPr marL="457200" indent="-457200">
              <a:spcBef>
                <a:spcPct val="0"/>
              </a:spcBef>
              <a:spcAft>
                <a:spcPct val="0"/>
              </a:spcAft>
              <a:buFont typeface="Arial" pitchFamily="34" charset="0"/>
              <a:buChar char="•"/>
            </a:pPr>
            <a:r>
              <a:rPr lang="en-US" dirty="0">
                <a:solidFill>
                  <a:schemeClr val="tx1"/>
                </a:solidFill>
              </a:rPr>
              <a:t>What do I want to know before I interview?</a:t>
            </a:r>
          </a:p>
          <a:p>
            <a:pPr marL="457200" indent="-457200">
              <a:spcBef>
                <a:spcPct val="0"/>
              </a:spcBef>
              <a:spcAft>
                <a:spcPct val="0"/>
              </a:spcAft>
              <a:buFont typeface="Arial" pitchFamily="34" charset="0"/>
              <a:buChar char="•"/>
            </a:pPr>
            <a:endParaRPr lang="en-US" dirty="0">
              <a:solidFill>
                <a:schemeClr val="tx1"/>
              </a:solidFill>
            </a:endParaRPr>
          </a:p>
          <a:p>
            <a:pPr marL="457200" indent="-457200">
              <a:spcBef>
                <a:spcPct val="0"/>
              </a:spcBef>
              <a:spcAft>
                <a:spcPct val="0"/>
              </a:spcAft>
              <a:buFont typeface="Arial" pitchFamily="34" charset="0"/>
              <a:buChar char="•"/>
            </a:pPr>
            <a:r>
              <a:rPr lang="en-US" dirty="0">
                <a:solidFill>
                  <a:schemeClr val="tx1"/>
                </a:solidFill>
              </a:rPr>
              <a:t>“Tell me what happened”</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35" t="13870" r="12735" b="20916"/>
          <a:stretch/>
        </p:blipFill>
        <p:spPr bwMode="auto">
          <a:xfrm>
            <a:off x="0" y="1246094"/>
            <a:ext cx="6203577" cy="561190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152400"/>
            <a:ext cx="8229600" cy="888834"/>
          </a:xfrm>
        </p:spPr>
        <p:txBody>
          <a:bodyPr/>
          <a:lstStyle/>
          <a:p>
            <a:r>
              <a:rPr lang="en-US" sz="3200" dirty="0">
                <a:effectLst>
                  <a:outerShdw blurRad="38100" dist="38100" dir="2700000" algn="tl">
                    <a:srgbClr val="000000">
                      <a:alpha val="43137"/>
                    </a:srgbClr>
                  </a:outerShdw>
                </a:effectLst>
              </a:rPr>
              <a:t>Module 7: Objectives</a:t>
            </a:r>
          </a:p>
        </p:txBody>
      </p:sp>
      <p:sp>
        <p:nvSpPr>
          <p:cNvPr id="4" name="Content Placeholder 3"/>
          <p:cNvSpPr>
            <a:spLocks noGrp="1"/>
          </p:cNvSpPr>
          <p:nvPr>
            <p:ph sz="quarter" idx="4"/>
          </p:nvPr>
        </p:nvSpPr>
        <p:spPr>
          <a:xfrm rot="21169026">
            <a:off x="989751" y="1850374"/>
            <a:ext cx="3831850" cy="3883440"/>
          </a:xfrm>
        </p:spPr>
        <p:txBody>
          <a:bodyPr/>
          <a:lstStyle/>
          <a:p>
            <a:pPr marL="457200" lvl="0" indent="-457200">
              <a:buFont typeface="+mj-lt"/>
              <a:buAutoNum type="arabicPeriod"/>
            </a:pPr>
            <a:r>
              <a:rPr lang="en-US" sz="2000" i="1" dirty="0">
                <a:solidFill>
                  <a:schemeClr val="tx1"/>
                </a:solidFill>
              </a:rPr>
              <a:t>Learn techniques for interviewing and interrogating during investigations of sexual abuse in confinement </a:t>
            </a:r>
            <a:r>
              <a:rPr lang="en-US" sz="2000" i="1">
                <a:solidFill>
                  <a:schemeClr val="tx1"/>
                </a:solidFill>
              </a:rPr>
              <a:t>settings.</a:t>
            </a:r>
            <a:endParaRPr lang="en-US" sz="2000" dirty="0">
              <a:solidFill>
                <a:schemeClr val="tx1"/>
              </a:solidFill>
            </a:endParaRPr>
          </a:p>
          <a:p>
            <a:pPr marL="457200" indent="-457200">
              <a:buFont typeface="+mj-lt"/>
              <a:buAutoNum type="arabicPeriod"/>
            </a:pPr>
            <a:endParaRPr lang="en-US" sz="2000" i="1" dirty="0">
              <a:solidFill>
                <a:schemeClr val="tx1"/>
              </a:solidFill>
            </a:endParaRPr>
          </a:p>
        </p:txBody>
      </p:sp>
      <p:pic>
        <p:nvPicPr>
          <p:cNvPr id="5125"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2140" t="25988" b="14853"/>
          <a:stretch/>
        </p:blipFill>
        <p:spPr bwMode="auto">
          <a:xfrm>
            <a:off x="5827058" y="1246095"/>
            <a:ext cx="1300097" cy="5611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80" t="25988" b="14853"/>
          <a:stretch/>
        </p:blipFill>
        <p:spPr bwMode="auto">
          <a:xfrm>
            <a:off x="7127155" y="1246095"/>
            <a:ext cx="1166161" cy="561190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5" descr="C:\Users\mdodson\AppData\Local\Microsoft\Windows\Temporary Internet Files\Content.IE5\L3K8N2UL\MP900442488[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3980" t="25988" b="14853"/>
          <a:stretch/>
        </p:blipFill>
        <p:spPr bwMode="auto">
          <a:xfrm>
            <a:off x="7982321" y="1246094"/>
            <a:ext cx="1166161" cy="5611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2072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457200" y="80963"/>
            <a:ext cx="8229600" cy="889000"/>
          </a:xfrm>
        </p:spPr>
        <p:txBody>
          <a:bodyPr lIns="90488" tIns="44450" rIns="90488" bIns="44450"/>
          <a:lstStyle/>
          <a:p>
            <a:pPr algn="ctr"/>
            <a:r>
              <a:rPr lang="en-US" dirty="0"/>
              <a:t>Interviewing Techniques Setting</a:t>
            </a:r>
          </a:p>
        </p:txBody>
      </p:sp>
      <p:sp>
        <p:nvSpPr>
          <p:cNvPr id="13315" name="Rectangle 3"/>
          <p:cNvSpPr>
            <a:spLocks noGrp="1" noChangeArrowheads="1"/>
          </p:cNvSpPr>
          <p:nvPr>
            <p:ph sz="quarter" idx="4"/>
          </p:nvPr>
        </p:nvSpPr>
        <p:spPr>
          <a:xfrm>
            <a:off x="457200" y="1447800"/>
            <a:ext cx="8229600" cy="4906963"/>
          </a:xfrm>
        </p:spPr>
        <p:txBody>
          <a:bodyPr lIns="90488" tIns="44450" rIns="90488" bIns="44450"/>
          <a:lstStyle/>
          <a:p>
            <a:pPr>
              <a:lnSpc>
                <a:spcPct val="150000"/>
              </a:lnSpc>
              <a:spcBef>
                <a:spcPct val="0"/>
              </a:spcBef>
              <a:spcAft>
                <a:spcPct val="0"/>
              </a:spcAft>
            </a:pPr>
            <a:r>
              <a:rPr lang="en-US" sz="2200" dirty="0">
                <a:solidFill>
                  <a:schemeClr val="tx1"/>
                </a:solidFill>
              </a:rPr>
              <a:t>Setting</a:t>
            </a:r>
          </a:p>
          <a:p>
            <a:pPr marL="1085850" lvl="1" indent="-342900">
              <a:lnSpc>
                <a:spcPct val="150000"/>
              </a:lnSpc>
              <a:spcBef>
                <a:spcPct val="0"/>
              </a:spcBef>
              <a:spcAft>
                <a:spcPct val="0"/>
              </a:spcAft>
              <a:buFont typeface="Arial" pitchFamily="34" charset="0"/>
              <a:buChar char="•"/>
            </a:pPr>
            <a:r>
              <a:rPr lang="en-US" sz="2200" dirty="0">
                <a:solidFill>
                  <a:schemeClr val="tx1"/>
                </a:solidFill>
              </a:rPr>
              <a:t>Conduct the interview away from others in a neutral and safe environment</a:t>
            </a:r>
          </a:p>
          <a:p>
            <a:pPr marL="1085850" lvl="1" indent="-342900">
              <a:lnSpc>
                <a:spcPct val="150000"/>
              </a:lnSpc>
              <a:spcBef>
                <a:spcPct val="0"/>
              </a:spcBef>
              <a:spcAft>
                <a:spcPct val="0"/>
              </a:spcAft>
              <a:buFont typeface="Arial" pitchFamily="34" charset="0"/>
              <a:buChar char="•"/>
            </a:pPr>
            <a:r>
              <a:rPr lang="en-US" sz="2200" dirty="0">
                <a:solidFill>
                  <a:schemeClr val="tx1"/>
                </a:solidFill>
              </a:rPr>
              <a:t>Least amount of distractions</a:t>
            </a:r>
          </a:p>
          <a:p>
            <a:pPr marL="1085850" lvl="1" indent="-342900">
              <a:lnSpc>
                <a:spcPct val="150000"/>
              </a:lnSpc>
              <a:spcBef>
                <a:spcPct val="0"/>
              </a:spcBef>
              <a:spcAft>
                <a:spcPct val="0"/>
              </a:spcAft>
              <a:buFont typeface="Arial" pitchFamily="34" charset="0"/>
              <a:buChar char="•"/>
            </a:pPr>
            <a:r>
              <a:rPr lang="en-US" sz="2200" dirty="0">
                <a:solidFill>
                  <a:schemeClr val="tx1"/>
                </a:solidFill>
              </a:rPr>
              <a:t>DO NOT put a “barrier” between you and the interviewee</a:t>
            </a:r>
          </a:p>
          <a:p>
            <a:pPr marL="1085850" lvl="1" indent="-342900">
              <a:lnSpc>
                <a:spcPct val="150000"/>
              </a:lnSpc>
              <a:spcBef>
                <a:spcPct val="0"/>
              </a:spcBef>
              <a:spcAft>
                <a:spcPct val="0"/>
              </a:spcAft>
              <a:buFont typeface="Arial" pitchFamily="34" charset="0"/>
              <a:buChar char="•"/>
            </a:pPr>
            <a:r>
              <a:rPr lang="en-US" sz="2200" dirty="0">
                <a:solidFill>
                  <a:schemeClr val="tx1"/>
                </a:solidFill>
              </a:rPr>
              <a:t>Interview victim during a shift when suspect is not on duty (when applicable)</a:t>
            </a:r>
          </a:p>
          <a:p>
            <a:pPr marL="1085850" lvl="1" indent="-342900">
              <a:lnSpc>
                <a:spcPct val="150000"/>
              </a:lnSpc>
              <a:spcBef>
                <a:spcPct val="0"/>
              </a:spcBef>
              <a:spcAft>
                <a:spcPct val="0"/>
              </a:spcAft>
              <a:buFont typeface="Arial" pitchFamily="34" charset="0"/>
              <a:buChar char="•"/>
            </a:pPr>
            <a:r>
              <a:rPr lang="en-US" sz="2200" dirty="0">
                <a:solidFill>
                  <a:schemeClr val="tx1"/>
                </a:solidFill>
              </a:rPr>
              <a:t>Explain purpose of interview</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animEffect transition="in" filter="dissolve">
                                      <p:cBhvr>
                                        <p:cTn id="7" dur="500"/>
                                        <p:tgtEl>
                                          <p:spTgt spid="13315">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3315">
                                            <p:txEl>
                                              <p:pRg st="1" end="1"/>
                                            </p:txEl>
                                          </p:spTgt>
                                        </p:tgtEl>
                                        <p:attrNameLst>
                                          <p:attrName>style.visibility</p:attrName>
                                        </p:attrNameLst>
                                      </p:cBhvr>
                                      <p:to>
                                        <p:strVal val="visible"/>
                                      </p:to>
                                    </p:set>
                                    <p:animEffect transition="in" filter="dissolve">
                                      <p:cBhvr>
                                        <p:cTn id="10" dur="500"/>
                                        <p:tgtEl>
                                          <p:spTgt spid="13315">
                                            <p:txEl>
                                              <p:pRg st="1" end="1"/>
                                            </p:txEl>
                                          </p:spTgt>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3315">
                                            <p:txEl>
                                              <p:pRg st="2" end="2"/>
                                            </p:txEl>
                                          </p:spTgt>
                                        </p:tgtEl>
                                        <p:attrNameLst>
                                          <p:attrName>style.visibility</p:attrName>
                                        </p:attrNameLst>
                                      </p:cBhvr>
                                      <p:to>
                                        <p:strVal val="visible"/>
                                      </p:to>
                                    </p:set>
                                    <p:animEffect transition="in" filter="dissolve">
                                      <p:cBhvr>
                                        <p:cTn id="13" dur="500"/>
                                        <p:tgtEl>
                                          <p:spTgt spid="13315">
                                            <p:txEl>
                                              <p:pRg st="2" end="2"/>
                                            </p:txEl>
                                          </p:spTgt>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13315">
                                            <p:txEl>
                                              <p:pRg st="3" end="3"/>
                                            </p:txEl>
                                          </p:spTgt>
                                        </p:tgtEl>
                                        <p:attrNameLst>
                                          <p:attrName>style.visibility</p:attrName>
                                        </p:attrNameLst>
                                      </p:cBhvr>
                                      <p:to>
                                        <p:strVal val="visible"/>
                                      </p:to>
                                    </p:set>
                                    <p:animEffect transition="in" filter="dissolve">
                                      <p:cBhvr>
                                        <p:cTn id="16" dur="500"/>
                                        <p:tgtEl>
                                          <p:spTgt spid="13315">
                                            <p:txEl>
                                              <p:pRg st="3" end="3"/>
                                            </p:txEl>
                                          </p:spTgt>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13315">
                                            <p:txEl>
                                              <p:pRg st="4" end="4"/>
                                            </p:txEl>
                                          </p:spTgt>
                                        </p:tgtEl>
                                        <p:attrNameLst>
                                          <p:attrName>style.visibility</p:attrName>
                                        </p:attrNameLst>
                                      </p:cBhvr>
                                      <p:to>
                                        <p:strVal val="visible"/>
                                      </p:to>
                                    </p:set>
                                    <p:animEffect transition="in" filter="dissolve">
                                      <p:cBhvr>
                                        <p:cTn id="19" dur="500"/>
                                        <p:tgtEl>
                                          <p:spTgt spid="13315">
                                            <p:txEl>
                                              <p:pRg st="4" end="4"/>
                                            </p:txEl>
                                          </p:spTgt>
                                        </p:tgtEl>
                                      </p:cBhvr>
                                    </p:animEffect>
                                  </p:childTnLst>
                                </p:cTn>
                              </p:par>
                              <p:par>
                                <p:cTn id="20" presetID="9" presetClass="entr" presetSubtype="0" fill="hold" grpId="0" nodeType="withEffect">
                                  <p:stCondLst>
                                    <p:cond delay="0"/>
                                  </p:stCondLst>
                                  <p:childTnLst>
                                    <p:set>
                                      <p:cBhvr>
                                        <p:cTn id="21" dur="1" fill="hold">
                                          <p:stCondLst>
                                            <p:cond delay="0"/>
                                          </p:stCondLst>
                                        </p:cTn>
                                        <p:tgtEl>
                                          <p:spTgt spid="13315">
                                            <p:txEl>
                                              <p:pRg st="5" end="5"/>
                                            </p:txEl>
                                          </p:spTgt>
                                        </p:tgtEl>
                                        <p:attrNameLst>
                                          <p:attrName>style.visibility</p:attrName>
                                        </p:attrNameLst>
                                      </p:cBhvr>
                                      <p:to>
                                        <p:strVal val="visible"/>
                                      </p:to>
                                    </p:set>
                                    <p:animEffect transition="in" filter="dissolve">
                                      <p:cBhvr>
                                        <p:cTn id="2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80963"/>
            <a:ext cx="8229600" cy="889000"/>
          </a:xfrm>
        </p:spPr>
        <p:txBody>
          <a:bodyPr/>
          <a:lstStyle/>
          <a:p>
            <a:pPr algn="ctr"/>
            <a:r>
              <a:rPr lang="en-US" dirty="0"/>
              <a:t>Interviewing Techniques</a:t>
            </a:r>
          </a:p>
        </p:txBody>
      </p:sp>
      <p:sp>
        <p:nvSpPr>
          <p:cNvPr id="61443" name="Content Placeholder 2"/>
          <p:cNvSpPr>
            <a:spLocks noGrp="1"/>
          </p:cNvSpPr>
          <p:nvPr>
            <p:ph sz="quarter" idx="4"/>
          </p:nvPr>
        </p:nvSpPr>
        <p:spPr>
          <a:xfrm>
            <a:off x="457200" y="1524000"/>
            <a:ext cx="8229600" cy="4906963"/>
          </a:xfrm>
        </p:spPr>
        <p:txBody>
          <a:bodyPr/>
          <a:lstStyle/>
          <a:p>
            <a:pPr>
              <a:lnSpc>
                <a:spcPct val="150000"/>
              </a:lnSpc>
              <a:spcBef>
                <a:spcPct val="0"/>
              </a:spcBef>
              <a:spcAft>
                <a:spcPct val="0"/>
              </a:spcAft>
            </a:pPr>
            <a:r>
              <a:rPr lang="en-US" sz="2400" dirty="0">
                <a:solidFill>
                  <a:schemeClr val="tx1"/>
                </a:solidFill>
              </a:rPr>
              <a:t>Start with broad and open approach</a:t>
            </a:r>
          </a:p>
          <a:p>
            <a:pPr lvl="1">
              <a:lnSpc>
                <a:spcPct val="150000"/>
              </a:lnSpc>
              <a:spcBef>
                <a:spcPct val="0"/>
              </a:spcBef>
              <a:spcAft>
                <a:spcPct val="0"/>
              </a:spcAft>
              <a:buFont typeface="Arial" pitchFamily="34" charset="0"/>
              <a:buChar char="•"/>
            </a:pPr>
            <a:r>
              <a:rPr lang="en-US" sz="2400" dirty="0">
                <a:solidFill>
                  <a:schemeClr val="tx1"/>
                </a:solidFill>
              </a:rPr>
              <a:t>Start with a broad topic and be open to any directions the interview may go.</a:t>
            </a:r>
          </a:p>
          <a:p>
            <a:pPr lvl="1">
              <a:lnSpc>
                <a:spcPct val="150000"/>
              </a:lnSpc>
              <a:spcBef>
                <a:spcPct val="0"/>
              </a:spcBef>
              <a:spcAft>
                <a:spcPct val="0"/>
              </a:spcAft>
              <a:buFont typeface="Arial" pitchFamily="34" charset="0"/>
              <a:buChar char="•"/>
            </a:pPr>
            <a:r>
              <a:rPr lang="en-US" sz="2400" dirty="0">
                <a:solidFill>
                  <a:schemeClr val="tx1"/>
                </a:solidFill>
              </a:rPr>
              <a:t>Give your victim, witness and suspects the opportunity to talk a lot.</a:t>
            </a:r>
          </a:p>
          <a:p>
            <a:pPr lvl="1">
              <a:lnSpc>
                <a:spcPct val="150000"/>
              </a:lnSpc>
              <a:spcBef>
                <a:spcPct val="0"/>
              </a:spcBef>
              <a:spcAft>
                <a:spcPct val="0"/>
              </a:spcAft>
              <a:buFont typeface="Arial" pitchFamily="34" charset="0"/>
              <a:buChar char="•"/>
            </a:pPr>
            <a:r>
              <a:rPr lang="en-US" sz="2400" dirty="0">
                <a:solidFill>
                  <a:schemeClr val="tx1"/>
                </a:solidFill>
              </a:rPr>
              <a:t>Women are generally more verbal than men and more able to describe details and emotions.</a:t>
            </a:r>
          </a:p>
          <a:p>
            <a:pPr lvl="1">
              <a:lnSpc>
                <a:spcPct val="150000"/>
              </a:lnSpc>
              <a:spcBef>
                <a:spcPct val="0"/>
              </a:spcBef>
              <a:spcAft>
                <a:spcPct val="0"/>
              </a:spcAft>
            </a:pPr>
            <a:endParaRPr lang="en-US" sz="2400" dirty="0">
              <a:solidFill>
                <a:schemeClr val="tx1"/>
              </a:solidFill>
            </a:endParaRPr>
          </a:p>
          <a:p>
            <a:pPr>
              <a:lnSpc>
                <a:spcPct val="150000"/>
              </a:lnSpc>
              <a:spcBef>
                <a:spcPct val="0"/>
              </a:spcBef>
              <a:spcAft>
                <a:spcPct val="0"/>
              </a:spcAft>
            </a:pPr>
            <a:endParaRPr lang="en-US" sz="24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457200" y="239713"/>
            <a:ext cx="8229600" cy="887412"/>
          </a:xfrm>
        </p:spPr>
        <p:txBody>
          <a:bodyPr/>
          <a:lstStyle/>
          <a:p>
            <a:pPr algn="ctr"/>
            <a:r>
              <a:rPr lang="en-US" dirty="0"/>
              <a:t>Interview Techniques</a:t>
            </a:r>
          </a:p>
        </p:txBody>
      </p:sp>
      <p:sp>
        <p:nvSpPr>
          <p:cNvPr id="62467" name="Content Placeholder 2"/>
          <p:cNvSpPr>
            <a:spLocks noGrp="1"/>
          </p:cNvSpPr>
          <p:nvPr>
            <p:ph sz="quarter" idx="4"/>
          </p:nvPr>
        </p:nvSpPr>
        <p:spPr>
          <a:xfrm>
            <a:off x="457200" y="1524000"/>
            <a:ext cx="8229600" cy="4906963"/>
          </a:xfrm>
        </p:spPr>
        <p:txBody>
          <a:bodyPr/>
          <a:lstStyle/>
          <a:p>
            <a:pPr marL="461963" lvl="2" indent="-225425">
              <a:lnSpc>
                <a:spcPct val="150000"/>
              </a:lnSpc>
              <a:spcBef>
                <a:spcPct val="0"/>
              </a:spcBef>
              <a:spcAft>
                <a:spcPct val="0"/>
              </a:spcAft>
            </a:pPr>
            <a:r>
              <a:rPr lang="en-US" sz="2600" dirty="0">
                <a:solidFill>
                  <a:schemeClr val="tx1"/>
                </a:solidFill>
              </a:rPr>
              <a:t>Bring the conversation to a pin point like a microscope.</a:t>
            </a:r>
          </a:p>
          <a:p>
            <a:pPr marL="461963" lvl="2" indent="-225425">
              <a:lnSpc>
                <a:spcPct val="150000"/>
              </a:lnSpc>
              <a:spcBef>
                <a:spcPct val="0"/>
              </a:spcBef>
              <a:spcAft>
                <a:spcPct val="0"/>
              </a:spcAft>
            </a:pPr>
            <a:r>
              <a:rPr lang="en-US" sz="2600" dirty="0">
                <a:solidFill>
                  <a:schemeClr val="tx1"/>
                </a:solidFill>
              </a:rPr>
              <a:t>Narrow the conversation with guided questions that focus on previous answers.</a:t>
            </a:r>
          </a:p>
          <a:p>
            <a:pPr marL="461963" lvl="2" indent="-225425">
              <a:lnSpc>
                <a:spcPct val="150000"/>
              </a:lnSpc>
              <a:spcBef>
                <a:spcPct val="0"/>
              </a:spcBef>
              <a:spcAft>
                <a:spcPct val="0"/>
              </a:spcAft>
            </a:pPr>
            <a:r>
              <a:rPr lang="en-US" sz="2600" dirty="0">
                <a:solidFill>
                  <a:schemeClr val="tx1"/>
                </a:solidFill>
              </a:rPr>
              <a:t>Do not use closed-ended or leading questions.</a:t>
            </a:r>
          </a:p>
          <a:p>
            <a:pPr>
              <a:spcBef>
                <a:spcPct val="0"/>
              </a:spcBef>
              <a:spcAft>
                <a:spcPct val="0"/>
              </a:spcAft>
            </a:pPr>
            <a:endParaRPr lang="en-US" sz="2600" dirty="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457200" y="228600"/>
            <a:ext cx="8229600" cy="889000"/>
          </a:xfrm>
        </p:spPr>
        <p:txBody>
          <a:bodyPr/>
          <a:lstStyle/>
          <a:p>
            <a:pPr algn="ctr"/>
            <a:endParaRPr lang="en-US" dirty="0"/>
          </a:p>
        </p:txBody>
      </p:sp>
      <p:sp>
        <p:nvSpPr>
          <p:cNvPr id="64515" name="Content Placeholder 2"/>
          <p:cNvSpPr>
            <a:spLocks noGrp="1"/>
          </p:cNvSpPr>
          <p:nvPr>
            <p:ph sz="quarter" idx="4"/>
          </p:nvPr>
        </p:nvSpPr>
        <p:spPr/>
        <p:txBody>
          <a:bodyPr/>
          <a:lstStyle/>
          <a:p>
            <a:pPr algn="ctr">
              <a:spcBef>
                <a:spcPct val="0"/>
              </a:spcBef>
              <a:spcAft>
                <a:spcPct val="0"/>
              </a:spcAft>
            </a:pPr>
            <a:endParaRPr lang="en-US" sz="3600" dirty="0">
              <a:solidFill>
                <a:schemeClr val="tx1"/>
              </a:solidFill>
            </a:endParaRPr>
          </a:p>
          <a:p>
            <a:pPr algn="ctr">
              <a:spcBef>
                <a:spcPct val="0"/>
              </a:spcBef>
              <a:spcAft>
                <a:spcPct val="0"/>
              </a:spcAft>
            </a:pPr>
            <a:endParaRPr lang="en-US" sz="3600" dirty="0">
              <a:solidFill>
                <a:schemeClr val="tx1"/>
              </a:solidFill>
            </a:endParaRPr>
          </a:p>
          <a:p>
            <a:pPr algn="ctr">
              <a:spcBef>
                <a:spcPct val="0"/>
              </a:spcBef>
              <a:spcAft>
                <a:spcPct val="0"/>
              </a:spcAft>
            </a:pPr>
            <a:endParaRPr lang="en-US" sz="3600" dirty="0">
              <a:solidFill>
                <a:schemeClr val="tx1"/>
              </a:solidFill>
            </a:endParaRPr>
          </a:p>
          <a:p>
            <a:pPr algn="ctr">
              <a:spcBef>
                <a:spcPct val="0"/>
              </a:spcBef>
              <a:spcAft>
                <a:spcPct val="0"/>
              </a:spcAft>
              <a:buFont typeface="Wingdings" pitchFamily="2" charset="2"/>
              <a:buNone/>
            </a:pPr>
            <a:r>
              <a:rPr lang="en-US" sz="3600" dirty="0">
                <a:solidFill>
                  <a:schemeClr val="tx1"/>
                </a:solidFill>
              </a:rPr>
              <a:t>Interviewing</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457200" y="80963"/>
            <a:ext cx="8229600" cy="889000"/>
          </a:xfrm>
        </p:spPr>
        <p:txBody>
          <a:bodyPr/>
          <a:lstStyle/>
          <a:p>
            <a:pPr algn="ctr"/>
            <a:r>
              <a:rPr lang="en-US" dirty="0"/>
              <a:t>Video</a:t>
            </a:r>
          </a:p>
        </p:txBody>
      </p:sp>
      <p:pic>
        <p:nvPicPr>
          <p:cNvPr id="2" name="Online Media 1" title="Interrogation scene from Unbelievable | Netflix">
            <a:hlinkClick r:id="" action="ppaction://media"/>
            <a:extLst>
              <a:ext uri="{FF2B5EF4-FFF2-40B4-BE49-F238E27FC236}">
                <a16:creationId xmlns:a16="http://schemas.microsoft.com/office/drawing/2014/main" id="{6745C074-E71D-3D3B-ECFF-5ED8FD1BF008}"/>
              </a:ext>
            </a:extLst>
          </p:cNvPr>
          <p:cNvPicPr>
            <a:picLocks noRot="1" noChangeAspect="1"/>
          </p:cNvPicPr>
          <p:nvPr>
            <a:videoFile r:link="rId1"/>
          </p:nvPr>
        </p:nvPicPr>
        <p:blipFill>
          <a:blip r:embed="rId4"/>
          <a:stretch>
            <a:fillRect/>
          </a:stretch>
        </p:blipFill>
        <p:spPr>
          <a:xfrm>
            <a:off x="990600" y="1828800"/>
            <a:ext cx="7013097" cy="3962400"/>
          </a:xfrm>
          <a:prstGeom prst="rect">
            <a:avLst/>
          </a:prstGeom>
        </p:spPr>
      </p:pic>
    </p:spTree>
    <p:extLst>
      <p:ext uri="{BB962C8B-B14F-4D97-AF65-F5344CB8AC3E}">
        <p14:creationId xmlns:p14="http://schemas.microsoft.com/office/powerpoint/2010/main" val="2524792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Footer Placeholder 5"/>
          <p:cNvSpPr txBox="1">
            <a:spLocks noGrp="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200" dirty="0"/>
          </a:p>
        </p:txBody>
      </p:sp>
      <p:sp>
        <p:nvSpPr>
          <p:cNvPr id="66563" name="Rectangle 2"/>
          <p:cNvSpPr>
            <a:spLocks noGrp="1" noRot="1" noChangeArrowheads="1"/>
          </p:cNvSpPr>
          <p:nvPr>
            <p:ph type="title"/>
          </p:nvPr>
        </p:nvSpPr>
        <p:spPr>
          <a:xfrm>
            <a:off x="457200" y="80963"/>
            <a:ext cx="8229600" cy="889000"/>
          </a:xfrm>
        </p:spPr>
        <p:txBody>
          <a:bodyPr/>
          <a:lstStyle/>
          <a:p>
            <a:pPr algn="ctr"/>
            <a:r>
              <a:rPr lang="en-US" dirty="0"/>
              <a:t>Gender and Communication</a:t>
            </a:r>
          </a:p>
        </p:txBody>
      </p:sp>
      <p:sp>
        <p:nvSpPr>
          <p:cNvPr id="66564" name="Rectangle 3"/>
          <p:cNvSpPr>
            <a:spLocks noGrp="1" noChangeArrowheads="1"/>
          </p:cNvSpPr>
          <p:nvPr>
            <p:ph sz="quarter" idx="4"/>
          </p:nvPr>
        </p:nvSpPr>
        <p:spPr/>
        <p:txBody>
          <a:bodyPr/>
          <a:lstStyle/>
          <a:p>
            <a:pPr>
              <a:lnSpc>
                <a:spcPct val="150000"/>
              </a:lnSpc>
              <a:spcBef>
                <a:spcPct val="0"/>
              </a:spcBef>
              <a:spcAft>
                <a:spcPct val="0"/>
              </a:spcAft>
            </a:pPr>
            <a:r>
              <a:rPr lang="en-US" sz="2400" dirty="0">
                <a:solidFill>
                  <a:schemeClr val="tx1"/>
                </a:solidFill>
              </a:rPr>
              <a:t>Females may…</a:t>
            </a:r>
          </a:p>
          <a:p>
            <a:pPr lvl="1">
              <a:lnSpc>
                <a:spcPct val="150000"/>
              </a:lnSpc>
              <a:spcBef>
                <a:spcPct val="0"/>
              </a:spcBef>
              <a:spcAft>
                <a:spcPct val="0"/>
              </a:spcAft>
              <a:buFont typeface="Arial" pitchFamily="34" charset="0"/>
              <a:buChar char="•"/>
            </a:pPr>
            <a:r>
              <a:rPr lang="en-US" sz="2400" dirty="0">
                <a:solidFill>
                  <a:schemeClr val="tx1"/>
                </a:solidFill>
              </a:rPr>
              <a:t>Need extra time in conversation to establish trust and safety due to abuse history</a:t>
            </a:r>
          </a:p>
          <a:p>
            <a:pPr lvl="1">
              <a:lnSpc>
                <a:spcPct val="150000"/>
              </a:lnSpc>
              <a:spcBef>
                <a:spcPct val="0"/>
              </a:spcBef>
              <a:spcAft>
                <a:spcPct val="0"/>
              </a:spcAft>
              <a:buFont typeface="Arial" pitchFamily="34" charset="0"/>
              <a:buChar char="•"/>
            </a:pPr>
            <a:r>
              <a:rPr lang="en-US" sz="2400" dirty="0">
                <a:solidFill>
                  <a:schemeClr val="tx1"/>
                </a:solidFill>
              </a:rPr>
              <a:t>Want</a:t>
            </a:r>
          </a:p>
          <a:p>
            <a:pPr lvl="3">
              <a:lnSpc>
                <a:spcPct val="150000"/>
              </a:lnSpc>
              <a:spcBef>
                <a:spcPct val="0"/>
              </a:spcBef>
              <a:spcAft>
                <a:spcPct val="0"/>
              </a:spcAft>
            </a:pPr>
            <a:r>
              <a:rPr lang="en-US" sz="2400" dirty="0">
                <a:solidFill>
                  <a:schemeClr val="tx1"/>
                </a:solidFill>
              </a:rPr>
              <a:t>an opportunity to talk and tell their story</a:t>
            </a:r>
          </a:p>
          <a:p>
            <a:pPr lvl="3">
              <a:lnSpc>
                <a:spcPct val="150000"/>
              </a:lnSpc>
              <a:spcBef>
                <a:spcPct val="0"/>
              </a:spcBef>
              <a:spcAft>
                <a:spcPct val="0"/>
              </a:spcAft>
            </a:pPr>
            <a:r>
              <a:rPr lang="en-US" sz="2400" dirty="0">
                <a:solidFill>
                  <a:schemeClr val="tx1"/>
                </a:solidFill>
              </a:rPr>
              <a:t>to be heard and shown empathy</a:t>
            </a:r>
          </a:p>
          <a:p>
            <a:pPr lvl="1">
              <a:lnSpc>
                <a:spcPct val="150000"/>
              </a:lnSpc>
              <a:spcBef>
                <a:spcPct val="0"/>
              </a:spcBef>
              <a:spcAft>
                <a:spcPct val="0"/>
              </a:spcAft>
              <a:buFont typeface="Arial" pitchFamily="34" charset="0"/>
              <a:buChar char="•"/>
            </a:pPr>
            <a:r>
              <a:rPr lang="en-US" sz="2400" dirty="0">
                <a:solidFill>
                  <a:schemeClr val="tx1"/>
                </a:solidFill>
              </a:rPr>
              <a:t>Prefer concise responses and direction </a:t>
            </a:r>
          </a:p>
          <a:p>
            <a:pPr lvl="1">
              <a:lnSpc>
                <a:spcPct val="150000"/>
              </a:lnSpc>
              <a:spcBef>
                <a:spcPct val="0"/>
              </a:spcBef>
              <a:spcAft>
                <a:spcPct val="0"/>
              </a:spcAft>
              <a:buFont typeface="Arial" pitchFamily="34" charset="0"/>
              <a:buChar char="•"/>
            </a:pPr>
            <a:r>
              <a:rPr lang="en-US" sz="2400" dirty="0">
                <a:solidFill>
                  <a:schemeClr val="tx1"/>
                </a:solidFill>
              </a:rPr>
              <a:t>Be concerned about fairness and inclusivity for others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a:xfrm>
            <a:off x="457200" y="304800"/>
            <a:ext cx="8229600" cy="889000"/>
          </a:xfrm>
        </p:spPr>
        <p:txBody>
          <a:bodyPr/>
          <a:lstStyle/>
          <a:p>
            <a:pPr algn="ctr"/>
            <a:r>
              <a:rPr lang="en-US" dirty="0"/>
              <a:t>Gender and Communication</a:t>
            </a:r>
          </a:p>
        </p:txBody>
      </p:sp>
      <p:sp>
        <p:nvSpPr>
          <p:cNvPr id="67587" name="Content Placeholder 2"/>
          <p:cNvSpPr>
            <a:spLocks noGrp="1"/>
          </p:cNvSpPr>
          <p:nvPr>
            <p:ph sz="quarter" idx="4"/>
          </p:nvPr>
        </p:nvSpPr>
        <p:spPr>
          <a:xfrm>
            <a:off x="457200" y="1447800"/>
            <a:ext cx="8229600" cy="4906963"/>
          </a:xfrm>
        </p:spPr>
        <p:txBody>
          <a:bodyPr/>
          <a:lstStyle/>
          <a:p>
            <a:pPr>
              <a:lnSpc>
                <a:spcPct val="150000"/>
              </a:lnSpc>
              <a:spcBef>
                <a:spcPct val="0"/>
              </a:spcBef>
              <a:spcAft>
                <a:spcPct val="0"/>
              </a:spcAft>
            </a:pPr>
            <a:r>
              <a:rPr lang="en-US" sz="2400" dirty="0">
                <a:solidFill>
                  <a:schemeClr val="tx1"/>
                </a:solidFill>
              </a:rPr>
              <a:t>Females</a:t>
            </a:r>
          </a:p>
          <a:p>
            <a:pPr lvl="1">
              <a:lnSpc>
                <a:spcPct val="150000"/>
              </a:lnSpc>
              <a:spcBef>
                <a:spcPct val="0"/>
              </a:spcBef>
              <a:spcAft>
                <a:spcPct val="0"/>
              </a:spcAft>
              <a:buFont typeface="Arial" pitchFamily="34" charset="0"/>
              <a:buChar char="•"/>
            </a:pPr>
            <a:r>
              <a:rPr lang="en-US" sz="2400" dirty="0">
                <a:solidFill>
                  <a:schemeClr val="tx1"/>
                </a:solidFill>
              </a:rPr>
              <a:t>Consider “relational language” vs. “rules language.”</a:t>
            </a:r>
          </a:p>
          <a:p>
            <a:pPr lvl="1">
              <a:lnSpc>
                <a:spcPct val="150000"/>
              </a:lnSpc>
              <a:spcBef>
                <a:spcPct val="0"/>
              </a:spcBef>
              <a:spcAft>
                <a:spcPct val="0"/>
              </a:spcAft>
              <a:buFont typeface="Arial" pitchFamily="34" charset="0"/>
              <a:buChar char="•"/>
            </a:pPr>
            <a:r>
              <a:rPr lang="en-US" sz="2400" b="1" dirty="0">
                <a:solidFill>
                  <a:schemeClr val="tx1"/>
                </a:solidFill>
              </a:rPr>
              <a:t>Relational language</a:t>
            </a:r>
            <a:r>
              <a:rPr lang="en-US" sz="2400" dirty="0">
                <a:solidFill>
                  <a:schemeClr val="tx1"/>
                </a:solidFill>
              </a:rPr>
              <a:t>: Builds on strengths and relationships</a:t>
            </a:r>
          </a:p>
          <a:p>
            <a:pPr lvl="3">
              <a:lnSpc>
                <a:spcPct val="150000"/>
              </a:lnSpc>
              <a:spcBef>
                <a:spcPct val="0"/>
              </a:spcBef>
              <a:spcAft>
                <a:spcPct val="0"/>
              </a:spcAft>
            </a:pPr>
            <a:r>
              <a:rPr lang="en-US" sz="2400" dirty="0">
                <a:solidFill>
                  <a:schemeClr val="tx1"/>
                </a:solidFill>
              </a:rPr>
              <a:t>Use of “I” phrases, “I need for you to help me understand why you aren’t taking your meds” </a:t>
            </a:r>
          </a:p>
          <a:p>
            <a:pPr lvl="3">
              <a:lnSpc>
                <a:spcPct val="150000"/>
              </a:lnSpc>
              <a:spcBef>
                <a:spcPct val="0"/>
              </a:spcBef>
              <a:spcAft>
                <a:spcPct val="0"/>
              </a:spcAft>
            </a:pPr>
            <a:r>
              <a:rPr lang="en-US" sz="2400" dirty="0">
                <a:solidFill>
                  <a:schemeClr val="tx1"/>
                </a:solidFill>
              </a:rPr>
              <a:t>Will help you get to the real issue</a:t>
            </a:r>
          </a:p>
          <a:p>
            <a:pPr lvl="2">
              <a:lnSpc>
                <a:spcPct val="150000"/>
              </a:lnSpc>
              <a:spcBef>
                <a:spcPct val="0"/>
              </a:spcBef>
              <a:spcAft>
                <a:spcPct val="0"/>
              </a:spcAft>
            </a:pPr>
            <a:endParaRPr lang="en-US" sz="2400" dirty="0">
              <a:solidFill>
                <a:schemeClr val="tx1"/>
              </a:solidFill>
            </a:endParaRPr>
          </a:p>
          <a:p>
            <a:pPr>
              <a:lnSpc>
                <a:spcPct val="150000"/>
              </a:lnSpc>
              <a:spcBef>
                <a:spcPct val="0"/>
              </a:spcBef>
              <a:spcAft>
                <a:spcPct val="0"/>
              </a:spcAft>
            </a:pPr>
            <a:endParaRPr lang="en-US" sz="2400" dirty="0">
              <a:solidFill>
                <a:schemeClr val="tx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Footer Placeholder 5"/>
          <p:cNvSpPr txBox="1">
            <a:spLocks noGrp="1"/>
          </p:cNvSpPr>
          <p:nvPr/>
        </p:nvSpPr>
        <p:spPr bwMode="auto">
          <a:xfrm>
            <a:off x="3124200" y="6248400"/>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sz="1200" dirty="0"/>
          </a:p>
        </p:txBody>
      </p:sp>
      <p:sp>
        <p:nvSpPr>
          <p:cNvPr id="70659" name="Rectangle 2"/>
          <p:cNvSpPr>
            <a:spLocks noGrp="1" noRot="1" noChangeArrowheads="1"/>
          </p:cNvSpPr>
          <p:nvPr>
            <p:ph type="title"/>
          </p:nvPr>
        </p:nvSpPr>
        <p:spPr>
          <a:xfrm>
            <a:off x="457200" y="304800"/>
            <a:ext cx="8229600" cy="889000"/>
          </a:xfrm>
        </p:spPr>
        <p:txBody>
          <a:bodyPr/>
          <a:lstStyle/>
          <a:p>
            <a:r>
              <a:rPr lang="en-US" dirty="0"/>
              <a:t>Gender and Communication</a:t>
            </a:r>
          </a:p>
        </p:txBody>
      </p:sp>
      <p:sp>
        <p:nvSpPr>
          <p:cNvPr id="5" name="Content Placeholder 4"/>
          <p:cNvSpPr>
            <a:spLocks noGrp="1"/>
          </p:cNvSpPr>
          <p:nvPr>
            <p:ph sz="quarter" idx="4"/>
          </p:nvPr>
        </p:nvSpPr>
        <p:spPr>
          <a:xfrm>
            <a:off x="457200" y="1295400"/>
            <a:ext cx="8229600" cy="3883025"/>
          </a:xfrm>
        </p:spPr>
        <p:txBody>
          <a:bodyPr rtlCol="0"/>
          <a:lstStyle/>
          <a:p>
            <a:pPr fontAlgn="auto">
              <a:defRPr/>
            </a:pPr>
            <a:r>
              <a:rPr lang="en-US" sz="2200" dirty="0">
                <a:solidFill>
                  <a:schemeClr val="tx1"/>
                </a:solidFill>
              </a:rPr>
              <a:t>Males may…</a:t>
            </a:r>
          </a:p>
          <a:p>
            <a:pPr marL="800100" lvl="1" indent="-342900" fontAlgn="auto">
              <a:buFont typeface="Arial" pitchFamily="34" charset="0"/>
              <a:buChar char="•"/>
              <a:defRPr/>
            </a:pPr>
            <a:r>
              <a:rPr lang="en-US" sz="2200" dirty="0">
                <a:solidFill>
                  <a:schemeClr val="tx1"/>
                </a:solidFill>
              </a:rPr>
              <a:t>Use fewer words</a:t>
            </a:r>
          </a:p>
          <a:p>
            <a:pPr marL="800100" lvl="1" indent="-342900" fontAlgn="auto">
              <a:buFont typeface="Arial" pitchFamily="34" charset="0"/>
              <a:buChar char="•"/>
              <a:defRPr/>
            </a:pPr>
            <a:r>
              <a:rPr lang="en-US" sz="2200" dirty="0">
                <a:solidFill>
                  <a:schemeClr val="tx1"/>
                </a:solidFill>
              </a:rPr>
              <a:t>Talk more one-to-one vs. in groups</a:t>
            </a:r>
          </a:p>
          <a:p>
            <a:pPr marL="800100" lvl="1" indent="-342900" fontAlgn="auto">
              <a:buFont typeface="Arial" pitchFamily="34" charset="0"/>
              <a:buChar char="•"/>
              <a:defRPr/>
            </a:pPr>
            <a:r>
              <a:rPr lang="en-US" sz="2200" dirty="0">
                <a:solidFill>
                  <a:schemeClr val="tx1"/>
                </a:solidFill>
              </a:rPr>
              <a:t>Communicate most comfortably through “parallel play” (side by side.)</a:t>
            </a:r>
          </a:p>
          <a:p>
            <a:pPr marL="800100" lvl="1" indent="-342900" fontAlgn="auto">
              <a:buFont typeface="Arial" pitchFamily="34" charset="0"/>
              <a:buChar char="•"/>
              <a:defRPr/>
            </a:pPr>
            <a:r>
              <a:rPr lang="en-US" sz="2200" dirty="0">
                <a:solidFill>
                  <a:schemeClr val="tx1"/>
                </a:solidFill>
              </a:rPr>
              <a:t>Not verbally express feelings as openly.</a:t>
            </a:r>
          </a:p>
          <a:p>
            <a:pPr marL="800100" lvl="1" indent="-342900" fontAlgn="auto">
              <a:buFont typeface="Arial" pitchFamily="34" charset="0"/>
              <a:buChar char="•"/>
              <a:defRPr/>
            </a:pPr>
            <a:r>
              <a:rPr lang="en-US" sz="2200" dirty="0">
                <a:solidFill>
                  <a:schemeClr val="tx1"/>
                </a:solidFill>
              </a:rPr>
              <a:t>Be more likely to walk away grumbling.</a:t>
            </a:r>
          </a:p>
          <a:p>
            <a:pPr marL="800100" lvl="1" indent="-342900" fontAlgn="auto">
              <a:buFont typeface="Arial" pitchFamily="34" charset="0"/>
              <a:buChar char="•"/>
              <a:defRPr/>
            </a:pPr>
            <a:r>
              <a:rPr lang="en-US" sz="2200" dirty="0">
                <a:solidFill>
                  <a:schemeClr val="tx1"/>
                </a:solidFill>
              </a:rPr>
              <a:t>Be dissociated, inattentive and angry.</a:t>
            </a:r>
          </a:p>
          <a:p>
            <a:pPr marL="800100" lvl="1" indent="-342900" fontAlgn="auto">
              <a:buFont typeface="Arial" pitchFamily="34" charset="0"/>
              <a:buChar char="•"/>
              <a:defRPr/>
            </a:pPr>
            <a:r>
              <a:rPr lang="en-US" sz="2200" dirty="0">
                <a:solidFill>
                  <a:schemeClr val="tx1"/>
                </a:solidFill>
              </a:rPr>
              <a:t>Act out physically instead of talking.</a:t>
            </a:r>
          </a:p>
          <a:p>
            <a:pPr marL="457200" lvl="1" indent="0" fontAlgn="auto">
              <a:buFont typeface="Arial" pitchFamily="34" charset="0"/>
              <a:buNone/>
              <a:defRPr/>
            </a:pPr>
            <a:endParaRPr lang="en-US" sz="2200" dirty="0">
              <a:solidFill>
                <a:schemeClr val="tx1"/>
              </a:solidFill>
            </a:endParaRPr>
          </a:p>
          <a:p>
            <a:pPr fontAlgn="auto">
              <a:defRPr/>
            </a:pPr>
            <a:endParaRPr lang="en-US" sz="2200" dirty="0">
              <a:solidFill>
                <a:schemeClr val="tx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a:xfrm>
            <a:off x="457200" y="80963"/>
            <a:ext cx="8229600" cy="889000"/>
          </a:xfrm>
        </p:spPr>
        <p:txBody>
          <a:bodyPr/>
          <a:lstStyle/>
          <a:p>
            <a:pPr algn="ctr">
              <a:lnSpc>
                <a:spcPct val="100000"/>
              </a:lnSpc>
            </a:pPr>
            <a:r>
              <a:rPr lang="en-US" dirty="0"/>
              <a:t>Interviewing: LGBTI Inmates</a:t>
            </a:r>
          </a:p>
        </p:txBody>
      </p:sp>
      <p:sp>
        <p:nvSpPr>
          <p:cNvPr id="71683" name="Content Placeholder 2"/>
          <p:cNvSpPr>
            <a:spLocks noGrp="1"/>
          </p:cNvSpPr>
          <p:nvPr>
            <p:ph sz="quarter" idx="4"/>
          </p:nvPr>
        </p:nvSpPr>
        <p:spPr/>
        <p:txBody>
          <a:bodyPr/>
          <a:lstStyle/>
          <a:p>
            <a:pPr marL="365125" indent="-282575">
              <a:spcBef>
                <a:spcPts val="600"/>
              </a:spcBef>
              <a:spcAft>
                <a:spcPct val="0"/>
              </a:spcAft>
              <a:buClr>
                <a:schemeClr val="accent1"/>
              </a:buClr>
              <a:buSzPct val="80000"/>
              <a:buFont typeface="Wingdings" pitchFamily="2" charset="2"/>
              <a:buChar char="§"/>
            </a:pPr>
            <a:endParaRPr lang="en-US" dirty="0">
              <a:solidFill>
                <a:schemeClr val="tx1"/>
              </a:solidFill>
              <a:latin typeface="Calibri" pitchFamily="34" charset="0"/>
            </a:endParaRPr>
          </a:p>
          <a:p>
            <a:pPr marL="365125" indent="-282575">
              <a:spcBef>
                <a:spcPts val="600"/>
              </a:spcBef>
              <a:spcAft>
                <a:spcPct val="0"/>
              </a:spcAft>
              <a:buClr>
                <a:schemeClr val="accent1"/>
              </a:buClr>
              <a:buSzPct val="80000"/>
              <a:buFont typeface="Wingdings" pitchFamily="2" charset="2"/>
              <a:buChar char="§"/>
            </a:pPr>
            <a:endParaRPr lang="en-US" dirty="0">
              <a:solidFill>
                <a:schemeClr val="tx1"/>
              </a:solidFill>
              <a:latin typeface="Calibri" pitchFamily="34" charset="0"/>
            </a:endParaRPr>
          </a:p>
          <a:p>
            <a:pPr marL="365125" indent="-282575">
              <a:spcBef>
                <a:spcPts val="600"/>
              </a:spcBef>
              <a:spcAft>
                <a:spcPct val="0"/>
              </a:spcAft>
              <a:buClr>
                <a:schemeClr val="accent1"/>
              </a:buClr>
              <a:buSzPct val="80000"/>
              <a:buFont typeface="Wingdings" pitchFamily="2" charset="2"/>
              <a:buChar char="§"/>
            </a:pPr>
            <a:endParaRPr lang="en-US" dirty="0">
              <a:solidFill>
                <a:schemeClr val="tx1"/>
              </a:solidFill>
              <a:latin typeface="Calibri" pitchFamily="34" charset="0"/>
            </a:endParaRPr>
          </a:p>
        </p:txBody>
      </p:sp>
      <p:sp>
        <p:nvSpPr>
          <p:cNvPr id="30" name="TextBox 29"/>
          <p:cNvSpPr txBox="1"/>
          <p:nvPr/>
        </p:nvSpPr>
        <p:spPr>
          <a:xfrm>
            <a:off x="457200" y="1428750"/>
            <a:ext cx="8229600" cy="4894263"/>
          </a:xfrm>
          <a:prstGeom prst="rect">
            <a:avLst/>
          </a:prstGeom>
          <a:noFill/>
        </p:spPr>
        <p:txBody>
          <a:bodyPr>
            <a:spAutoFit/>
          </a:bodyPr>
          <a:lstStyle/>
          <a:p>
            <a:pPr marL="342900" indent="-342900">
              <a:buFont typeface="Arial" pitchFamily="34" charset="0"/>
              <a:buChar char="•"/>
              <a:defRPr/>
            </a:pPr>
            <a:r>
              <a:rPr lang="en-US" sz="2400" b="1" dirty="0">
                <a:solidFill>
                  <a:srgbClr val="CD6209"/>
                </a:solidFill>
                <a:latin typeface="Verdana" pitchFamily="34" charset="0"/>
                <a:ea typeface="Verdana" pitchFamily="34" charset="0"/>
                <a:cs typeface="Verdana" pitchFamily="34" charset="0"/>
              </a:rPr>
              <a:t>Lesbian</a:t>
            </a:r>
          </a:p>
          <a:p>
            <a:pPr marL="342900" lvl="1">
              <a:defRPr/>
            </a:pPr>
            <a:r>
              <a:rPr lang="en-US" sz="2400" dirty="0">
                <a:latin typeface="Verdana" pitchFamily="34" charset="0"/>
                <a:ea typeface="Verdana" pitchFamily="34" charset="0"/>
                <a:cs typeface="Verdana" pitchFamily="34" charset="0"/>
              </a:rPr>
              <a:t>Women or girls emotionally, physically and romantically attracted to other women or girls.</a:t>
            </a:r>
          </a:p>
          <a:p>
            <a:pPr marL="342900" indent="-342900">
              <a:buFont typeface="Arial" pitchFamily="34" charset="0"/>
              <a:buChar char="•"/>
              <a:defRPr/>
            </a:pPr>
            <a:r>
              <a:rPr lang="en-US" sz="2400" b="1" dirty="0">
                <a:solidFill>
                  <a:srgbClr val="CD6209"/>
                </a:solidFill>
                <a:latin typeface="Verdana" pitchFamily="34" charset="0"/>
                <a:ea typeface="Verdana" pitchFamily="34" charset="0"/>
                <a:cs typeface="Verdana" pitchFamily="34" charset="0"/>
              </a:rPr>
              <a:t>Gay</a:t>
            </a:r>
          </a:p>
          <a:p>
            <a:pPr marL="342900" lvl="1">
              <a:defRPr/>
            </a:pPr>
            <a:r>
              <a:rPr lang="en-US" sz="2400" dirty="0">
                <a:latin typeface="Verdana" pitchFamily="34" charset="0"/>
                <a:ea typeface="Verdana" pitchFamily="34" charset="0"/>
                <a:cs typeface="Verdana" pitchFamily="34" charset="0"/>
              </a:rPr>
              <a:t>Men or boys emotionally, physically and romantically attracted to other men or boys; can also be used as blanket term for both gay men and lesbians.</a:t>
            </a:r>
          </a:p>
          <a:p>
            <a:pPr marL="342900" indent="-342900">
              <a:buFont typeface="Arial" pitchFamily="34" charset="0"/>
              <a:buChar char="•"/>
              <a:defRPr/>
            </a:pPr>
            <a:r>
              <a:rPr lang="en-US" sz="2400" b="1" dirty="0">
                <a:solidFill>
                  <a:srgbClr val="CD6209"/>
                </a:solidFill>
                <a:latin typeface="Verdana" pitchFamily="34" charset="0"/>
                <a:ea typeface="Verdana" pitchFamily="34" charset="0"/>
                <a:cs typeface="Verdana" pitchFamily="34" charset="0"/>
              </a:rPr>
              <a:t>Bisexual</a:t>
            </a:r>
          </a:p>
          <a:p>
            <a:pPr marL="342900" lvl="1">
              <a:defRPr/>
            </a:pPr>
            <a:r>
              <a:rPr lang="en-US" sz="2400" dirty="0">
                <a:latin typeface="Verdana" pitchFamily="34" charset="0"/>
                <a:ea typeface="Verdana" pitchFamily="34" charset="0"/>
                <a:cs typeface="Verdana" pitchFamily="34" charset="0"/>
              </a:rPr>
              <a:t>A person who is emotionally, physically and romantically attracted to both men and women or people regardless of their gender.</a:t>
            </a:r>
          </a:p>
          <a:p>
            <a:pPr>
              <a:defRPr/>
            </a:pPr>
            <a:endParaRPr lang="en-US" sz="2400" dirty="0">
              <a:solidFill>
                <a:schemeClr val="tx1">
                  <a:lumMod val="75000"/>
                  <a:lumOff val="25000"/>
                </a:schemeClr>
              </a:solidFill>
              <a:latin typeface="Verdana" pitchFamily="34" charset="0"/>
              <a:ea typeface="Verdana" pitchFamily="34" charset="0"/>
              <a:cs typeface="Verdana" pitchFamily="34" charset="0"/>
            </a:endParaRPr>
          </a:p>
        </p:txBody>
      </p:sp>
    </p:spTree>
    <p:custDataLst>
      <p:tags r:id="rId1"/>
    </p:custDataLst>
    <p:extLst>
      <p:ext uri="{BB962C8B-B14F-4D97-AF65-F5344CB8AC3E}">
        <p14:creationId xmlns:p14="http://schemas.microsoft.com/office/powerpoint/2010/main" val="30168985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0"/>
          <p:cNvSpPr>
            <a:spLocks noGrp="1"/>
          </p:cNvSpPr>
          <p:nvPr>
            <p:ph sz="quarter" idx="4"/>
          </p:nvPr>
        </p:nvSpPr>
        <p:spPr>
          <a:xfrm>
            <a:off x="457200" y="1447800"/>
            <a:ext cx="8229600" cy="3883025"/>
          </a:xfrm>
        </p:spPr>
        <p:txBody>
          <a:bodyPr rtlCol="0"/>
          <a:lstStyle/>
          <a:p>
            <a:pPr marL="342900" indent="-342900" fontAlgn="auto">
              <a:buFont typeface="Arial" pitchFamily="34" charset="0"/>
              <a:buChar char="•"/>
              <a:defRPr/>
            </a:pPr>
            <a:r>
              <a:rPr lang="en-US" b="1" dirty="0">
                <a:solidFill>
                  <a:srgbClr val="CD6209"/>
                </a:solidFill>
              </a:rPr>
              <a:t>Transgender</a:t>
            </a:r>
          </a:p>
          <a:p>
            <a:pPr marL="400050" fontAlgn="auto">
              <a:defRPr/>
            </a:pPr>
            <a:r>
              <a:rPr lang="en-US" dirty="0">
                <a:solidFill>
                  <a:schemeClr val="tx1"/>
                </a:solidFill>
              </a:rPr>
              <a:t>Someone whose gender identity differs from their birth sex.</a:t>
            </a:r>
          </a:p>
          <a:p>
            <a:pPr marL="342900" indent="-342900" fontAlgn="auto">
              <a:buFont typeface="Arial" pitchFamily="34" charset="0"/>
              <a:buChar char="•"/>
              <a:defRPr/>
            </a:pPr>
            <a:r>
              <a:rPr lang="en-US" b="1" dirty="0">
                <a:solidFill>
                  <a:srgbClr val="CD6209"/>
                </a:solidFill>
              </a:rPr>
              <a:t>Gender nonconforming</a:t>
            </a:r>
          </a:p>
          <a:p>
            <a:pPr marL="400050" fontAlgn="auto">
              <a:defRPr/>
            </a:pPr>
            <a:r>
              <a:rPr lang="en-US" dirty="0">
                <a:solidFill>
                  <a:schemeClr val="tx1"/>
                </a:solidFill>
              </a:rPr>
              <a:t>Having or being perceived to have gender characteristics and/or behaviors that do not fit with traditional or societal expectations.</a:t>
            </a:r>
          </a:p>
          <a:p>
            <a:pPr marL="342900" indent="-342900" fontAlgn="auto">
              <a:buFont typeface="Arial" pitchFamily="34" charset="0"/>
              <a:buChar char="•"/>
              <a:defRPr/>
            </a:pPr>
            <a:r>
              <a:rPr lang="en-US" b="1" dirty="0">
                <a:solidFill>
                  <a:srgbClr val="CD6209"/>
                </a:solidFill>
              </a:rPr>
              <a:t>Intersex</a:t>
            </a:r>
          </a:p>
          <a:p>
            <a:pPr marL="400050" fontAlgn="auto">
              <a:defRPr/>
            </a:pPr>
            <a:r>
              <a:rPr lang="en-US" dirty="0">
                <a:solidFill>
                  <a:schemeClr val="tx1"/>
                </a:solidFill>
              </a:rPr>
              <a:t>People who naturally develop primary or secondary sex characteristics that are inconsistent with society’s definition of male or female.</a:t>
            </a:r>
          </a:p>
          <a:p>
            <a:pPr fontAlgn="auto">
              <a:defRPr/>
            </a:pPr>
            <a:endParaRPr lang="en-US" dirty="0">
              <a:solidFill>
                <a:schemeClr val="tx1">
                  <a:lumMod val="75000"/>
                  <a:lumOff val="25000"/>
                </a:schemeClr>
              </a:solidFill>
            </a:endParaRPr>
          </a:p>
        </p:txBody>
      </p:sp>
      <p:sp>
        <p:nvSpPr>
          <p:cNvPr id="6" name="Title 1"/>
          <p:cNvSpPr>
            <a:spLocks noGrp="1"/>
          </p:cNvSpPr>
          <p:nvPr>
            <p:ph type="title"/>
          </p:nvPr>
        </p:nvSpPr>
        <p:spPr>
          <a:xfrm>
            <a:off x="457200" y="80963"/>
            <a:ext cx="8229600" cy="889000"/>
          </a:xfrm>
        </p:spPr>
        <p:txBody>
          <a:bodyPr/>
          <a:lstStyle/>
          <a:p>
            <a:pPr algn="ctr">
              <a:lnSpc>
                <a:spcPct val="100000"/>
              </a:lnSpc>
            </a:pPr>
            <a:r>
              <a:rPr lang="en-US" dirty="0"/>
              <a:t>Interviewing: LGBTI Inmates</a:t>
            </a:r>
          </a:p>
        </p:txBody>
      </p:sp>
    </p:spTree>
    <p:custDataLst>
      <p:tags r:id="rId1"/>
    </p:custDataLst>
    <p:extLst>
      <p:ext uri="{BB962C8B-B14F-4D97-AF65-F5344CB8AC3E}">
        <p14:creationId xmlns:p14="http://schemas.microsoft.com/office/powerpoint/2010/main" val="1424358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229600" cy="889000"/>
          </a:xfrm>
        </p:spPr>
        <p:txBody>
          <a:bodyPr/>
          <a:lstStyle/>
          <a:p>
            <a:pPr algn="ctr"/>
            <a:r>
              <a:rPr lang="en-US" dirty="0"/>
              <a:t>Sound Foundation</a:t>
            </a:r>
          </a:p>
        </p:txBody>
      </p:sp>
      <p:sp>
        <p:nvSpPr>
          <p:cNvPr id="13315" name="Rectangle 3"/>
          <p:cNvSpPr>
            <a:spLocks noGrp="1" noChangeArrowheads="1"/>
          </p:cNvSpPr>
          <p:nvPr>
            <p:ph sz="quarter" idx="4"/>
          </p:nvPr>
        </p:nvSpPr>
        <p:spPr/>
        <p:txBody>
          <a:bodyPr rtlCol="0"/>
          <a:lstStyle/>
          <a:p>
            <a:pPr marL="457200" indent="-457200" fontAlgn="auto">
              <a:lnSpc>
                <a:spcPct val="150000"/>
              </a:lnSpc>
              <a:buFont typeface="Arial" pitchFamily="34" charset="0"/>
              <a:buChar char="•"/>
              <a:defRPr/>
            </a:pPr>
            <a:r>
              <a:rPr lang="en-US" sz="2400" dirty="0">
                <a:solidFill>
                  <a:schemeClr val="tx1"/>
                </a:solidFill>
              </a:rPr>
              <a:t>In order to conduct a solid, respectful and productive interview you must believe in the importance of the job.</a:t>
            </a:r>
          </a:p>
          <a:p>
            <a:pPr marL="457200" indent="-457200" fontAlgn="auto">
              <a:lnSpc>
                <a:spcPct val="150000"/>
              </a:lnSpc>
              <a:buFont typeface="Arial" pitchFamily="34" charset="0"/>
              <a:buChar char="•"/>
              <a:defRPr/>
            </a:pPr>
            <a:r>
              <a:rPr lang="en-US" sz="2400" dirty="0">
                <a:solidFill>
                  <a:schemeClr val="tx1"/>
                </a:solidFill>
              </a:rPr>
              <a:t>You must fully understand the profiles of the individuals you are interviewing.</a:t>
            </a:r>
          </a:p>
          <a:p>
            <a:pPr marL="457200" indent="-457200" fontAlgn="auto">
              <a:lnSpc>
                <a:spcPct val="150000"/>
              </a:lnSpc>
              <a:buFont typeface="Arial" pitchFamily="34" charset="0"/>
              <a:buChar char="•"/>
              <a:defRPr/>
            </a:pPr>
            <a:r>
              <a:rPr lang="en-US" sz="2400" dirty="0">
                <a:solidFill>
                  <a:schemeClr val="tx1"/>
                </a:solidFill>
              </a:rPr>
              <a:t>You must be comfortable with discussing detailed, graphic, sexual situations even if it does not match your beliefs and values.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457200" y="80963"/>
            <a:ext cx="8229600" cy="889000"/>
          </a:xfrm>
        </p:spPr>
        <p:txBody>
          <a:bodyPr/>
          <a:lstStyle/>
          <a:p>
            <a:pPr>
              <a:lnSpc>
                <a:spcPct val="100000"/>
              </a:lnSpc>
            </a:pPr>
            <a:r>
              <a:rPr lang="en-US" dirty="0">
                <a:effectLst/>
              </a:rPr>
              <a:t>Lesbian, Gay, Bisexual Inmates</a:t>
            </a:r>
          </a:p>
        </p:txBody>
      </p:sp>
      <p:sp>
        <p:nvSpPr>
          <p:cNvPr id="73731" name="Content Placeholder 2"/>
          <p:cNvSpPr>
            <a:spLocks noGrp="1"/>
          </p:cNvSpPr>
          <p:nvPr>
            <p:ph sz="quarter" idx="4"/>
          </p:nvPr>
        </p:nvSpPr>
        <p:spPr>
          <a:xfrm>
            <a:off x="457200" y="1524000"/>
            <a:ext cx="8229600" cy="3883025"/>
          </a:xfrm>
        </p:spPr>
        <p:txBody>
          <a:bodyPr/>
          <a:lstStyle/>
          <a:p>
            <a:pPr>
              <a:spcBef>
                <a:spcPct val="0"/>
              </a:spcBef>
              <a:spcAft>
                <a:spcPct val="0"/>
              </a:spcAft>
            </a:pPr>
            <a:r>
              <a:rPr lang="en-US" dirty="0">
                <a:solidFill>
                  <a:schemeClr val="tx1"/>
                </a:solidFill>
              </a:rPr>
              <a:t>Inmates with a sexual orientation other than heterosexual reported significantly higher rates of inmate-on-inmate sexual victimization and staff sexual misconduct</a:t>
            </a:r>
          </a:p>
          <a:p>
            <a:pPr marL="342900" indent="-342900">
              <a:spcBef>
                <a:spcPct val="0"/>
              </a:spcBef>
              <a:spcAft>
                <a:spcPct val="0"/>
              </a:spcAft>
              <a:buFont typeface="Arial" pitchFamily="34" charset="0"/>
              <a:buChar char="•"/>
            </a:pPr>
            <a:r>
              <a:rPr lang="en-US" b="1" dirty="0">
                <a:solidFill>
                  <a:schemeClr val="tx1"/>
                </a:solidFill>
              </a:rPr>
              <a:t>10 times </a:t>
            </a:r>
            <a:r>
              <a:rPr lang="en-US" dirty="0">
                <a:solidFill>
                  <a:schemeClr val="tx1"/>
                </a:solidFill>
              </a:rPr>
              <a:t>more likely to report sexual abuse by other inmates in prison</a:t>
            </a:r>
          </a:p>
          <a:p>
            <a:pPr marL="342900" indent="-342900">
              <a:spcBef>
                <a:spcPct val="0"/>
              </a:spcBef>
              <a:spcAft>
                <a:spcPct val="0"/>
              </a:spcAft>
              <a:buFont typeface="Arial" pitchFamily="34" charset="0"/>
              <a:buChar char="•"/>
            </a:pPr>
            <a:r>
              <a:rPr lang="en-US" b="1" dirty="0">
                <a:solidFill>
                  <a:schemeClr val="tx1"/>
                </a:solidFill>
              </a:rPr>
              <a:t>2.5 times </a:t>
            </a:r>
            <a:r>
              <a:rPr lang="en-US" dirty="0">
                <a:solidFill>
                  <a:schemeClr val="tx1"/>
                </a:solidFill>
              </a:rPr>
              <a:t>more likely to report sexual abuse by staff in prison</a:t>
            </a:r>
          </a:p>
          <a:p>
            <a:pPr marL="342900" indent="-342900">
              <a:spcBef>
                <a:spcPct val="0"/>
              </a:spcBef>
              <a:spcAft>
                <a:spcPct val="0"/>
              </a:spcAft>
              <a:buFont typeface="Arial" pitchFamily="34" charset="0"/>
              <a:buChar char="•"/>
            </a:pPr>
            <a:r>
              <a:rPr lang="en-US" b="1" dirty="0">
                <a:solidFill>
                  <a:schemeClr val="tx1"/>
                </a:solidFill>
              </a:rPr>
              <a:t>7 times </a:t>
            </a:r>
            <a:r>
              <a:rPr lang="en-US" dirty="0">
                <a:solidFill>
                  <a:schemeClr val="tx1"/>
                </a:solidFill>
              </a:rPr>
              <a:t>more likely to report sexual abuse by other inmates in jail</a:t>
            </a:r>
          </a:p>
          <a:p>
            <a:pPr marL="342900" indent="-342900">
              <a:spcBef>
                <a:spcPct val="0"/>
              </a:spcBef>
              <a:spcAft>
                <a:spcPct val="0"/>
              </a:spcAft>
              <a:buFont typeface="Arial" pitchFamily="34" charset="0"/>
              <a:buChar char="•"/>
            </a:pPr>
            <a:r>
              <a:rPr lang="en-US" b="1" dirty="0">
                <a:solidFill>
                  <a:schemeClr val="tx1"/>
                </a:solidFill>
              </a:rPr>
              <a:t>2.5 times </a:t>
            </a:r>
            <a:r>
              <a:rPr lang="en-US" dirty="0">
                <a:solidFill>
                  <a:schemeClr val="tx1"/>
                </a:solidFill>
              </a:rPr>
              <a:t>more likely report abuse by staff in jail </a:t>
            </a:r>
          </a:p>
          <a:p>
            <a:pPr marL="342900" indent="-342900">
              <a:spcBef>
                <a:spcPct val="0"/>
              </a:spcBef>
              <a:spcAft>
                <a:spcPct val="0"/>
              </a:spcAft>
              <a:buFont typeface="Arial" pitchFamily="34" charset="0"/>
              <a:buChar char="•"/>
            </a:pPr>
            <a:endParaRPr lang="en-US" dirty="0">
              <a:solidFill>
                <a:schemeClr val="tx1"/>
              </a:solidFill>
            </a:endParaRPr>
          </a:p>
        </p:txBody>
      </p:sp>
      <p:sp>
        <p:nvSpPr>
          <p:cNvPr id="2" name="TextBox 1"/>
          <p:cNvSpPr txBox="1"/>
          <p:nvPr/>
        </p:nvSpPr>
        <p:spPr>
          <a:xfrm>
            <a:off x="609600" y="5710535"/>
            <a:ext cx="7391400" cy="369332"/>
          </a:xfrm>
          <a:prstGeom prst="rect">
            <a:avLst/>
          </a:prstGeom>
          <a:noFill/>
        </p:spPr>
        <p:txBody>
          <a:bodyPr wrap="square" rtlCol="0">
            <a:spAutoFit/>
          </a:bodyPr>
          <a:lstStyle/>
          <a:p>
            <a:r>
              <a:rPr lang="en-US" sz="600" dirty="0"/>
              <a:t>Beck, Allen Ph.D. et al. </a:t>
            </a:r>
            <a:r>
              <a:rPr lang="en-US" sz="600" i="1" dirty="0"/>
              <a:t>Sexual Victimization in Prisons and Jails Reported by Inmates, 2011-12</a:t>
            </a:r>
            <a:r>
              <a:rPr lang="en-US" sz="600" dirty="0"/>
              <a:t>. Washington, DC: U.S. Department of Justice, Bureau of Justice Statistics.</a:t>
            </a:r>
          </a:p>
          <a:p>
            <a:endParaRPr lang="en-US" sz="1200" dirty="0"/>
          </a:p>
        </p:txBody>
      </p:sp>
    </p:spTree>
    <p:custDataLst>
      <p:tags r:id="rId1"/>
    </p:custDataLst>
    <p:extLst>
      <p:ext uri="{BB962C8B-B14F-4D97-AF65-F5344CB8AC3E}">
        <p14:creationId xmlns:p14="http://schemas.microsoft.com/office/powerpoint/2010/main" val="10509362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457200" y="228600"/>
            <a:ext cx="8229600" cy="889000"/>
          </a:xfrm>
        </p:spPr>
        <p:txBody>
          <a:bodyPr/>
          <a:lstStyle/>
          <a:p>
            <a:r>
              <a:rPr lang="en-US" dirty="0">
                <a:effectLst/>
              </a:rPr>
              <a:t>Transgender Inmates</a:t>
            </a:r>
          </a:p>
        </p:txBody>
      </p:sp>
      <p:sp>
        <p:nvSpPr>
          <p:cNvPr id="74755" name="Content Placeholder 2"/>
          <p:cNvSpPr>
            <a:spLocks noGrp="1"/>
          </p:cNvSpPr>
          <p:nvPr>
            <p:ph sz="quarter" idx="4"/>
          </p:nvPr>
        </p:nvSpPr>
        <p:spPr>
          <a:xfrm>
            <a:off x="457200" y="1524000"/>
            <a:ext cx="8229600" cy="3883025"/>
          </a:xfrm>
        </p:spPr>
        <p:txBody>
          <a:bodyPr/>
          <a:lstStyle/>
          <a:p>
            <a:pPr marL="342900" indent="-342900">
              <a:lnSpc>
                <a:spcPct val="150000"/>
              </a:lnSpc>
              <a:spcBef>
                <a:spcPct val="0"/>
              </a:spcBef>
              <a:spcAft>
                <a:spcPct val="0"/>
              </a:spcAft>
              <a:buFont typeface="Arial" pitchFamily="34" charset="0"/>
              <a:buChar char="•"/>
            </a:pPr>
            <a:r>
              <a:rPr lang="en-US" sz="2200" dirty="0">
                <a:solidFill>
                  <a:schemeClr val="tx1"/>
                </a:solidFill>
              </a:rPr>
              <a:t>Transgender inmates may face:</a:t>
            </a:r>
          </a:p>
          <a:p>
            <a:pPr lvl="1">
              <a:lnSpc>
                <a:spcPct val="150000"/>
              </a:lnSpc>
              <a:spcBef>
                <a:spcPct val="0"/>
              </a:spcBef>
              <a:spcAft>
                <a:spcPct val="0"/>
              </a:spcAft>
            </a:pPr>
            <a:r>
              <a:rPr lang="en-US" sz="2200" dirty="0">
                <a:solidFill>
                  <a:schemeClr val="tx1"/>
                </a:solidFill>
              </a:rPr>
              <a:t>Alienation from other inmates</a:t>
            </a:r>
          </a:p>
          <a:p>
            <a:pPr lvl="1">
              <a:lnSpc>
                <a:spcPct val="150000"/>
              </a:lnSpc>
              <a:spcBef>
                <a:spcPct val="0"/>
              </a:spcBef>
              <a:spcAft>
                <a:spcPct val="0"/>
              </a:spcAft>
            </a:pPr>
            <a:r>
              <a:rPr lang="en-US" sz="2200" dirty="0">
                <a:solidFill>
                  <a:schemeClr val="tx1"/>
                </a:solidFill>
              </a:rPr>
              <a:t>Alienation from staff</a:t>
            </a:r>
          </a:p>
          <a:p>
            <a:pPr marL="342900" indent="-342900">
              <a:lnSpc>
                <a:spcPct val="150000"/>
              </a:lnSpc>
              <a:spcBef>
                <a:spcPct val="0"/>
              </a:spcBef>
              <a:spcAft>
                <a:spcPct val="0"/>
              </a:spcAft>
              <a:buFont typeface="Arial" pitchFamily="34" charset="0"/>
              <a:buChar char="•"/>
            </a:pPr>
            <a:r>
              <a:rPr lang="en-US" sz="2200" dirty="0">
                <a:solidFill>
                  <a:schemeClr val="tx1"/>
                </a:solidFill>
              </a:rPr>
              <a:t>Transgender inmates may have physical characteristics of the opposite sex</a:t>
            </a:r>
          </a:p>
          <a:p>
            <a:pPr marL="342900" indent="-342900">
              <a:lnSpc>
                <a:spcPct val="150000"/>
              </a:lnSpc>
              <a:spcBef>
                <a:spcPct val="0"/>
              </a:spcBef>
              <a:spcAft>
                <a:spcPct val="0"/>
              </a:spcAft>
              <a:buFont typeface="Arial" pitchFamily="34" charset="0"/>
              <a:buChar char="•"/>
            </a:pPr>
            <a:r>
              <a:rPr lang="en-US" sz="2200" dirty="0">
                <a:solidFill>
                  <a:schemeClr val="tx1"/>
                </a:solidFill>
              </a:rPr>
              <a:t>Law suits of note brought forth by transgender inmates</a:t>
            </a:r>
          </a:p>
          <a:p>
            <a:pPr lvl="1">
              <a:lnSpc>
                <a:spcPct val="150000"/>
              </a:lnSpc>
              <a:spcBef>
                <a:spcPct val="0"/>
              </a:spcBef>
              <a:spcAft>
                <a:spcPct val="0"/>
              </a:spcAft>
            </a:pPr>
            <a:r>
              <a:rPr lang="en-US" sz="2200" dirty="0">
                <a:solidFill>
                  <a:schemeClr val="tx1"/>
                </a:solidFill>
              </a:rPr>
              <a:t>Farmer v. Brennan</a:t>
            </a:r>
          </a:p>
        </p:txBody>
      </p:sp>
    </p:spTree>
    <p:custDataLst>
      <p:tags r:id="rId1"/>
    </p:custDataLst>
    <p:extLst>
      <p:ext uri="{BB962C8B-B14F-4D97-AF65-F5344CB8AC3E}">
        <p14:creationId xmlns:p14="http://schemas.microsoft.com/office/powerpoint/2010/main" val="2138560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457200" y="228600"/>
            <a:ext cx="8229600" cy="889000"/>
          </a:xfrm>
        </p:spPr>
        <p:txBody>
          <a:bodyPr/>
          <a:lstStyle/>
          <a:p>
            <a:r>
              <a:rPr lang="en-US" dirty="0"/>
              <a:t>Lesbian, Gay, Bisexual, Transgender and Intersex Inmates</a:t>
            </a:r>
          </a:p>
        </p:txBody>
      </p:sp>
      <p:sp>
        <p:nvSpPr>
          <p:cNvPr id="75779" name="Rectangle 3"/>
          <p:cNvSpPr>
            <a:spLocks noGrp="1" noChangeArrowheads="1"/>
          </p:cNvSpPr>
          <p:nvPr>
            <p:ph sz="quarter" idx="4"/>
          </p:nvPr>
        </p:nvSpPr>
        <p:spPr>
          <a:xfrm>
            <a:off x="457200" y="1600200"/>
            <a:ext cx="8229600" cy="3883025"/>
          </a:xfrm>
        </p:spPr>
        <p:txBody>
          <a:bodyPr/>
          <a:lstStyle/>
          <a:p>
            <a:pPr marL="342900" indent="-342900">
              <a:spcBef>
                <a:spcPct val="0"/>
              </a:spcBef>
              <a:spcAft>
                <a:spcPct val="0"/>
              </a:spcAft>
              <a:buFont typeface="Arial" pitchFamily="34" charset="0"/>
              <a:buChar char="•"/>
            </a:pPr>
            <a:r>
              <a:rPr lang="en-US" dirty="0">
                <a:solidFill>
                  <a:schemeClr val="tx1"/>
                </a:solidFill>
              </a:rPr>
              <a:t>Use the identifiers stated by the interviewee indicates. Gender identity is a persons’ sense of their own gender, which is communicated to other’s by their gender expression.</a:t>
            </a:r>
          </a:p>
          <a:p>
            <a:pPr marL="342900" indent="-342900">
              <a:spcBef>
                <a:spcPct val="0"/>
              </a:spcBef>
              <a:spcAft>
                <a:spcPct val="0"/>
              </a:spcAft>
              <a:buFont typeface="Arial" pitchFamily="34" charset="0"/>
              <a:buChar char="•"/>
            </a:pPr>
            <a:endParaRPr lang="en-US" dirty="0">
              <a:solidFill>
                <a:schemeClr val="tx1"/>
              </a:solidFill>
            </a:endParaRPr>
          </a:p>
          <a:p>
            <a:pPr marL="342900" indent="-342900">
              <a:spcBef>
                <a:spcPct val="0"/>
              </a:spcBef>
              <a:spcAft>
                <a:spcPct val="0"/>
              </a:spcAft>
              <a:buFont typeface="Arial" pitchFamily="34" charset="0"/>
              <a:buChar char="•"/>
            </a:pPr>
            <a:r>
              <a:rPr lang="en-US" dirty="0">
                <a:solidFill>
                  <a:schemeClr val="tx1"/>
                </a:solidFill>
              </a:rPr>
              <a:t>Use gender neutral language. (e.g. say “partner” instead of girlfriend or wife or boyfriend or husband)</a:t>
            </a:r>
          </a:p>
        </p:txBody>
      </p:sp>
    </p:spTree>
    <p:extLst>
      <p:ext uri="{BB962C8B-B14F-4D97-AF65-F5344CB8AC3E}">
        <p14:creationId xmlns:p14="http://schemas.microsoft.com/office/powerpoint/2010/main" val="167735171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80963"/>
            <a:ext cx="8229600" cy="889000"/>
          </a:xfrm>
        </p:spPr>
        <p:txBody>
          <a:bodyPr/>
          <a:lstStyle/>
          <a:p>
            <a:r>
              <a:rPr lang="en-US" dirty="0"/>
              <a:t>Profile: Developmentally Disabled</a:t>
            </a:r>
          </a:p>
        </p:txBody>
      </p:sp>
      <p:sp>
        <p:nvSpPr>
          <p:cNvPr id="77827" name="Rectangle 3"/>
          <p:cNvSpPr>
            <a:spLocks noGrp="1" noChangeArrowheads="1"/>
          </p:cNvSpPr>
          <p:nvPr>
            <p:ph sz="quarter" idx="4"/>
          </p:nvPr>
        </p:nvSpPr>
        <p:spPr>
          <a:xfrm>
            <a:off x="381000" y="1600200"/>
            <a:ext cx="8229600" cy="3883025"/>
          </a:xfrm>
        </p:spPr>
        <p:txBody>
          <a:bodyPr/>
          <a:lstStyle/>
          <a:p>
            <a:pPr>
              <a:lnSpc>
                <a:spcPct val="100000"/>
              </a:lnSpc>
              <a:spcBef>
                <a:spcPct val="0"/>
              </a:spcBef>
              <a:spcAft>
                <a:spcPct val="0"/>
              </a:spcAft>
            </a:pPr>
            <a:r>
              <a:rPr lang="en-US" sz="2000" dirty="0">
                <a:solidFill>
                  <a:schemeClr val="tx1"/>
                </a:solidFill>
              </a:rPr>
              <a:t>Developmental Disability is a sever, chronic disability that:</a:t>
            </a:r>
          </a:p>
          <a:p>
            <a:pPr marL="457200" indent="-457200">
              <a:lnSpc>
                <a:spcPct val="100000"/>
              </a:lnSpc>
              <a:spcBef>
                <a:spcPct val="0"/>
              </a:spcBef>
              <a:spcAft>
                <a:spcPct val="0"/>
              </a:spcAft>
              <a:buFont typeface="+mj-lt"/>
              <a:buAutoNum type="arabicPeriod"/>
            </a:pPr>
            <a:r>
              <a:rPr lang="en-US" sz="2000" dirty="0">
                <a:solidFill>
                  <a:schemeClr val="tx1"/>
                </a:solidFill>
              </a:rPr>
              <a:t>Is attributable to mental or physical impairment(s)</a:t>
            </a:r>
          </a:p>
          <a:p>
            <a:pPr marL="457200" indent="-457200">
              <a:lnSpc>
                <a:spcPct val="100000"/>
              </a:lnSpc>
              <a:spcBef>
                <a:spcPct val="0"/>
              </a:spcBef>
              <a:spcAft>
                <a:spcPct val="0"/>
              </a:spcAft>
              <a:buFont typeface="+mj-lt"/>
              <a:buAutoNum type="arabicPeriod"/>
            </a:pPr>
            <a:r>
              <a:rPr lang="en-US" sz="2000" dirty="0">
                <a:solidFill>
                  <a:schemeClr val="tx1"/>
                </a:solidFill>
              </a:rPr>
              <a:t>Manifested before age of 22</a:t>
            </a:r>
          </a:p>
          <a:p>
            <a:pPr marL="457200" indent="-457200">
              <a:lnSpc>
                <a:spcPct val="100000"/>
              </a:lnSpc>
              <a:spcBef>
                <a:spcPct val="0"/>
              </a:spcBef>
              <a:spcAft>
                <a:spcPct val="0"/>
              </a:spcAft>
              <a:buFont typeface="+mj-lt"/>
              <a:buAutoNum type="arabicPeriod"/>
            </a:pPr>
            <a:r>
              <a:rPr lang="en-US" sz="2000" dirty="0">
                <a:solidFill>
                  <a:schemeClr val="tx1"/>
                </a:solidFill>
              </a:rPr>
              <a:t>Likely to continue indefinitely</a:t>
            </a:r>
          </a:p>
          <a:p>
            <a:pPr marL="457200" indent="-457200">
              <a:lnSpc>
                <a:spcPct val="100000"/>
              </a:lnSpc>
              <a:spcBef>
                <a:spcPct val="0"/>
              </a:spcBef>
              <a:spcAft>
                <a:spcPct val="0"/>
              </a:spcAft>
              <a:buFont typeface="+mj-lt"/>
              <a:buAutoNum type="arabicPeriod"/>
            </a:pPr>
            <a:r>
              <a:rPr lang="en-US" sz="2000" dirty="0">
                <a:solidFill>
                  <a:schemeClr val="tx1"/>
                </a:solidFill>
              </a:rPr>
              <a:t>Results in substantial functional limitations in three or more of the following:</a:t>
            </a:r>
          </a:p>
          <a:p>
            <a:pPr marL="1200150" lvl="1" indent="-457200">
              <a:lnSpc>
                <a:spcPct val="100000"/>
              </a:lnSpc>
              <a:spcBef>
                <a:spcPct val="0"/>
              </a:spcBef>
              <a:spcAft>
                <a:spcPct val="0"/>
              </a:spcAft>
              <a:buFont typeface="+mj-lt"/>
              <a:buAutoNum type="arabicPeriod"/>
            </a:pPr>
            <a:r>
              <a:rPr lang="en-US" sz="2000" dirty="0">
                <a:solidFill>
                  <a:schemeClr val="tx1"/>
                </a:solidFill>
              </a:rPr>
              <a:t>Self-care</a:t>
            </a:r>
          </a:p>
          <a:p>
            <a:pPr marL="1200150" lvl="1" indent="-457200">
              <a:lnSpc>
                <a:spcPct val="100000"/>
              </a:lnSpc>
              <a:spcBef>
                <a:spcPct val="0"/>
              </a:spcBef>
              <a:spcAft>
                <a:spcPct val="0"/>
              </a:spcAft>
              <a:buFont typeface="+mj-lt"/>
              <a:buAutoNum type="arabicPeriod"/>
            </a:pPr>
            <a:r>
              <a:rPr lang="en-US" sz="2000" dirty="0">
                <a:solidFill>
                  <a:schemeClr val="tx1"/>
                </a:solidFill>
              </a:rPr>
              <a:t>Receptive and expressive language</a:t>
            </a:r>
          </a:p>
          <a:p>
            <a:pPr marL="1200150" lvl="1" indent="-457200">
              <a:lnSpc>
                <a:spcPct val="100000"/>
              </a:lnSpc>
              <a:spcBef>
                <a:spcPct val="0"/>
              </a:spcBef>
              <a:spcAft>
                <a:spcPct val="0"/>
              </a:spcAft>
              <a:buFont typeface="+mj-lt"/>
              <a:buAutoNum type="arabicPeriod"/>
            </a:pPr>
            <a:r>
              <a:rPr lang="en-US" sz="2000" dirty="0">
                <a:solidFill>
                  <a:schemeClr val="tx1"/>
                </a:solidFill>
              </a:rPr>
              <a:t>Learning</a:t>
            </a:r>
          </a:p>
          <a:p>
            <a:pPr marL="1200150" lvl="1" indent="-457200">
              <a:lnSpc>
                <a:spcPct val="100000"/>
              </a:lnSpc>
              <a:spcBef>
                <a:spcPct val="0"/>
              </a:spcBef>
              <a:spcAft>
                <a:spcPct val="0"/>
              </a:spcAft>
              <a:buFont typeface="+mj-lt"/>
              <a:buAutoNum type="arabicPeriod"/>
            </a:pPr>
            <a:r>
              <a:rPr lang="en-US" sz="2000" dirty="0">
                <a:solidFill>
                  <a:schemeClr val="tx1"/>
                </a:solidFill>
              </a:rPr>
              <a:t>Mobility</a:t>
            </a:r>
          </a:p>
          <a:p>
            <a:pPr marL="1200150" lvl="1" indent="-457200">
              <a:lnSpc>
                <a:spcPct val="100000"/>
              </a:lnSpc>
              <a:spcBef>
                <a:spcPct val="0"/>
              </a:spcBef>
              <a:spcAft>
                <a:spcPct val="0"/>
              </a:spcAft>
              <a:buFont typeface="+mj-lt"/>
              <a:buAutoNum type="arabicPeriod"/>
            </a:pPr>
            <a:r>
              <a:rPr lang="en-US" sz="2000" dirty="0">
                <a:solidFill>
                  <a:schemeClr val="tx1"/>
                </a:solidFill>
              </a:rPr>
              <a:t>Self-direction</a:t>
            </a:r>
          </a:p>
          <a:p>
            <a:pPr marL="1200150" lvl="1" indent="-457200">
              <a:lnSpc>
                <a:spcPct val="100000"/>
              </a:lnSpc>
              <a:spcBef>
                <a:spcPct val="0"/>
              </a:spcBef>
              <a:spcAft>
                <a:spcPct val="0"/>
              </a:spcAft>
              <a:buFont typeface="+mj-lt"/>
              <a:buAutoNum type="arabicPeriod"/>
            </a:pPr>
            <a:r>
              <a:rPr lang="en-US" sz="2000" dirty="0">
                <a:solidFill>
                  <a:schemeClr val="tx1"/>
                </a:solidFill>
              </a:rPr>
              <a:t>Capacity for independent living</a:t>
            </a:r>
          </a:p>
          <a:p>
            <a:pPr marL="1200150" lvl="1" indent="-457200">
              <a:lnSpc>
                <a:spcPct val="100000"/>
              </a:lnSpc>
              <a:spcBef>
                <a:spcPct val="0"/>
              </a:spcBef>
              <a:spcAft>
                <a:spcPct val="0"/>
              </a:spcAft>
              <a:buFont typeface="+mj-lt"/>
              <a:buAutoNum type="arabicPeriod"/>
            </a:pPr>
            <a:r>
              <a:rPr lang="en-US" sz="2000" dirty="0">
                <a:solidFill>
                  <a:schemeClr val="tx1"/>
                </a:solidFill>
              </a:rPr>
              <a:t>Economic self-sufficiency</a:t>
            </a:r>
          </a:p>
          <a:p>
            <a:pPr marL="457200" indent="-457200">
              <a:lnSpc>
                <a:spcPct val="100000"/>
              </a:lnSpc>
              <a:spcBef>
                <a:spcPct val="0"/>
              </a:spcBef>
              <a:spcAft>
                <a:spcPct val="0"/>
              </a:spcAft>
              <a:buFont typeface="+mj-lt"/>
              <a:buAutoNum type="arabicPeriod"/>
            </a:pPr>
            <a:r>
              <a:rPr lang="en-US" sz="2000" dirty="0">
                <a:solidFill>
                  <a:schemeClr val="tx1"/>
                </a:solidFill>
              </a:rPr>
              <a:t>Reflects need for combination and sequence of services, supports or other assistance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57200" y="80963"/>
            <a:ext cx="8229600" cy="889000"/>
          </a:xfrm>
        </p:spPr>
        <p:txBody>
          <a:bodyPr/>
          <a:lstStyle/>
          <a:p>
            <a:r>
              <a:rPr lang="en-US" dirty="0"/>
              <a:t>Profile: Developmentally Disabled</a:t>
            </a:r>
          </a:p>
        </p:txBody>
      </p:sp>
      <p:sp>
        <p:nvSpPr>
          <p:cNvPr id="5" name="TextBox 4"/>
          <p:cNvSpPr txBox="1"/>
          <p:nvPr/>
        </p:nvSpPr>
        <p:spPr>
          <a:xfrm>
            <a:off x="533400" y="1676400"/>
            <a:ext cx="8153400" cy="2400657"/>
          </a:xfrm>
          <a:prstGeom prst="rect">
            <a:avLst/>
          </a:prstGeom>
          <a:noFill/>
        </p:spPr>
        <p:txBody>
          <a:bodyPr wrap="square">
            <a:spAutoFit/>
          </a:bodyPr>
          <a:lstStyle/>
          <a:p>
            <a:pPr>
              <a:lnSpc>
                <a:spcPct val="150000"/>
              </a:lnSpc>
              <a:defRPr/>
            </a:pPr>
            <a:r>
              <a:rPr lang="en-US" sz="2000" b="1" dirty="0">
                <a:latin typeface="Verdana" pitchFamily="34" charset="0"/>
                <a:ea typeface="Verdana" pitchFamily="34" charset="0"/>
                <a:cs typeface="Verdana" pitchFamily="34" charset="0"/>
              </a:rPr>
              <a:t>Interviewer should..</a:t>
            </a:r>
          </a:p>
          <a:p>
            <a:pPr marL="342900" indent="-342900">
              <a:lnSpc>
                <a:spcPct val="150000"/>
              </a:lnSpc>
              <a:buFont typeface="Arial" pitchFamily="34" charset="0"/>
              <a:buChar char="•"/>
              <a:defRPr/>
            </a:pPr>
            <a:r>
              <a:rPr lang="en-US" sz="2000" dirty="0">
                <a:latin typeface="Verdana" pitchFamily="34" charset="0"/>
                <a:ea typeface="Verdana" pitchFamily="34" charset="0"/>
                <a:cs typeface="Verdana" pitchFamily="34" charset="0"/>
              </a:rPr>
              <a:t>Allow person to use their own words</a:t>
            </a:r>
          </a:p>
          <a:p>
            <a:pPr marL="342900" indent="-342900">
              <a:lnSpc>
                <a:spcPct val="150000"/>
              </a:lnSpc>
              <a:buFont typeface="Arial" pitchFamily="34" charset="0"/>
              <a:buChar char="•"/>
              <a:defRPr/>
            </a:pPr>
            <a:r>
              <a:rPr lang="en-US" sz="2000" dirty="0">
                <a:latin typeface="Verdana" pitchFamily="34" charset="0"/>
                <a:ea typeface="Verdana" pitchFamily="34" charset="0"/>
                <a:cs typeface="Verdana" pitchFamily="34" charset="0"/>
              </a:rPr>
              <a:t>Not ask leading questions</a:t>
            </a:r>
          </a:p>
          <a:p>
            <a:pPr marL="342900" indent="-342900">
              <a:lnSpc>
                <a:spcPct val="150000"/>
              </a:lnSpc>
              <a:buFont typeface="Arial" pitchFamily="34" charset="0"/>
              <a:buChar char="•"/>
              <a:defRPr/>
            </a:pPr>
            <a:r>
              <a:rPr lang="en-US" sz="2000" dirty="0">
                <a:latin typeface="Verdana" pitchFamily="34" charset="0"/>
                <a:ea typeface="Verdana" pitchFamily="34" charset="0"/>
                <a:cs typeface="Verdana" pitchFamily="34" charset="0"/>
              </a:rPr>
              <a:t>Use concrete ideas (who, what, when, where, how)</a:t>
            </a:r>
          </a:p>
          <a:p>
            <a:pPr marL="342900" indent="-342900">
              <a:lnSpc>
                <a:spcPct val="150000"/>
              </a:lnSpc>
              <a:buFont typeface="Arial" pitchFamily="34" charset="0"/>
              <a:buChar char="•"/>
              <a:defRPr/>
            </a:pPr>
            <a:r>
              <a:rPr lang="en-US" sz="2000" dirty="0">
                <a:latin typeface="Verdana" pitchFamily="34" charset="0"/>
                <a:ea typeface="Verdana" pitchFamily="34" charset="0"/>
                <a:cs typeface="Verdana" pitchFamily="34" charset="0"/>
              </a:rPr>
              <a:t>Use simple vocabulary</a:t>
            </a:r>
          </a:p>
        </p:txBody>
      </p:sp>
    </p:spTree>
    <p:extLst>
      <p:ext uri="{BB962C8B-B14F-4D97-AF65-F5344CB8AC3E}">
        <p14:creationId xmlns:p14="http://schemas.microsoft.com/office/powerpoint/2010/main" val="29431749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457200" y="80963"/>
            <a:ext cx="8229600" cy="889000"/>
          </a:xfrm>
        </p:spPr>
        <p:txBody>
          <a:bodyPr/>
          <a:lstStyle/>
          <a:p>
            <a:r>
              <a:rPr lang="en-US" dirty="0"/>
              <a:t>Limited Language Ability</a:t>
            </a:r>
          </a:p>
        </p:txBody>
      </p:sp>
      <p:sp>
        <p:nvSpPr>
          <p:cNvPr id="78851" name="Rectangle 3"/>
          <p:cNvSpPr>
            <a:spLocks noGrp="1" noChangeArrowheads="1"/>
          </p:cNvSpPr>
          <p:nvPr>
            <p:ph sz="quarter" idx="4"/>
          </p:nvPr>
        </p:nvSpPr>
        <p:spPr>
          <a:xfrm>
            <a:off x="457200" y="1371600"/>
            <a:ext cx="8229600" cy="3883025"/>
          </a:xfrm>
        </p:spPr>
        <p:txBody>
          <a:bodyPr rtlCol="0"/>
          <a:lstStyle/>
          <a:p>
            <a:pPr marL="342900" indent="-342900" fontAlgn="auto">
              <a:buFont typeface="Arial" pitchFamily="34" charset="0"/>
              <a:buChar char="•"/>
              <a:defRPr/>
            </a:pPr>
            <a:r>
              <a:rPr lang="en-US" sz="2250" dirty="0">
                <a:solidFill>
                  <a:schemeClr val="tx1"/>
                </a:solidFill>
              </a:rPr>
              <a:t>Use vocabulary and sentences that are at the individual’s level of cognitive and language development</a:t>
            </a:r>
          </a:p>
          <a:p>
            <a:pPr marL="342900" indent="-342900" fontAlgn="auto">
              <a:buFont typeface="Arial" pitchFamily="34" charset="0"/>
              <a:buChar char="•"/>
              <a:defRPr/>
            </a:pPr>
            <a:r>
              <a:rPr lang="en-US" sz="2250" dirty="0">
                <a:solidFill>
                  <a:schemeClr val="tx1"/>
                </a:solidFill>
              </a:rPr>
              <a:t>Ask one question at a time; avoid lengthy complex, multiple-part questions</a:t>
            </a:r>
          </a:p>
          <a:p>
            <a:pPr marL="342900" indent="-342900" fontAlgn="auto">
              <a:buFont typeface="Arial" pitchFamily="34" charset="0"/>
              <a:buChar char="•"/>
              <a:defRPr/>
            </a:pPr>
            <a:r>
              <a:rPr lang="en-US" sz="2250" dirty="0">
                <a:solidFill>
                  <a:schemeClr val="tx1"/>
                </a:solidFill>
              </a:rPr>
              <a:t>Speak slowly and allow sufficient wait time</a:t>
            </a:r>
          </a:p>
          <a:p>
            <a:pPr marL="342900" indent="-342900" fontAlgn="auto">
              <a:buFont typeface="Arial" pitchFamily="34" charset="0"/>
              <a:buChar char="•"/>
              <a:defRPr/>
            </a:pPr>
            <a:r>
              <a:rPr lang="en-US" sz="2250" dirty="0">
                <a:solidFill>
                  <a:schemeClr val="tx1"/>
                </a:solidFill>
              </a:rPr>
              <a:t>If using an interpreter, be aware that it may take time for the inmate to trust and feel okay about the interpreter’s presence </a:t>
            </a:r>
          </a:p>
          <a:p>
            <a:pPr fontAlgn="auto">
              <a:defRPr/>
            </a:pPr>
            <a:endParaRPr lang="en-US" sz="2250" dirty="0">
              <a:solidFill>
                <a:schemeClr val="tx1"/>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457200" y="80963"/>
            <a:ext cx="8229600" cy="889000"/>
          </a:xfrm>
        </p:spPr>
        <p:txBody>
          <a:bodyPr/>
          <a:lstStyle/>
          <a:p>
            <a:r>
              <a:rPr lang="en-US" dirty="0"/>
              <a:t>Mentally Ill</a:t>
            </a:r>
          </a:p>
        </p:txBody>
      </p:sp>
      <p:sp>
        <p:nvSpPr>
          <p:cNvPr id="79875" name="Rectangle 3"/>
          <p:cNvSpPr>
            <a:spLocks noGrp="1" noChangeArrowheads="1"/>
          </p:cNvSpPr>
          <p:nvPr>
            <p:ph sz="quarter" idx="4"/>
          </p:nvPr>
        </p:nvSpPr>
        <p:spPr>
          <a:xfrm>
            <a:off x="457200" y="1295400"/>
            <a:ext cx="8229600" cy="3883025"/>
          </a:xfrm>
        </p:spPr>
        <p:txBody>
          <a:bodyPr/>
          <a:lstStyle/>
          <a:p>
            <a:pPr marL="342900" indent="-342900">
              <a:spcBef>
                <a:spcPct val="0"/>
              </a:spcBef>
              <a:spcAft>
                <a:spcPct val="0"/>
              </a:spcAft>
              <a:buFont typeface="Arial" pitchFamily="34" charset="0"/>
              <a:buChar char="•"/>
            </a:pPr>
            <a:r>
              <a:rPr lang="en-US" sz="2200" dirty="0">
                <a:solidFill>
                  <a:schemeClr val="tx1"/>
                </a:solidFill>
              </a:rPr>
              <a:t>Obtain information about the victim’s mental health diagnosis so you are prepared to respond appropriately</a:t>
            </a:r>
          </a:p>
          <a:p>
            <a:pPr marL="342900" indent="-342900">
              <a:spcBef>
                <a:spcPct val="0"/>
              </a:spcBef>
              <a:spcAft>
                <a:spcPct val="0"/>
              </a:spcAft>
              <a:buFont typeface="Arial" pitchFamily="34" charset="0"/>
              <a:buChar char="•"/>
            </a:pPr>
            <a:r>
              <a:rPr lang="en-US" sz="2200" dirty="0">
                <a:solidFill>
                  <a:schemeClr val="tx1"/>
                </a:solidFill>
              </a:rPr>
              <a:t>Make sure the interviewee feels safe </a:t>
            </a:r>
          </a:p>
          <a:p>
            <a:pPr marL="342900" indent="-342900">
              <a:spcBef>
                <a:spcPct val="0"/>
              </a:spcBef>
              <a:spcAft>
                <a:spcPct val="0"/>
              </a:spcAft>
              <a:buFont typeface="Arial" pitchFamily="34" charset="0"/>
              <a:buChar char="•"/>
            </a:pPr>
            <a:r>
              <a:rPr lang="en-US" sz="2200" dirty="0">
                <a:solidFill>
                  <a:schemeClr val="tx1"/>
                </a:solidFill>
              </a:rPr>
              <a:t>Be prepared to let him/her walk/pace during the interview</a:t>
            </a:r>
          </a:p>
          <a:p>
            <a:pPr marL="342900" indent="-342900">
              <a:spcBef>
                <a:spcPct val="0"/>
              </a:spcBef>
              <a:spcAft>
                <a:spcPct val="0"/>
              </a:spcAft>
              <a:buFont typeface="Arial" pitchFamily="34" charset="0"/>
              <a:buChar char="•"/>
            </a:pPr>
            <a:r>
              <a:rPr lang="en-US" sz="2200" dirty="0">
                <a:solidFill>
                  <a:schemeClr val="tx1"/>
                </a:solidFill>
              </a:rPr>
              <a:t>Offer breaks; keep the interview short</a:t>
            </a:r>
          </a:p>
          <a:p>
            <a:pPr marL="342900" indent="-342900">
              <a:spcBef>
                <a:spcPct val="0"/>
              </a:spcBef>
              <a:spcAft>
                <a:spcPct val="0"/>
              </a:spcAft>
              <a:buFont typeface="Arial" pitchFamily="34" charset="0"/>
              <a:buChar char="•"/>
            </a:pPr>
            <a:r>
              <a:rPr lang="en-US" sz="2200" dirty="0">
                <a:solidFill>
                  <a:schemeClr val="tx1"/>
                </a:solidFill>
              </a:rPr>
              <a:t>Consider the time of the interview in terms of the victim’s medications</a:t>
            </a:r>
          </a:p>
          <a:p>
            <a:pPr marL="342900" indent="-342900">
              <a:spcBef>
                <a:spcPct val="0"/>
              </a:spcBef>
              <a:spcAft>
                <a:spcPct val="0"/>
              </a:spcAft>
              <a:buFont typeface="Arial" pitchFamily="34" charset="0"/>
              <a:buChar char="•"/>
            </a:pPr>
            <a:r>
              <a:rPr lang="en-US" sz="2200" dirty="0">
                <a:solidFill>
                  <a:schemeClr val="tx1"/>
                </a:solidFill>
              </a:rPr>
              <a:t>Consider allowing a mental health staff to assist </a:t>
            </a:r>
          </a:p>
          <a:p>
            <a:pPr marL="342900" indent="-342900">
              <a:spcBef>
                <a:spcPct val="0"/>
              </a:spcBef>
              <a:spcAft>
                <a:spcPct val="0"/>
              </a:spcAft>
              <a:buFont typeface="Arial" pitchFamily="34" charset="0"/>
              <a:buChar char="•"/>
            </a:pPr>
            <a:endParaRPr lang="en-US" sz="2200" dirty="0">
              <a:solidFill>
                <a:schemeClr val="tx1"/>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457200" y="80963"/>
            <a:ext cx="8229600" cy="889000"/>
          </a:xfrm>
        </p:spPr>
        <p:txBody>
          <a:bodyPr/>
          <a:lstStyle/>
          <a:p>
            <a:r>
              <a:rPr lang="en-US" dirty="0"/>
              <a:t>Mentally Ill</a:t>
            </a:r>
          </a:p>
        </p:txBody>
      </p:sp>
      <p:sp>
        <p:nvSpPr>
          <p:cNvPr id="80899" name="Rectangle 3"/>
          <p:cNvSpPr>
            <a:spLocks noGrp="1" noChangeArrowheads="1"/>
          </p:cNvSpPr>
          <p:nvPr>
            <p:ph sz="quarter" idx="4"/>
          </p:nvPr>
        </p:nvSpPr>
        <p:spPr>
          <a:xfrm>
            <a:off x="457200" y="1524000"/>
            <a:ext cx="8229600" cy="3883025"/>
          </a:xfrm>
        </p:spPr>
        <p:txBody>
          <a:bodyPr/>
          <a:lstStyle/>
          <a:p>
            <a:pPr marL="342900" indent="-342900">
              <a:spcBef>
                <a:spcPct val="0"/>
              </a:spcBef>
              <a:spcAft>
                <a:spcPct val="0"/>
              </a:spcAft>
              <a:buFont typeface="Arial" pitchFamily="34" charset="0"/>
              <a:buChar char="•"/>
            </a:pPr>
            <a:r>
              <a:rPr lang="en-US" sz="2800" dirty="0">
                <a:solidFill>
                  <a:schemeClr val="tx1"/>
                </a:solidFill>
              </a:rPr>
              <a:t>Inconsistencies in story may not = lying</a:t>
            </a:r>
          </a:p>
          <a:p>
            <a:pPr marL="342900" indent="-342900">
              <a:spcBef>
                <a:spcPct val="0"/>
              </a:spcBef>
              <a:spcAft>
                <a:spcPct val="0"/>
              </a:spcAft>
              <a:buFont typeface="Arial" pitchFamily="34" charset="0"/>
              <a:buChar char="•"/>
            </a:pPr>
            <a:r>
              <a:rPr lang="en-US" sz="2800" dirty="0">
                <a:solidFill>
                  <a:schemeClr val="tx1"/>
                </a:solidFill>
              </a:rPr>
              <a:t>Do not underestimate the interviewee</a:t>
            </a:r>
          </a:p>
          <a:p>
            <a:pPr marL="342900" indent="-342900">
              <a:spcBef>
                <a:spcPct val="0"/>
              </a:spcBef>
              <a:spcAft>
                <a:spcPct val="0"/>
              </a:spcAft>
              <a:buFont typeface="Arial" pitchFamily="34" charset="0"/>
              <a:buChar char="•"/>
            </a:pPr>
            <a:r>
              <a:rPr lang="en-US" sz="2800" dirty="0">
                <a:solidFill>
                  <a:schemeClr val="tx1"/>
                </a:solidFill>
              </a:rPr>
              <a:t>Takes time - multiple interviews may be necessary</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80963"/>
            <a:ext cx="8229600" cy="889000"/>
          </a:xfrm>
        </p:spPr>
        <p:txBody>
          <a:bodyPr/>
          <a:lstStyle/>
          <a:p>
            <a:r>
              <a:rPr lang="en-US" dirty="0"/>
              <a:t>What is an Interrogation?</a:t>
            </a:r>
          </a:p>
        </p:txBody>
      </p:sp>
      <p:sp>
        <p:nvSpPr>
          <p:cNvPr id="82947" name="Rectangle 3"/>
          <p:cNvSpPr>
            <a:spLocks noGrp="1" noChangeArrowheads="1"/>
          </p:cNvSpPr>
          <p:nvPr>
            <p:ph sz="quarter" idx="4"/>
          </p:nvPr>
        </p:nvSpPr>
        <p:spPr>
          <a:xfrm>
            <a:off x="457200" y="1447800"/>
            <a:ext cx="8229600" cy="3883025"/>
          </a:xfrm>
        </p:spPr>
        <p:txBody>
          <a:bodyPr/>
          <a:lstStyle/>
          <a:p>
            <a:pPr marL="342900" indent="-342900">
              <a:spcBef>
                <a:spcPct val="0"/>
              </a:spcBef>
              <a:spcAft>
                <a:spcPct val="0"/>
              </a:spcAft>
              <a:buFont typeface="Arial" pitchFamily="34" charset="0"/>
              <a:buChar char="•"/>
            </a:pPr>
            <a:r>
              <a:rPr lang="en-US" sz="2200" dirty="0">
                <a:solidFill>
                  <a:schemeClr val="tx1"/>
                </a:solidFill>
              </a:rPr>
              <a:t>Formal, planned questioning of a suspect, uncooperative witness or possibly a victim who becomes uncooperative or untruthful</a:t>
            </a:r>
          </a:p>
          <a:p>
            <a:pPr marL="342900" indent="-342900">
              <a:spcBef>
                <a:spcPct val="0"/>
              </a:spcBef>
              <a:spcAft>
                <a:spcPct val="0"/>
              </a:spcAft>
              <a:buFont typeface="Arial" pitchFamily="34" charset="0"/>
              <a:buChar char="•"/>
            </a:pPr>
            <a:r>
              <a:rPr lang="en-US" sz="2200" dirty="0">
                <a:solidFill>
                  <a:schemeClr val="tx1"/>
                </a:solidFill>
              </a:rPr>
              <a:t>Why: to gather and verify information given by cooperative people and the physical evidence at hand</a:t>
            </a:r>
          </a:p>
          <a:p>
            <a:pPr marL="342900" indent="-342900">
              <a:spcBef>
                <a:spcPct val="0"/>
              </a:spcBef>
              <a:spcAft>
                <a:spcPct val="0"/>
              </a:spcAft>
              <a:buFont typeface="Arial" pitchFamily="34" charset="0"/>
              <a:buChar char="•"/>
            </a:pPr>
            <a:r>
              <a:rPr lang="en-US" sz="2200" dirty="0">
                <a:solidFill>
                  <a:schemeClr val="tx1"/>
                </a:solidFill>
              </a:rPr>
              <a:t>How: by asking open-ended questions with the ability to move quickly with the flow of information, “drilling down” to the core information</a:t>
            </a:r>
          </a:p>
          <a:p>
            <a:pPr marL="342900" indent="-342900">
              <a:spcBef>
                <a:spcPct val="0"/>
              </a:spcBef>
              <a:spcAft>
                <a:spcPct val="0"/>
              </a:spcAft>
              <a:buFont typeface="Arial" pitchFamily="34" charset="0"/>
              <a:buChar char="•"/>
            </a:pPr>
            <a:endParaRPr lang="en-US" sz="2200"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a:xfrm>
            <a:off x="457200" y="80963"/>
            <a:ext cx="8229600" cy="889000"/>
          </a:xfrm>
        </p:spPr>
        <p:txBody>
          <a:bodyPr/>
          <a:lstStyle/>
          <a:p>
            <a:r>
              <a:rPr lang="en-US" dirty="0"/>
              <a:t>Activity</a:t>
            </a:r>
          </a:p>
        </p:txBody>
      </p:sp>
      <p:sp>
        <p:nvSpPr>
          <p:cNvPr id="83971" name="Content Placeholder 2"/>
          <p:cNvSpPr>
            <a:spLocks noGrp="1"/>
          </p:cNvSpPr>
          <p:nvPr>
            <p:ph sz="quarter" idx="4"/>
          </p:nvPr>
        </p:nvSpPr>
        <p:spPr>
          <a:xfrm>
            <a:off x="457200" y="1755775"/>
            <a:ext cx="8229600" cy="3883025"/>
          </a:xfrm>
        </p:spPr>
        <p:txBody>
          <a:bodyPr rtlCol="0"/>
          <a:lstStyle/>
          <a:p>
            <a:pPr algn="ctr" fontAlgn="auto">
              <a:defRPr/>
            </a:pPr>
            <a:r>
              <a:rPr lang="en-US" sz="4000" dirty="0">
                <a:solidFill>
                  <a:schemeClr val="tx1"/>
                </a:solidFill>
              </a:rPr>
              <a:t>Interrogating</a:t>
            </a:r>
          </a:p>
        </p:txBody>
      </p:sp>
      <p:pic>
        <p:nvPicPr>
          <p:cNvPr id="83972" name="Picture 5" descr="https://encrypted-tbn1.gstatic.com/images?q=tbn:ANd9GcQE6vBx7a47k7djqqXhW79encUBl5XCZCSORWl1z8xehWzRHq4eq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4163" y="2971800"/>
            <a:ext cx="3471862"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80963"/>
            <a:ext cx="8229600" cy="889000"/>
          </a:xfrm>
        </p:spPr>
        <p:txBody>
          <a:bodyPr/>
          <a:lstStyle/>
          <a:p>
            <a:r>
              <a:rPr lang="en-US" dirty="0"/>
              <a:t>A Question of the Audience</a:t>
            </a:r>
          </a:p>
        </p:txBody>
      </p:sp>
      <p:sp>
        <p:nvSpPr>
          <p:cNvPr id="14339" name="Content Placeholder 3"/>
          <p:cNvSpPr>
            <a:spLocks noGrp="1"/>
          </p:cNvSpPr>
          <p:nvPr>
            <p:ph sz="quarter" idx="4"/>
          </p:nvPr>
        </p:nvSpPr>
        <p:spPr>
          <a:xfrm>
            <a:off x="466725" y="1524000"/>
            <a:ext cx="8229600" cy="3883025"/>
          </a:xfrm>
        </p:spPr>
        <p:txBody>
          <a:bodyPr/>
          <a:lstStyle/>
          <a:p>
            <a:pPr algn="ctr">
              <a:spcBef>
                <a:spcPct val="0"/>
              </a:spcBef>
              <a:spcAft>
                <a:spcPct val="0"/>
              </a:spcAft>
            </a:pPr>
            <a:r>
              <a:rPr lang="en-US" dirty="0">
                <a:solidFill>
                  <a:schemeClr val="tx1"/>
                </a:solidFill>
              </a:rPr>
              <a:t>Private Encounter</a:t>
            </a:r>
          </a:p>
          <a:p>
            <a:pPr>
              <a:spcBef>
                <a:spcPct val="0"/>
              </a:spcBef>
              <a:spcAft>
                <a:spcPct val="0"/>
              </a:spcAft>
            </a:pPr>
            <a:endParaRPr lang="en-US" dirty="0">
              <a:solidFill>
                <a:schemeClr val="tx1"/>
              </a:solidFill>
            </a:endParaRPr>
          </a:p>
        </p:txBody>
      </p:sp>
      <p:pic>
        <p:nvPicPr>
          <p:cNvPr id="14340" name="Picture 5" descr="https://encrypted-tbn1.gstatic.com/images?q=tbn:ANd9GcQ5nDkU1FGi1ama16ZRQbk4iLoR1G57KWqMjeDDL7TMKLxddHMjAQ"/>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133600"/>
            <a:ext cx="4438650" cy="3849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Click="0"/>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2"/>
          <p:cNvSpPr>
            <a:spLocks noGrp="1" noChangeArrowheads="1"/>
          </p:cNvSpPr>
          <p:nvPr>
            <p:ph type="title"/>
          </p:nvPr>
        </p:nvSpPr>
        <p:spPr>
          <a:xfrm>
            <a:off x="457200" y="228600"/>
            <a:ext cx="8229600" cy="889000"/>
          </a:xfrm>
        </p:spPr>
        <p:txBody>
          <a:bodyPr rtlCol="0">
            <a:normAutofit fontScale="90000"/>
          </a:bodyPr>
          <a:lstStyle/>
          <a:p>
            <a:pPr fontAlgn="auto">
              <a:spcAft>
                <a:spcPts val="0"/>
              </a:spcAft>
              <a:defRPr/>
            </a:pPr>
            <a:r>
              <a:rPr lang="en-US" sz="4000" dirty="0"/>
              <a:t>Techniques for Interviewing Your Suspect</a:t>
            </a:r>
          </a:p>
        </p:txBody>
      </p:sp>
      <p:sp>
        <p:nvSpPr>
          <p:cNvPr id="2" name="Rectangle 3"/>
          <p:cNvSpPr>
            <a:spLocks noGrp="1" noChangeArrowheads="1"/>
          </p:cNvSpPr>
          <p:nvPr>
            <p:ph sz="quarter" idx="4"/>
          </p:nvPr>
        </p:nvSpPr>
        <p:spPr>
          <a:xfrm>
            <a:off x="457200" y="1524000"/>
            <a:ext cx="8229600" cy="3883025"/>
          </a:xfrm>
        </p:spPr>
        <p:txBody>
          <a:bodyPr/>
          <a:lstStyle/>
          <a:p>
            <a:pPr>
              <a:spcBef>
                <a:spcPct val="0"/>
              </a:spcBef>
              <a:spcAft>
                <a:spcPct val="0"/>
              </a:spcAft>
            </a:pPr>
            <a:r>
              <a:rPr lang="en-US" dirty="0">
                <a:solidFill>
                  <a:schemeClr val="tx1"/>
                </a:solidFill>
              </a:rPr>
              <a:t>Setting</a:t>
            </a:r>
          </a:p>
          <a:p>
            <a:pPr lvl="1">
              <a:spcBef>
                <a:spcPct val="0"/>
              </a:spcBef>
              <a:spcAft>
                <a:spcPct val="0"/>
              </a:spcAft>
              <a:buFont typeface="Arial" pitchFamily="34" charset="0"/>
              <a:buChar char="•"/>
            </a:pPr>
            <a:r>
              <a:rPr lang="en-US" dirty="0">
                <a:solidFill>
                  <a:schemeClr val="tx1"/>
                </a:solidFill>
              </a:rPr>
              <a:t>Away from others, in a neutral environment, a small interrogation room is best</a:t>
            </a:r>
          </a:p>
          <a:p>
            <a:pPr lvl="1">
              <a:spcBef>
                <a:spcPct val="0"/>
              </a:spcBef>
              <a:spcAft>
                <a:spcPct val="0"/>
              </a:spcAft>
              <a:buFont typeface="Arial" pitchFamily="34" charset="0"/>
              <a:buChar char="•"/>
            </a:pPr>
            <a:r>
              <a:rPr lang="en-US" dirty="0">
                <a:solidFill>
                  <a:schemeClr val="tx1"/>
                </a:solidFill>
              </a:rPr>
              <a:t>Least amount of distractions</a:t>
            </a:r>
          </a:p>
          <a:p>
            <a:pPr lvl="1">
              <a:spcBef>
                <a:spcPct val="0"/>
              </a:spcBef>
              <a:spcAft>
                <a:spcPct val="0"/>
              </a:spcAft>
              <a:buFont typeface="Arial" pitchFamily="34" charset="0"/>
              <a:buChar char="•"/>
            </a:pPr>
            <a:r>
              <a:rPr lang="en-US" dirty="0">
                <a:solidFill>
                  <a:schemeClr val="tx1"/>
                </a:solidFill>
              </a:rPr>
              <a:t>DO NOT put a barrier between you and the interviewee</a:t>
            </a:r>
          </a:p>
          <a:p>
            <a:pPr lvl="1">
              <a:spcBef>
                <a:spcPct val="0"/>
              </a:spcBef>
              <a:spcAft>
                <a:spcPct val="0"/>
              </a:spcAft>
              <a:buFont typeface="Arial" pitchFamily="34" charset="0"/>
              <a:buChar char="•"/>
            </a:pPr>
            <a:r>
              <a:rPr lang="en-US" dirty="0">
                <a:solidFill>
                  <a:schemeClr val="tx1"/>
                </a:solidFill>
              </a:rPr>
              <a:t>Explain purpose of interview</a:t>
            </a:r>
          </a:p>
          <a:p>
            <a:pPr lvl="1">
              <a:spcBef>
                <a:spcPct val="0"/>
              </a:spcBef>
              <a:spcAft>
                <a:spcPct val="0"/>
              </a:spcAft>
              <a:buFont typeface="Arial" pitchFamily="34" charset="0"/>
              <a:buChar char="•"/>
            </a:pPr>
            <a:r>
              <a:rPr lang="en-US" dirty="0">
                <a:solidFill>
                  <a:schemeClr val="tx1"/>
                </a:solidFill>
              </a:rPr>
              <a:t>Know your case inside and out</a:t>
            </a:r>
          </a:p>
          <a:p>
            <a:pPr>
              <a:spcBef>
                <a:spcPct val="0"/>
              </a:spcBef>
              <a:spcAft>
                <a:spcPct val="0"/>
              </a:spcAft>
            </a:pPr>
            <a:endParaRPr lang="en-US" dirty="0">
              <a:solidFill>
                <a:schemeClr val="tx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Rectangle 2"/>
          <p:cNvSpPr>
            <a:spLocks noGrp="1" noChangeArrowheads="1"/>
          </p:cNvSpPr>
          <p:nvPr>
            <p:ph type="title"/>
          </p:nvPr>
        </p:nvSpPr>
        <p:spPr>
          <a:xfrm>
            <a:off x="457200" y="228600"/>
            <a:ext cx="8229600" cy="889000"/>
          </a:xfrm>
        </p:spPr>
        <p:txBody>
          <a:bodyPr rtlCol="0">
            <a:normAutofit fontScale="90000"/>
          </a:bodyPr>
          <a:lstStyle/>
          <a:p>
            <a:pPr fontAlgn="auto">
              <a:spcAft>
                <a:spcPts val="0"/>
              </a:spcAft>
              <a:defRPr/>
            </a:pPr>
            <a:r>
              <a:rPr lang="en-US" sz="3600" dirty="0"/>
              <a:t>Techniques for Interviewing Your Suspect</a:t>
            </a:r>
          </a:p>
        </p:txBody>
      </p:sp>
      <p:sp>
        <p:nvSpPr>
          <p:cNvPr id="2" name="Rectangle 3"/>
          <p:cNvSpPr>
            <a:spLocks noGrp="1" noChangeArrowheads="1"/>
          </p:cNvSpPr>
          <p:nvPr>
            <p:ph sz="quarter" idx="4"/>
          </p:nvPr>
        </p:nvSpPr>
        <p:spPr>
          <a:xfrm>
            <a:off x="457200" y="1755775"/>
            <a:ext cx="8229600" cy="3883025"/>
          </a:xfrm>
        </p:spPr>
        <p:txBody>
          <a:bodyPr/>
          <a:lstStyle/>
          <a:p>
            <a:pPr marL="342900" indent="-342900">
              <a:spcBef>
                <a:spcPct val="0"/>
              </a:spcBef>
              <a:spcAft>
                <a:spcPct val="0"/>
              </a:spcAft>
              <a:buFont typeface="Arial" pitchFamily="34" charset="0"/>
              <a:buChar char="•"/>
            </a:pPr>
            <a:r>
              <a:rPr lang="en-US" dirty="0">
                <a:solidFill>
                  <a:schemeClr val="tx1"/>
                </a:solidFill>
              </a:rPr>
              <a:t>Be aware of the need to read Miranda as you are in a custodial setting with the inmates and possibly the corrections staff</a:t>
            </a:r>
          </a:p>
          <a:p>
            <a:pPr marL="342900" indent="-342900">
              <a:spcBef>
                <a:spcPct val="0"/>
              </a:spcBef>
              <a:spcAft>
                <a:spcPct val="0"/>
              </a:spcAft>
              <a:buFont typeface="Arial" pitchFamily="34" charset="0"/>
              <a:buChar char="•"/>
            </a:pPr>
            <a:endParaRPr lang="en-US" dirty="0">
              <a:solidFill>
                <a:schemeClr val="tx1"/>
              </a:solidFill>
            </a:endParaRPr>
          </a:p>
          <a:p>
            <a:pPr marL="342900" indent="-342900">
              <a:spcBef>
                <a:spcPct val="0"/>
              </a:spcBef>
              <a:spcAft>
                <a:spcPct val="0"/>
              </a:spcAft>
              <a:buFont typeface="Arial" pitchFamily="34" charset="0"/>
              <a:buChar char="•"/>
            </a:pPr>
            <a:r>
              <a:rPr lang="en-US" dirty="0">
                <a:solidFill>
                  <a:schemeClr val="tx1"/>
                </a:solidFill>
              </a:rPr>
              <a:t>“Good Cop/Bad Cop” can work well but needs both people to be involved and aware of the case.  </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7" name="Rectangle 2"/>
          <p:cNvSpPr>
            <a:spLocks noGrp="1" noChangeArrowheads="1"/>
          </p:cNvSpPr>
          <p:nvPr>
            <p:ph type="title"/>
          </p:nvPr>
        </p:nvSpPr>
        <p:spPr>
          <a:xfrm>
            <a:off x="457200" y="80963"/>
            <a:ext cx="8229600" cy="889000"/>
          </a:xfrm>
        </p:spPr>
        <p:txBody>
          <a:bodyPr rtlCol="0">
            <a:normAutofit fontScale="90000"/>
          </a:bodyPr>
          <a:lstStyle/>
          <a:p>
            <a:pPr fontAlgn="auto">
              <a:spcAft>
                <a:spcPts val="0"/>
              </a:spcAft>
              <a:defRPr/>
            </a:pPr>
            <a:r>
              <a:rPr lang="en-US" sz="3600" dirty="0"/>
              <a:t>Techniques for Interviewing Your Suspect</a:t>
            </a:r>
          </a:p>
        </p:txBody>
      </p:sp>
      <p:sp>
        <p:nvSpPr>
          <p:cNvPr id="88068" name="Rectangle 3"/>
          <p:cNvSpPr>
            <a:spLocks noGrp="1" noChangeArrowheads="1"/>
          </p:cNvSpPr>
          <p:nvPr>
            <p:ph sz="quarter" idx="4"/>
          </p:nvPr>
        </p:nvSpPr>
        <p:spPr>
          <a:xfrm>
            <a:off x="457200" y="1524000"/>
            <a:ext cx="8229600" cy="3883025"/>
          </a:xfrm>
        </p:spPr>
        <p:txBody>
          <a:bodyPr rtlCol="0"/>
          <a:lstStyle/>
          <a:p>
            <a:pPr marL="342900" indent="-342900" fontAlgn="auto">
              <a:buFont typeface="Arial" pitchFamily="34" charset="0"/>
              <a:buChar char="•"/>
              <a:defRPr/>
            </a:pPr>
            <a:r>
              <a:rPr lang="en-US" dirty="0">
                <a:solidFill>
                  <a:schemeClr val="tx1"/>
                </a:solidFill>
              </a:rPr>
              <a:t>Look for changes in the suspect’s story</a:t>
            </a:r>
          </a:p>
          <a:p>
            <a:pPr marL="342900" indent="-342900" fontAlgn="auto">
              <a:buFont typeface="Arial" pitchFamily="34" charset="0"/>
              <a:buChar char="•"/>
              <a:defRPr/>
            </a:pPr>
            <a:r>
              <a:rPr lang="en-US" dirty="0">
                <a:solidFill>
                  <a:schemeClr val="tx1"/>
                </a:solidFill>
              </a:rPr>
              <a:t>Develop a line of questions that encourages change</a:t>
            </a:r>
          </a:p>
          <a:p>
            <a:pPr marL="342900" indent="-342900" fontAlgn="auto">
              <a:buFont typeface="Arial" pitchFamily="34" charset="0"/>
              <a:buChar char="•"/>
              <a:defRPr/>
            </a:pPr>
            <a:r>
              <a:rPr lang="en-US" dirty="0">
                <a:solidFill>
                  <a:schemeClr val="tx1"/>
                </a:solidFill>
              </a:rPr>
              <a:t>Articulate that changes can look untruthful and it is important to look truthful</a:t>
            </a:r>
          </a:p>
          <a:p>
            <a:pPr marL="342900" indent="-342900" fontAlgn="auto">
              <a:buFont typeface="Arial" pitchFamily="34" charset="0"/>
              <a:buChar char="•"/>
              <a:defRPr/>
            </a:pPr>
            <a:r>
              <a:rPr lang="en-US" dirty="0">
                <a:solidFill>
                  <a:schemeClr val="tx1"/>
                </a:solidFill>
              </a:rPr>
              <a:t>Don’t be afraid to ask emotionally charged questions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Rectangle 2"/>
          <p:cNvSpPr>
            <a:spLocks noGrp="1" noChangeArrowheads="1"/>
          </p:cNvSpPr>
          <p:nvPr>
            <p:ph type="title"/>
          </p:nvPr>
        </p:nvSpPr>
        <p:spPr>
          <a:xfrm>
            <a:off x="457200" y="80963"/>
            <a:ext cx="8229600" cy="889000"/>
          </a:xfrm>
        </p:spPr>
        <p:txBody>
          <a:bodyPr rtlCol="0">
            <a:normAutofit fontScale="90000"/>
          </a:bodyPr>
          <a:lstStyle/>
          <a:p>
            <a:pPr fontAlgn="auto">
              <a:spcAft>
                <a:spcPts val="0"/>
              </a:spcAft>
              <a:defRPr/>
            </a:pPr>
            <a:r>
              <a:rPr lang="en-US" sz="3600" dirty="0"/>
              <a:t>Techniques for Interviewing Your Suspect</a:t>
            </a:r>
          </a:p>
        </p:txBody>
      </p:sp>
      <p:sp>
        <p:nvSpPr>
          <p:cNvPr id="2" name="Rectangle 3"/>
          <p:cNvSpPr>
            <a:spLocks noGrp="1" noChangeArrowheads="1"/>
          </p:cNvSpPr>
          <p:nvPr>
            <p:ph sz="quarter" idx="4"/>
          </p:nvPr>
        </p:nvSpPr>
        <p:spPr>
          <a:xfrm>
            <a:off x="457200" y="1524000"/>
            <a:ext cx="8229600" cy="3883025"/>
          </a:xfrm>
        </p:spPr>
        <p:txBody>
          <a:bodyPr/>
          <a:lstStyle/>
          <a:p>
            <a:pPr marL="342900" indent="-342900">
              <a:spcBef>
                <a:spcPct val="0"/>
              </a:spcBef>
              <a:spcAft>
                <a:spcPct val="0"/>
              </a:spcAft>
              <a:buFont typeface="Arial" pitchFamily="34" charset="0"/>
              <a:buChar char="•"/>
            </a:pPr>
            <a:r>
              <a:rPr lang="en-US" sz="2600" dirty="0">
                <a:solidFill>
                  <a:schemeClr val="tx1"/>
                </a:solidFill>
              </a:rPr>
              <a:t>Look for and introduce themes, motives, intent.</a:t>
            </a:r>
          </a:p>
          <a:p>
            <a:pPr marL="342900" indent="-342900">
              <a:spcBef>
                <a:spcPct val="0"/>
              </a:spcBef>
              <a:spcAft>
                <a:spcPct val="0"/>
              </a:spcAft>
              <a:buFont typeface="Arial" pitchFamily="34" charset="0"/>
              <a:buChar char="•"/>
            </a:pPr>
            <a:r>
              <a:rPr lang="en-US" sz="2600" dirty="0">
                <a:solidFill>
                  <a:schemeClr val="tx1"/>
                </a:solidFill>
              </a:rPr>
              <a:t>Ask the questions that can cause discomfort.</a:t>
            </a:r>
          </a:p>
          <a:p>
            <a:pPr marL="342900" indent="-342900">
              <a:spcBef>
                <a:spcPct val="0"/>
              </a:spcBef>
              <a:spcAft>
                <a:spcPct val="0"/>
              </a:spcAft>
              <a:buFont typeface="Arial" pitchFamily="34" charset="0"/>
              <a:buChar char="•"/>
            </a:pPr>
            <a:r>
              <a:rPr lang="en-US" sz="2600" dirty="0">
                <a:solidFill>
                  <a:schemeClr val="tx1"/>
                </a:solidFill>
              </a:rPr>
              <a:t>Lock them into a story with details.</a:t>
            </a:r>
          </a:p>
          <a:p>
            <a:pPr marL="342900" indent="-342900">
              <a:spcBef>
                <a:spcPct val="0"/>
              </a:spcBef>
              <a:spcAft>
                <a:spcPct val="0"/>
              </a:spcAft>
              <a:buFont typeface="Arial" pitchFamily="34" charset="0"/>
              <a:buChar char="•"/>
            </a:pPr>
            <a:r>
              <a:rPr lang="en-US" sz="2600" dirty="0">
                <a:solidFill>
                  <a:schemeClr val="tx1"/>
                </a:solidFill>
              </a:rPr>
              <a:t>There are two sides to every story and I would like to hear your side.</a:t>
            </a:r>
          </a:p>
          <a:p>
            <a:pPr marL="342900" indent="-342900">
              <a:spcBef>
                <a:spcPct val="0"/>
              </a:spcBef>
              <a:spcAft>
                <a:spcPct val="0"/>
              </a:spcAft>
              <a:buFont typeface="Arial" pitchFamily="34" charset="0"/>
              <a:buChar char="•"/>
            </a:pPr>
            <a:r>
              <a:rPr lang="en-US" sz="2600" dirty="0">
                <a:solidFill>
                  <a:schemeClr val="tx1"/>
                </a:solidFill>
              </a:rPr>
              <a:t>Allow them to </a:t>
            </a:r>
            <a:r>
              <a:rPr lang="en-US" sz="2600" b="1" dirty="0">
                <a:solidFill>
                  <a:schemeClr val="tx1"/>
                </a:solidFill>
              </a:rPr>
              <a:t>think</a:t>
            </a:r>
            <a:r>
              <a:rPr lang="en-US" sz="2600" dirty="0">
                <a:solidFill>
                  <a:schemeClr val="tx1"/>
                </a:solidFill>
              </a:rPr>
              <a:t> they are in control.</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2"/>
          <p:cNvSpPr>
            <a:spLocks noGrp="1" noChangeArrowheads="1"/>
          </p:cNvSpPr>
          <p:nvPr>
            <p:ph type="title"/>
          </p:nvPr>
        </p:nvSpPr>
        <p:spPr>
          <a:xfrm>
            <a:off x="457200" y="80963"/>
            <a:ext cx="8229600" cy="889000"/>
          </a:xfrm>
        </p:spPr>
        <p:txBody>
          <a:bodyPr rtlCol="0">
            <a:normAutofit fontScale="90000"/>
          </a:bodyPr>
          <a:lstStyle/>
          <a:p>
            <a:pPr fontAlgn="auto">
              <a:spcAft>
                <a:spcPts val="0"/>
              </a:spcAft>
              <a:defRPr/>
            </a:pPr>
            <a:r>
              <a:rPr lang="en-US" sz="3600" dirty="0"/>
              <a:t>Techniques for Interviewing </a:t>
            </a:r>
            <a:br>
              <a:rPr lang="en-US" sz="3600" dirty="0"/>
            </a:br>
            <a:r>
              <a:rPr lang="en-US" sz="3600" dirty="0"/>
              <a:t>Your Suspect</a:t>
            </a:r>
          </a:p>
        </p:txBody>
      </p:sp>
      <p:sp>
        <p:nvSpPr>
          <p:cNvPr id="2" name="Rectangle 3"/>
          <p:cNvSpPr>
            <a:spLocks noGrp="1" noChangeArrowheads="1"/>
          </p:cNvSpPr>
          <p:nvPr>
            <p:ph sz="quarter" idx="4"/>
          </p:nvPr>
        </p:nvSpPr>
        <p:spPr>
          <a:xfrm>
            <a:off x="457200" y="1600200"/>
            <a:ext cx="8229600" cy="3883025"/>
          </a:xfrm>
        </p:spPr>
        <p:txBody>
          <a:bodyPr/>
          <a:lstStyle/>
          <a:p>
            <a:pPr marL="342900" indent="-342900">
              <a:spcBef>
                <a:spcPct val="0"/>
              </a:spcBef>
              <a:spcAft>
                <a:spcPct val="0"/>
              </a:spcAft>
              <a:buFont typeface="Arial" pitchFamily="34" charset="0"/>
              <a:buChar char="•"/>
            </a:pPr>
            <a:r>
              <a:rPr lang="en-US" dirty="0">
                <a:solidFill>
                  <a:schemeClr val="tx1"/>
                </a:solidFill>
              </a:rPr>
              <a:t>Do not strive for a confession - solve the crime by identifying truth and lies, and gathering circumstantial evidence</a:t>
            </a:r>
          </a:p>
          <a:p>
            <a:pPr marL="342900" indent="-342900">
              <a:spcBef>
                <a:spcPct val="0"/>
              </a:spcBef>
              <a:spcAft>
                <a:spcPct val="0"/>
              </a:spcAft>
              <a:buFont typeface="Arial" pitchFamily="34" charset="0"/>
              <a:buChar char="•"/>
            </a:pPr>
            <a:r>
              <a:rPr lang="en-US" dirty="0">
                <a:solidFill>
                  <a:schemeClr val="tx1"/>
                </a:solidFill>
              </a:rPr>
              <a:t>Run their story backwards and forwards, start in the middle</a:t>
            </a:r>
          </a:p>
          <a:p>
            <a:pPr marL="342900" indent="-342900">
              <a:spcBef>
                <a:spcPct val="0"/>
              </a:spcBef>
              <a:spcAft>
                <a:spcPct val="0"/>
              </a:spcAft>
              <a:buFont typeface="Arial" pitchFamily="34" charset="0"/>
              <a:buChar char="•"/>
            </a:pPr>
            <a:r>
              <a:rPr lang="en-US" dirty="0">
                <a:solidFill>
                  <a:schemeClr val="tx1"/>
                </a:solidFill>
              </a:rPr>
              <a:t>Do not outwardly pass judgment</a:t>
            </a:r>
          </a:p>
          <a:p>
            <a:pPr lvl="1">
              <a:spcBef>
                <a:spcPct val="0"/>
              </a:spcBef>
              <a:spcAft>
                <a:spcPct val="0"/>
              </a:spcAft>
            </a:pPr>
            <a:r>
              <a:rPr lang="en-US" dirty="0">
                <a:solidFill>
                  <a:schemeClr val="tx1"/>
                </a:solidFill>
              </a:rPr>
              <a:t>You do not have to “get it” to get it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457200" y="80963"/>
            <a:ext cx="8229600" cy="889000"/>
          </a:xfrm>
        </p:spPr>
        <p:txBody>
          <a:bodyPr/>
          <a:lstStyle/>
          <a:p>
            <a:r>
              <a:rPr lang="en-US" sz="3800" dirty="0"/>
              <a:t>Past Complaints  - Same Staff</a:t>
            </a:r>
          </a:p>
        </p:txBody>
      </p:sp>
      <p:sp>
        <p:nvSpPr>
          <p:cNvPr id="92163" name="Rectangle 3"/>
          <p:cNvSpPr>
            <a:spLocks noGrp="1" noChangeArrowheads="1"/>
          </p:cNvSpPr>
          <p:nvPr>
            <p:ph sz="quarter" idx="4"/>
          </p:nvPr>
        </p:nvSpPr>
        <p:spPr>
          <a:xfrm>
            <a:off x="457200" y="1447800"/>
            <a:ext cx="8229600" cy="3883025"/>
          </a:xfrm>
        </p:spPr>
        <p:txBody>
          <a:bodyPr/>
          <a:lstStyle/>
          <a:p>
            <a:pPr marL="342900" indent="-342900">
              <a:spcBef>
                <a:spcPct val="0"/>
              </a:spcBef>
              <a:spcAft>
                <a:spcPct val="0"/>
              </a:spcAft>
              <a:buFont typeface="Arial" pitchFamily="34" charset="0"/>
              <a:buChar char="•"/>
            </a:pPr>
            <a:r>
              <a:rPr lang="en-US" dirty="0">
                <a:solidFill>
                  <a:schemeClr val="tx1"/>
                </a:solidFill>
              </a:rPr>
              <a:t>Do you have access to past claims made against a staff person?</a:t>
            </a:r>
          </a:p>
          <a:p>
            <a:pPr marL="342900" indent="-342900">
              <a:spcBef>
                <a:spcPct val="0"/>
              </a:spcBef>
              <a:spcAft>
                <a:spcPct val="0"/>
              </a:spcAft>
              <a:buFont typeface="Arial" pitchFamily="34" charset="0"/>
              <a:buChar char="•"/>
            </a:pPr>
            <a:r>
              <a:rPr lang="en-US" dirty="0">
                <a:solidFill>
                  <a:schemeClr val="tx1"/>
                </a:solidFill>
              </a:rPr>
              <a:t>What was the end result?</a:t>
            </a:r>
          </a:p>
          <a:p>
            <a:pPr marL="342900" indent="-342900">
              <a:spcBef>
                <a:spcPct val="0"/>
              </a:spcBef>
              <a:spcAft>
                <a:spcPct val="0"/>
              </a:spcAft>
              <a:buFont typeface="Arial" pitchFamily="34" charset="0"/>
              <a:buChar char="•"/>
            </a:pPr>
            <a:r>
              <a:rPr lang="en-US" dirty="0">
                <a:solidFill>
                  <a:schemeClr val="tx1"/>
                </a:solidFill>
              </a:rPr>
              <a:t>Do any of the claims have a similar “MO?”</a:t>
            </a:r>
          </a:p>
          <a:p>
            <a:pPr marL="342900" indent="-342900">
              <a:spcBef>
                <a:spcPct val="0"/>
              </a:spcBef>
              <a:spcAft>
                <a:spcPct val="0"/>
              </a:spcAft>
              <a:buFont typeface="Arial" pitchFamily="34" charset="0"/>
              <a:buChar char="•"/>
            </a:pPr>
            <a:r>
              <a:rPr lang="en-US" dirty="0">
                <a:solidFill>
                  <a:schemeClr val="tx1"/>
                </a:solidFill>
              </a:rPr>
              <a:t>Do the alleged victims have anything in common (location, housing unit, body style, age, hair color/style, vulnerability, past victimization)?</a:t>
            </a:r>
          </a:p>
        </p:txBody>
      </p:sp>
    </p:spTree>
    <p:custDataLst>
      <p:tags r:id="rId1"/>
    </p:custData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457200" y="80963"/>
            <a:ext cx="8229600" cy="889000"/>
          </a:xfrm>
        </p:spPr>
        <p:txBody>
          <a:bodyPr/>
          <a:lstStyle/>
          <a:p>
            <a:r>
              <a:rPr lang="en-US" sz="3800" dirty="0"/>
              <a:t>Past Complaints - Same Staff</a:t>
            </a:r>
          </a:p>
        </p:txBody>
      </p:sp>
      <p:sp>
        <p:nvSpPr>
          <p:cNvPr id="93187" name="Rectangle 3"/>
          <p:cNvSpPr>
            <a:spLocks noGrp="1" noChangeArrowheads="1"/>
          </p:cNvSpPr>
          <p:nvPr>
            <p:ph sz="quarter" idx="4"/>
          </p:nvPr>
        </p:nvSpPr>
        <p:spPr>
          <a:xfrm>
            <a:off x="457200" y="1755775"/>
            <a:ext cx="8229600" cy="3883025"/>
          </a:xfrm>
        </p:spPr>
        <p:txBody>
          <a:bodyPr/>
          <a:lstStyle/>
          <a:p>
            <a:pPr marL="342900" indent="-342900">
              <a:spcBef>
                <a:spcPct val="0"/>
              </a:spcBef>
              <a:spcAft>
                <a:spcPct val="0"/>
              </a:spcAft>
              <a:buFont typeface="Arial" pitchFamily="34" charset="0"/>
              <a:buChar char="•"/>
            </a:pPr>
            <a:r>
              <a:rPr lang="en-US" dirty="0">
                <a:solidFill>
                  <a:schemeClr val="tx1"/>
                </a:solidFill>
              </a:rPr>
              <a:t>What do co-workers say?</a:t>
            </a:r>
          </a:p>
          <a:p>
            <a:pPr marL="342900" indent="-342900">
              <a:spcBef>
                <a:spcPct val="0"/>
              </a:spcBef>
              <a:spcAft>
                <a:spcPct val="0"/>
              </a:spcAft>
              <a:buFont typeface="Arial" pitchFamily="34" charset="0"/>
              <a:buChar char="•"/>
            </a:pPr>
            <a:r>
              <a:rPr lang="en-US" dirty="0">
                <a:solidFill>
                  <a:schemeClr val="tx1"/>
                </a:solidFill>
              </a:rPr>
              <a:t>Are there any phone calls from the inmates to the staff?</a:t>
            </a:r>
          </a:p>
          <a:p>
            <a:pPr marL="342900" indent="-342900">
              <a:spcBef>
                <a:spcPct val="0"/>
              </a:spcBef>
              <a:spcAft>
                <a:spcPct val="0"/>
              </a:spcAft>
              <a:buFont typeface="Arial" pitchFamily="34" charset="0"/>
              <a:buChar char="•"/>
            </a:pPr>
            <a:r>
              <a:rPr lang="en-US" dirty="0">
                <a:solidFill>
                  <a:schemeClr val="tx1"/>
                </a:solidFill>
              </a:rPr>
              <a:t>Can you covertly monitor the staff person’s behavior for an elongated amount of time?</a:t>
            </a:r>
          </a:p>
          <a:p>
            <a:pPr lvl="1">
              <a:spcBef>
                <a:spcPct val="0"/>
              </a:spcBef>
              <a:spcAft>
                <a:spcPct val="0"/>
              </a:spcAft>
            </a:pPr>
            <a:r>
              <a:rPr lang="en-US" dirty="0">
                <a:solidFill>
                  <a:schemeClr val="tx1"/>
                </a:solidFill>
              </a:rPr>
              <a:t>Example:  Kitchen worker, covert camera</a:t>
            </a:r>
          </a:p>
          <a:p>
            <a:pPr lvl="1">
              <a:spcBef>
                <a:spcPct val="0"/>
              </a:spcBef>
              <a:spcAft>
                <a:spcPct val="0"/>
              </a:spcAft>
            </a:pPr>
            <a:endParaRPr lang="en-US" dirty="0">
              <a:solidFill>
                <a:schemeClr val="tx1"/>
              </a:solidFill>
            </a:endParaRPr>
          </a:p>
        </p:txBody>
      </p:sp>
    </p:spTree>
    <p:custDataLst>
      <p:tags r:id="rId1"/>
    </p:custData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457200" y="80963"/>
            <a:ext cx="8229600" cy="889000"/>
          </a:xfrm>
        </p:spPr>
        <p:txBody>
          <a:bodyPr lIns="90488" tIns="44450" rIns="90488" bIns="44450"/>
          <a:lstStyle/>
          <a:p>
            <a:r>
              <a:rPr lang="en-US" dirty="0"/>
              <a:t>Credibility Assessment</a:t>
            </a:r>
          </a:p>
        </p:txBody>
      </p:sp>
      <p:sp>
        <p:nvSpPr>
          <p:cNvPr id="19459" name="Rectangle 3"/>
          <p:cNvSpPr>
            <a:spLocks noGrp="1" noChangeArrowheads="1"/>
          </p:cNvSpPr>
          <p:nvPr>
            <p:ph sz="quarter" idx="4"/>
          </p:nvPr>
        </p:nvSpPr>
        <p:spPr>
          <a:xfrm>
            <a:off x="457200" y="1219200"/>
            <a:ext cx="8229600" cy="3883025"/>
          </a:xfrm>
        </p:spPr>
        <p:txBody>
          <a:bodyPr lIns="90488" tIns="44450" rIns="90488" bIns="44450" rtlCol="0"/>
          <a:lstStyle/>
          <a:p>
            <a:pPr fontAlgn="auto">
              <a:buFont typeface="Wingdings" pitchFamily="2" charset="2"/>
              <a:buNone/>
              <a:defRPr/>
            </a:pPr>
            <a:r>
              <a:rPr lang="en-US" sz="2200" b="1" dirty="0">
                <a:solidFill>
                  <a:schemeClr val="tx1"/>
                </a:solidFill>
              </a:rPr>
              <a:t>After the interview…</a:t>
            </a:r>
          </a:p>
          <a:p>
            <a:pPr marL="457200" indent="-342900" fontAlgn="auto">
              <a:buFont typeface="Arial" pitchFamily="34" charset="0"/>
              <a:buChar char="•"/>
              <a:defRPr/>
            </a:pPr>
            <a:r>
              <a:rPr lang="en-US" sz="2200" dirty="0">
                <a:solidFill>
                  <a:schemeClr val="tx1"/>
                </a:solidFill>
              </a:rPr>
              <a:t>Was the information internally consistent?</a:t>
            </a:r>
          </a:p>
          <a:p>
            <a:pPr marL="457200" indent="-342900" fontAlgn="auto">
              <a:buFont typeface="Arial" pitchFamily="34" charset="0"/>
              <a:buChar char="•"/>
              <a:defRPr/>
            </a:pPr>
            <a:r>
              <a:rPr lang="en-US" sz="2200" dirty="0">
                <a:solidFill>
                  <a:schemeClr val="tx1"/>
                </a:solidFill>
              </a:rPr>
              <a:t>Was the information logical?  Specific?</a:t>
            </a:r>
          </a:p>
          <a:p>
            <a:pPr marL="457200" indent="-342900" fontAlgn="auto">
              <a:buFont typeface="Arial" pitchFamily="34" charset="0"/>
              <a:buChar char="•"/>
              <a:defRPr/>
            </a:pPr>
            <a:r>
              <a:rPr lang="en-US" sz="2200" dirty="0">
                <a:solidFill>
                  <a:schemeClr val="tx1"/>
                </a:solidFill>
              </a:rPr>
              <a:t>Was the information externally consistent - did the chronology of events deviate significantly from others?</a:t>
            </a:r>
          </a:p>
          <a:p>
            <a:pPr marL="457200" indent="-342900" fontAlgn="auto">
              <a:buFont typeface="Arial" pitchFamily="34" charset="0"/>
              <a:buChar char="•"/>
              <a:defRPr/>
            </a:pPr>
            <a:r>
              <a:rPr lang="en-US" sz="2200" dirty="0">
                <a:solidFill>
                  <a:schemeClr val="tx1"/>
                </a:solidFill>
              </a:rPr>
              <a:t>Is there any motivation for the individual to lie - obvious relationships or alliances?</a:t>
            </a:r>
          </a:p>
          <a:p>
            <a:pPr marL="457200" indent="-342900" fontAlgn="auto">
              <a:buFont typeface="Arial" pitchFamily="34" charset="0"/>
              <a:buChar char="•"/>
              <a:defRPr/>
            </a:pPr>
            <a:r>
              <a:rPr lang="en-US" sz="2200" dirty="0">
                <a:solidFill>
                  <a:schemeClr val="tx1"/>
                </a:solidFill>
              </a:rPr>
              <a:t>Is there corroborating or contradicting evidence?</a:t>
            </a: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anim to="" calcmode="lin" valueType="num">
                                      <p:cBhvr>
                                        <p:cTn id="7" dur="1" fill="hold"/>
                                        <p:tgtEl>
                                          <p:spTgt spid="19459">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9459">
                                            <p:txEl>
                                              <p:pRg st="1" end="1"/>
                                            </p:txEl>
                                          </p:spTgt>
                                        </p:tgtEl>
                                        <p:attrNameLst>
                                          <p:attrName>style.visibility</p:attrName>
                                        </p:attrNameLst>
                                      </p:cBhvr>
                                      <p:to>
                                        <p:strVal val="visible"/>
                                      </p:to>
                                    </p:set>
                                    <p:anim to="" calcmode="lin" valueType="num">
                                      <p:cBhvr>
                                        <p:cTn id="12" dur="1" fill="hold"/>
                                        <p:tgtEl>
                                          <p:spTgt spid="19459">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9459">
                                            <p:txEl>
                                              <p:pRg st="2" end="2"/>
                                            </p:txEl>
                                          </p:spTgt>
                                        </p:tgtEl>
                                        <p:attrNameLst>
                                          <p:attrName>style.visibility</p:attrName>
                                        </p:attrNameLst>
                                      </p:cBhvr>
                                      <p:to>
                                        <p:strVal val="visible"/>
                                      </p:to>
                                    </p:set>
                                    <p:anim to="" calcmode="lin" valueType="num">
                                      <p:cBhvr>
                                        <p:cTn id="17" dur="1" fill="hold"/>
                                        <p:tgtEl>
                                          <p:spTgt spid="19459">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9459">
                                            <p:txEl>
                                              <p:pRg st="3" end="3"/>
                                            </p:txEl>
                                          </p:spTgt>
                                        </p:tgtEl>
                                        <p:attrNameLst>
                                          <p:attrName>style.visibility</p:attrName>
                                        </p:attrNameLst>
                                      </p:cBhvr>
                                      <p:to>
                                        <p:strVal val="visible"/>
                                      </p:to>
                                    </p:set>
                                    <p:anim to="" calcmode="lin" valueType="num">
                                      <p:cBhvr>
                                        <p:cTn id="22" dur="1" fill="hold"/>
                                        <p:tgtEl>
                                          <p:spTgt spid="19459">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9459">
                                            <p:txEl>
                                              <p:pRg st="4" end="4"/>
                                            </p:txEl>
                                          </p:spTgt>
                                        </p:tgtEl>
                                        <p:attrNameLst>
                                          <p:attrName>style.visibility</p:attrName>
                                        </p:attrNameLst>
                                      </p:cBhvr>
                                      <p:to>
                                        <p:strVal val="visible"/>
                                      </p:to>
                                    </p:set>
                                    <p:anim to="" calcmode="lin" valueType="num">
                                      <p:cBhvr>
                                        <p:cTn id="27" dur="1" fill="hold"/>
                                        <p:tgtEl>
                                          <p:spTgt spid="19459">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19459">
                                            <p:txEl>
                                              <p:pRg st="5" end="5"/>
                                            </p:txEl>
                                          </p:spTgt>
                                        </p:tgtEl>
                                        <p:attrNameLst>
                                          <p:attrName>style.visibility</p:attrName>
                                        </p:attrNameLst>
                                      </p:cBhvr>
                                      <p:to>
                                        <p:strVal val="visible"/>
                                      </p:to>
                                    </p:set>
                                    <p:anim to="" calcmode="lin" valueType="num">
                                      <p:cBhvr>
                                        <p:cTn id="32" dur="1" fill="hold"/>
                                        <p:tgtEl>
                                          <p:spTgt spid="19459">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457200" y="80963"/>
            <a:ext cx="8229600" cy="889000"/>
          </a:xfrm>
        </p:spPr>
        <p:txBody>
          <a:bodyPr/>
          <a:lstStyle/>
          <a:p>
            <a:r>
              <a:rPr lang="en-US" dirty="0"/>
              <a:t>Covert Operations</a:t>
            </a:r>
          </a:p>
        </p:txBody>
      </p:sp>
      <p:sp>
        <p:nvSpPr>
          <p:cNvPr id="95235" name="Content Placeholder 2"/>
          <p:cNvSpPr>
            <a:spLocks noGrp="1"/>
          </p:cNvSpPr>
          <p:nvPr>
            <p:ph sz="quarter" idx="4"/>
          </p:nvPr>
        </p:nvSpPr>
        <p:spPr>
          <a:xfrm>
            <a:off x="457200" y="1755775"/>
            <a:ext cx="8229600" cy="3883025"/>
          </a:xfrm>
        </p:spPr>
        <p:txBody>
          <a:bodyPr rtlCol="0"/>
          <a:lstStyle/>
          <a:p>
            <a:pPr marL="342900" indent="-342900" fontAlgn="auto">
              <a:buFont typeface="Arial" pitchFamily="34" charset="0"/>
              <a:buChar char="•"/>
              <a:defRPr/>
            </a:pPr>
            <a:r>
              <a:rPr lang="en-US" dirty="0">
                <a:solidFill>
                  <a:schemeClr val="tx1"/>
                </a:solidFill>
              </a:rPr>
              <a:t>What are your parameters?</a:t>
            </a:r>
          </a:p>
          <a:p>
            <a:pPr marL="342900" indent="-342900" fontAlgn="auto">
              <a:buFont typeface="Arial" pitchFamily="34" charset="0"/>
              <a:buChar char="•"/>
              <a:defRPr/>
            </a:pPr>
            <a:endParaRPr lang="en-US" dirty="0">
              <a:solidFill>
                <a:schemeClr val="tx1"/>
              </a:solidFill>
            </a:endParaRPr>
          </a:p>
          <a:p>
            <a:pPr marL="342900" indent="-342900" fontAlgn="auto">
              <a:buFont typeface="Arial" pitchFamily="34" charset="0"/>
              <a:buChar char="•"/>
              <a:defRPr/>
            </a:pPr>
            <a:r>
              <a:rPr lang="en-US" dirty="0">
                <a:solidFill>
                  <a:schemeClr val="tx1"/>
                </a:solidFill>
              </a:rPr>
              <a:t>What are your state guidelines for one party and two party recordings?</a:t>
            </a:r>
          </a:p>
          <a:p>
            <a:pPr marL="342900" indent="-342900" fontAlgn="auto">
              <a:buFont typeface="Arial" pitchFamily="34" charset="0"/>
              <a:buChar char="•"/>
              <a:defRPr/>
            </a:pPr>
            <a:endParaRPr lang="en-US" dirty="0">
              <a:solidFill>
                <a:schemeClr val="tx1"/>
              </a:solidFill>
            </a:endParaRPr>
          </a:p>
          <a:p>
            <a:pPr marL="342900" indent="-342900" fontAlgn="auto">
              <a:buFont typeface="Arial" pitchFamily="34" charset="0"/>
              <a:buChar char="•"/>
              <a:defRPr/>
            </a:pPr>
            <a:r>
              <a:rPr lang="en-US" dirty="0">
                <a:solidFill>
                  <a:schemeClr val="tx1"/>
                </a:solidFill>
              </a:rPr>
              <a:t>Are your facilities posted with reminder signs?</a:t>
            </a:r>
          </a:p>
          <a:p>
            <a:pPr fontAlgn="auto">
              <a:defRPr/>
            </a:pPr>
            <a:endParaRPr lang="en-US" dirty="0">
              <a:solidFill>
                <a:schemeClr val="tx1"/>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Title 1"/>
          <p:cNvSpPr>
            <a:spLocks noGrp="1"/>
          </p:cNvSpPr>
          <p:nvPr>
            <p:ph type="title"/>
          </p:nvPr>
        </p:nvSpPr>
        <p:spPr>
          <a:xfrm>
            <a:off x="457200" y="80963"/>
            <a:ext cx="8229600" cy="889000"/>
          </a:xfrm>
        </p:spPr>
        <p:txBody>
          <a:bodyPr/>
          <a:lstStyle/>
          <a:p>
            <a:r>
              <a:rPr lang="en-US" dirty="0"/>
              <a:t>Covert Operations</a:t>
            </a:r>
          </a:p>
        </p:txBody>
      </p:sp>
      <p:sp>
        <p:nvSpPr>
          <p:cNvPr id="96259" name="Content Placeholder 2"/>
          <p:cNvSpPr>
            <a:spLocks noGrp="1"/>
          </p:cNvSpPr>
          <p:nvPr>
            <p:ph sz="quarter" idx="4"/>
          </p:nvPr>
        </p:nvSpPr>
        <p:spPr>
          <a:xfrm>
            <a:off x="457200" y="1755775"/>
            <a:ext cx="8229600" cy="3883025"/>
          </a:xfrm>
        </p:spPr>
        <p:txBody>
          <a:bodyPr rtlCol="0"/>
          <a:lstStyle/>
          <a:p>
            <a:pPr marL="342900" indent="-342900" fontAlgn="auto">
              <a:buFont typeface="Arial" pitchFamily="34" charset="0"/>
              <a:buChar char="•"/>
              <a:defRPr/>
            </a:pPr>
            <a:r>
              <a:rPr lang="en-US" dirty="0">
                <a:solidFill>
                  <a:schemeClr val="tx1"/>
                </a:solidFill>
              </a:rPr>
              <a:t>Are you skilled enough to set up a covert camera?</a:t>
            </a:r>
          </a:p>
          <a:p>
            <a:pPr marL="342900" indent="-342900" fontAlgn="auto">
              <a:buFont typeface="Arial" pitchFamily="34" charset="0"/>
              <a:buChar char="•"/>
              <a:defRPr/>
            </a:pPr>
            <a:endParaRPr lang="en-US" dirty="0">
              <a:solidFill>
                <a:schemeClr val="tx1"/>
              </a:solidFill>
            </a:endParaRPr>
          </a:p>
          <a:p>
            <a:pPr marL="342900" indent="-342900" fontAlgn="auto">
              <a:buFont typeface="Arial" pitchFamily="34" charset="0"/>
              <a:buChar char="•"/>
              <a:defRPr/>
            </a:pPr>
            <a:r>
              <a:rPr lang="en-US" dirty="0">
                <a:solidFill>
                  <a:schemeClr val="tx1"/>
                </a:solidFill>
              </a:rPr>
              <a:t>Do you know people that are?</a:t>
            </a:r>
          </a:p>
          <a:p>
            <a:pPr marL="342900" indent="-342900" fontAlgn="auto">
              <a:buFont typeface="Arial" pitchFamily="34" charset="0"/>
              <a:buChar char="•"/>
              <a:defRPr/>
            </a:pPr>
            <a:endParaRPr lang="en-US" dirty="0">
              <a:solidFill>
                <a:schemeClr val="tx1"/>
              </a:solidFill>
            </a:endParaRPr>
          </a:p>
          <a:p>
            <a:pPr marL="342900" indent="-342900" fontAlgn="auto">
              <a:buFont typeface="Arial" pitchFamily="34" charset="0"/>
              <a:buChar char="•"/>
              <a:defRPr/>
            </a:pPr>
            <a:r>
              <a:rPr lang="en-US" dirty="0">
                <a:solidFill>
                  <a:schemeClr val="tx1"/>
                </a:solidFill>
              </a:rPr>
              <a:t>Are staff often your worst enemy?</a:t>
            </a:r>
          </a:p>
          <a:p>
            <a:pPr fontAlgn="auto">
              <a:defRPr/>
            </a:pPr>
            <a:endParaRPr lang="en-US" dirty="0">
              <a:solidFill>
                <a:schemeClr val="tx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a:xfrm>
            <a:off x="457200" y="80963"/>
            <a:ext cx="8229600" cy="889000"/>
          </a:xfrm>
        </p:spPr>
        <p:txBody>
          <a:bodyPr rIns="116994"/>
          <a:lstStyle/>
          <a:p>
            <a:pPr marL="57150" algn="ctr"/>
            <a:r>
              <a:rPr lang="en-US" dirty="0"/>
              <a:t>What do you think about sex?</a:t>
            </a:r>
          </a:p>
        </p:txBody>
      </p:sp>
      <p:pic>
        <p:nvPicPr>
          <p:cNvPr id="1536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1600" y="1589088"/>
            <a:ext cx="3875088" cy="424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pic>
      <p:sp>
        <p:nvSpPr>
          <p:cNvPr id="15364" name="Rectangle 6"/>
          <p:cNvSpPr>
            <a:spLocks/>
          </p:cNvSpPr>
          <p:nvPr/>
        </p:nvSpPr>
        <p:spPr bwMode="auto">
          <a:xfrm>
            <a:off x="784225" y="1589088"/>
            <a:ext cx="1154113"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Views</a:t>
            </a:r>
          </a:p>
        </p:txBody>
      </p:sp>
      <p:sp>
        <p:nvSpPr>
          <p:cNvPr id="15365" name="Rectangle 8"/>
          <p:cNvSpPr>
            <a:spLocks/>
          </p:cNvSpPr>
          <p:nvPr/>
        </p:nvSpPr>
        <p:spPr bwMode="auto">
          <a:xfrm>
            <a:off x="6875463" y="1589088"/>
            <a:ext cx="2071687"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Upbringing</a:t>
            </a:r>
          </a:p>
        </p:txBody>
      </p:sp>
      <p:sp>
        <p:nvSpPr>
          <p:cNvPr id="15366" name="Rectangle 9"/>
          <p:cNvSpPr>
            <a:spLocks/>
          </p:cNvSpPr>
          <p:nvPr/>
        </p:nvSpPr>
        <p:spPr bwMode="auto">
          <a:xfrm>
            <a:off x="265113" y="2257425"/>
            <a:ext cx="1408112"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Belief</a:t>
            </a:r>
            <a:r>
              <a:rPr lang="en-US" sz="1700" b="1" dirty="0">
                <a:solidFill>
                  <a:srgbClr val="CD6209"/>
                </a:solidFill>
                <a:latin typeface="Verdana" pitchFamily="34" charset="0"/>
                <a:ea typeface="Verdana" pitchFamily="34" charset="0"/>
                <a:cs typeface="Verdana" pitchFamily="34" charset="0"/>
                <a:sym typeface="Palatino" pitchFamily="18" charset="0"/>
              </a:rPr>
              <a:t> </a:t>
            </a:r>
          </a:p>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System</a:t>
            </a:r>
          </a:p>
        </p:txBody>
      </p:sp>
      <p:sp>
        <p:nvSpPr>
          <p:cNvPr id="15367" name="Rectangle 11"/>
          <p:cNvSpPr>
            <a:spLocks/>
          </p:cNvSpPr>
          <p:nvPr/>
        </p:nvSpPr>
        <p:spPr bwMode="auto">
          <a:xfrm>
            <a:off x="7234238" y="2641600"/>
            <a:ext cx="1606550" cy="500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40638" bIns="0"/>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Lifestyle</a:t>
            </a:r>
          </a:p>
        </p:txBody>
      </p:sp>
      <p:sp>
        <p:nvSpPr>
          <p:cNvPr id="15368" name="Rectangle 12"/>
          <p:cNvSpPr>
            <a:spLocks/>
          </p:cNvSpPr>
          <p:nvPr/>
        </p:nvSpPr>
        <p:spPr bwMode="auto">
          <a:xfrm>
            <a:off x="265113" y="3540125"/>
            <a:ext cx="17256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Personal</a:t>
            </a:r>
            <a:r>
              <a:rPr lang="en-US" sz="1700" b="1" dirty="0">
                <a:solidFill>
                  <a:srgbClr val="CD6209"/>
                </a:solidFill>
                <a:latin typeface="Verdana" pitchFamily="34" charset="0"/>
                <a:ea typeface="Verdana" pitchFamily="34" charset="0"/>
                <a:cs typeface="Verdana" pitchFamily="34" charset="0"/>
                <a:sym typeface="Palatino" pitchFamily="18" charset="0"/>
              </a:rPr>
              <a:t> </a:t>
            </a:r>
          </a:p>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Values</a:t>
            </a:r>
          </a:p>
        </p:txBody>
      </p:sp>
      <p:sp>
        <p:nvSpPr>
          <p:cNvPr id="15369" name="Rectangle 14"/>
          <p:cNvSpPr>
            <a:spLocks/>
          </p:cNvSpPr>
          <p:nvPr/>
        </p:nvSpPr>
        <p:spPr bwMode="auto">
          <a:xfrm>
            <a:off x="7161213" y="3505200"/>
            <a:ext cx="17510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endParaRPr lang="en-US" sz="1300" b="1" dirty="0">
              <a:solidFill>
                <a:srgbClr val="CD6209"/>
              </a:solidFill>
              <a:latin typeface="Verdana" pitchFamily="34" charset="0"/>
              <a:ea typeface="Verdana" pitchFamily="34" charset="0"/>
              <a:cs typeface="Verdana" pitchFamily="34" charset="0"/>
              <a:sym typeface="Palatino" pitchFamily="18" charset="0"/>
            </a:endParaRPr>
          </a:p>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Exposure</a:t>
            </a:r>
          </a:p>
        </p:txBody>
      </p:sp>
      <p:sp>
        <p:nvSpPr>
          <p:cNvPr id="15370" name="Rectangle 15"/>
          <p:cNvSpPr>
            <a:spLocks/>
          </p:cNvSpPr>
          <p:nvPr/>
        </p:nvSpPr>
        <p:spPr bwMode="auto">
          <a:xfrm>
            <a:off x="817563" y="4568825"/>
            <a:ext cx="1395412"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endParaRPr lang="en-US" sz="1300" b="1" dirty="0">
              <a:solidFill>
                <a:srgbClr val="CD6209"/>
              </a:solidFill>
              <a:latin typeface="Verdana" pitchFamily="34" charset="0"/>
              <a:ea typeface="Verdana" pitchFamily="34" charset="0"/>
              <a:cs typeface="Verdana" pitchFamily="34" charset="0"/>
              <a:sym typeface="Palatino" pitchFamily="18" charset="0"/>
            </a:endParaRPr>
          </a:p>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Culture</a:t>
            </a:r>
          </a:p>
        </p:txBody>
      </p:sp>
      <p:sp>
        <p:nvSpPr>
          <p:cNvPr id="15371" name="Rectangle 16"/>
          <p:cNvSpPr>
            <a:spLocks/>
          </p:cNvSpPr>
          <p:nvPr/>
        </p:nvSpPr>
        <p:spPr bwMode="auto">
          <a:xfrm>
            <a:off x="6781800" y="4768850"/>
            <a:ext cx="1922463"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40638" bIns="0">
            <a:spAutoFit/>
          </a:bodyPr>
          <a:lstStyle/>
          <a:p>
            <a:pPr marL="39688" algn="ctr" defTabSz="642938"/>
            <a:r>
              <a:rPr lang="en-US" sz="2500" b="1" dirty="0">
                <a:solidFill>
                  <a:srgbClr val="CD6209"/>
                </a:solidFill>
                <a:latin typeface="Verdana" pitchFamily="34" charset="0"/>
                <a:ea typeface="Verdana" pitchFamily="34" charset="0"/>
                <a:cs typeface="Verdana" pitchFamily="34" charset="0"/>
                <a:sym typeface="Palatino" pitchFamily="18" charset="0"/>
              </a:rPr>
              <a:t>Automatic</a:t>
            </a:r>
          </a:p>
        </p:txBody>
      </p:sp>
    </p:spTree>
  </p:cSld>
  <p:clrMapOvr>
    <a:masterClrMapping/>
  </p:clrMapOvr>
  <p:transition advClick="0"/>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457200" y="80963"/>
            <a:ext cx="8229600" cy="889000"/>
          </a:xfrm>
        </p:spPr>
        <p:txBody>
          <a:bodyPr/>
          <a:lstStyle/>
          <a:p>
            <a:r>
              <a:rPr lang="en-US" dirty="0"/>
              <a:t>Covert Operations</a:t>
            </a:r>
          </a:p>
        </p:txBody>
      </p:sp>
      <p:sp>
        <p:nvSpPr>
          <p:cNvPr id="97283" name="Content Placeholder 2"/>
          <p:cNvSpPr>
            <a:spLocks noGrp="1"/>
          </p:cNvSpPr>
          <p:nvPr>
            <p:ph sz="quarter" idx="4"/>
          </p:nvPr>
        </p:nvSpPr>
        <p:spPr>
          <a:xfrm>
            <a:off x="457200" y="1755775"/>
            <a:ext cx="8229600" cy="3883025"/>
          </a:xfrm>
        </p:spPr>
        <p:txBody>
          <a:bodyPr rtlCol="0"/>
          <a:lstStyle/>
          <a:p>
            <a:pPr marL="342900" indent="-342900" fontAlgn="auto">
              <a:buFont typeface="Arial" pitchFamily="34" charset="0"/>
              <a:buChar char="•"/>
              <a:defRPr/>
            </a:pPr>
            <a:r>
              <a:rPr lang="en-US" dirty="0">
                <a:solidFill>
                  <a:schemeClr val="tx1"/>
                </a:solidFill>
              </a:rPr>
              <a:t>What steps do you need to take to perform covert steps outside of the facility?</a:t>
            </a:r>
          </a:p>
          <a:p>
            <a:pPr marL="342900" indent="-342900" fontAlgn="auto">
              <a:buFont typeface="Arial" pitchFamily="34" charset="0"/>
              <a:buChar char="•"/>
              <a:defRPr/>
            </a:pPr>
            <a:endParaRPr lang="en-US" dirty="0">
              <a:solidFill>
                <a:schemeClr val="tx1"/>
              </a:solidFill>
            </a:endParaRPr>
          </a:p>
          <a:p>
            <a:pPr marL="342900" indent="-342900" fontAlgn="auto">
              <a:buFont typeface="Arial" pitchFamily="34" charset="0"/>
              <a:buChar char="•"/>
              <a:defRPr/>
            </a:pPr>
            <a:r>
              <a:rPr lang="en-US" dirty="0">
                <a:solidFill>
                  <a:schemeClr val="tx1"/>
                </a:solidFill>
              </a:rPr>
              <a:t>What type of relationship do you have with your local law enforcement agency?</a:t>
            </a:r>
          </a:p>
          <a:p>
            <a:pPr lvl="1" fontAlgn="auto">
              <a:defRPr/>
            </a:pPr>
            <a:r>
              <a:rPr lang="en-US" dirty="0">
                <a:solidFill>
                  <a:schemeClr val="tx1"/>
                </a:solidFill>
              </a:rPr>
              <a:t>The Post Office staff?</a:t>
            </a:r>
          </a:p>
          <a:p>
            <a:pPr lvl="1" fontAlgn="auto">
              <a:defRPr/>
            </a:pPr>
            <a:endParaRPr lang="en-US" dirty="0">
              <a:solidFill>
                <a:schemeClr val="tx1"/>
              </a:solidFill>
            </a:endParaRPr>
          </a:p>
          <a:p>
            <a:pPr lvl="1" fontAlgn="auto">
              <a:defRPr/>
            </a:pPr>
            <a:endParaRPr lang="en-US" dirty="0">
              <a:solidFill>
                <a:schemeClr val="tx1"/>
              </a:solidFill>
            </a:endParaRPr>
          </a:p>
          <a:p>
            <a:pPr fontAlgn="auto">
              <a:defRPr/>
            </a:pPr>
            <a:endParaRPr lang="en-US" dirty="0">
              <a:solidFill>
                <a:schemeClr val="tx1"/>
              </a:solidFill>
            </a:endParaRPr>
          </a:p>
          <a:p>
            <a:pPr fontAlgn="auto">
              <a:defRPr/>
            </a:pPr>
            <a:endParaRPr lang="en-US" dirty="0">
              <a:solidFill>
                <a:schemeClr val="tx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457200" y="80963"/>
            <a:ext cx="8229600" cy="889000"/>
          </a:xfrm>
        </p:spPr>
        <p:txBody>
          <a:bodyPr/>
          <a:lstStyle/>
          <a:p>
            <a:r>
              <a:rPr lang="en-US" dirty="0"/>
              <a:t>Systemic Issues</a:t>
            </a:r>
          </a:p>
        </p:txBody>
      </p:sp>
      <p:sp>
        <p:nvSpPr>
          <p:cNvPr id="98307" name="Rectangle 3"/>
          <p:cNvSpPr>
            <a:spLocks noGrp="1" noChangeArrowheads="1"/>
          </p:cNvSpPr>
          <p:nvPr>
            <p:ph sz="quarter" idx="4"/>
          </p:nvPr>
        </p:nvSpPr>
        <p:spPr>
          <a:xfrm>
            <a:off x="457200" y="1755775"/>
            <a:ext cx="8229600" cy="3883025"/>
          </a:xfrm>
        </p:spPr>
        <p:txBody>
          <a:bodyPr/>
          <a:lstStyle/>
          <a:p>
            <a:pPr marL="342900" indent="-342900">
              <a:spcBef>
                <a:spcPct val="0"/>
              </a:spcBef>
              <a:spcAft>
                <a:spcPct val="0"/>
              </a:spcAft>
              <a:buFont typeface="Arial" pitchFamily="34" charset="0"/>
              <a:buChar char="•"/>
            </a:pPr>
            <a:r>
              <a:rPr lang="en-US" dirty="0">
                <a:solidFill>
                  <a:schemeClr val="tx1"/>
                </a:solidFill>
              </a:rPr>
              <a:t>You may not be able to prove sexual abuse but are there other issues to deal with?</a:t>
            </a:r>
          </a:p>
          <a:p>
            <a:pPr marL="342900" indent="-342900">
              <a:spcBef>
                <a:spcPct val="0"/>
              </a:spcBef>
              <a:spcAft>
                <a:spcPct val="0"/>
              </a:spcAft>
              <a:buFont typeface="Arial" pitchFamily="34" charset="0"/>
              <a:buChar char="•"/>
            </a:pPr>
            <a:r>
              <a:rPr lang="en-US" dirty="0">
                <a:solidFill>
                  <a:schemeClr val="tx1"/>
                </a:solidFill>
              </a:rPr>
              <a:t>Identify any policy violations; such as over familiarization</a:t>
            </a:r>
          </a:p>
          <a:p>
            <a:pPr marL="342900" indent="-342900">
              <a:spcBef>
                <a:spcPct val="0"/>
              </a:spcBef>
              <a:spcAft>
                <a:spcPct val="0"/>
              </a:spcAft>
              <a:buFont typeface="Arial" pitchFamily="34" charset="0"/>
              <a:buChar char="•"/>
            </a:pPr>
            <a:r>
              <a:rPr lang="en-US" dirty="0">
                <a:solidFill>
                  <a:schemeClr val="tx1"/>
                </a:solidFill>
              </a:rPr>
              <a:t>Identify what caused the violation  </a:t>
            </a:r>
          </a:p>
          <a:p>
            <a:pPr marL="342900" indent="-342900">
              <a:spcBef>
                <a:spcPct val="0"/>
              </a:spcBef>
              <a:spcAft>
                <a:spcPct val="0"/>
              </a:spcAft>
              <a:buFont typeface="Arial" pitchFamily="34" charset="0"/>
              <a:buChar char="•"/>
            </a:pPr>
            <a:endParaRPr lang="en-US" dirty="0">
              <a:solidFill>
                <a:schemeClr val="tx1"/>
              </a:solidFill>
            </a:endParaRPr>
          </a:p>
          <a:p>
            <a:pPr marL="342900" indent="-342900">
              <a:spcBef>
                <a:spcPct val="0"/>
              </a:spcBef>
              <a:spcAft>
                <a:spcPct val="0"/>
              </a:spcAft>
              <a:buFont typeface="Arial" pitchFamily="34" charset="0"/>
              <a:buChar char="•"/>
            </a:pPr>
            <a:endParaRPr lang="en-US" dirty="0">
              <a:solidFill>
                <a:schemeClr val="tx1"/>
              </a:solidFill>
            </a:endParaRPr>
          </a:p>
          <a:p>
            <a:pPr marL="342900" indent="-342900">
              <a:spcBef>
                <a:spcPct val="0"/>
              </a:spcBef>
              <a:spcAft>
                <a:spcPct val="0"/>
              </a:spcAft>
              <a:buFont typeface="Arial" pitchFamily="34" charset="0"/>
              <a:buChar char="•"/>
            </a:pPr>
            <a:endParaRPr lang="en-US" dirty="0">
              <a:solidFill>
                <a:schemeClr val="tx1"/>
              </a:solidFill>
            </a:endParaRPr>
          </a:p>
        </p:txBody>
      </p:sp>
    </p:spTree>
    <p:custDataLst>
      <p:tags r:id="rId1"/>
    </p:custData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457200" y="80963"/>
            <a:ext cx="8229600" cy="889000"/>
          </a:xfrm>
        </p:spPr>
        <p:txBody>
          <a:bodyPr/>
          <a:lstStyle/>
          <a:p>
            <a:r>
              <a:rPr lang="en-US" dirty="0"/>
              <a:t>Systemic Issues</a:t>
            </a:r>
          </a:p>
        </p:txBody>
      </p:sp>
      <p:sp>
        <p:nvSpPr>
          <p:cNvPr id="99331" name="Rectangle 3"/>
          <p:cNvSpPr>
            <a:spLocks noGrp="1" noChangeArrowheads="1"/>
          </p:cNvSpPr>
          <p:nvPr>
            <p:ph sz="quarter" idx="4"/>
          </p:nvPr>
        </p:nvSpPr>
        <p:spPr>
          <a:xfrm>
            <a:off x="457200" y="1755775"/>
            <a:ext cx="8229600" cy="3883025"/>
          </a:xfrm>
        </p:spPr>
        <p:txBody>
          <a:bodyPr/>
          <a:lstStyle/>
          <a:p>
            <a:pPr marL="342900" indent="-342900">
              <a:spcBef>
                <a:spcPct val="0"/>
              </a:spcBef>
              <a:spcAft>
                <a:spcPct val="0"/>
              </a:spcAft>
              <a:buFont typeface="Arial" pitchFamily="34" charset="0"/>
              <a:buChar char="•"/>
            </a:pPr>
            <a:r>
              <a:rPr lang="en-US" dirty="0">
                <a:solidFill>
                  <a:schemeClr val="tx1"/>
                </a:solidFill>
              </a:rPr>
              <a:t>If there are other policy or training issues identified, add them to an addendum report</a:t>
            </a:r>
          </a:p>
          <a:p>
            <a:pPr marL="342900" indent="-342900">
              <a:spcBef>
                <a:spcPct val="0"/>
              </a:spcBef>
              <a:spcAft>
                <a:spcPct val="0"/>
              </a:spcAft>
              <a:buFont typeface="Arial" pitchFamily="34" charset="0"/>
              <a:buChar char="•"/>
            </a:pPr>
            <a:r>
              <a:rPr lang="en-US" dirty="0">
                <a:solidFill>
                  <a:schemeClr val="tx1"/>
                </a:solidFill>
              </a:rPr>
              <a:t>Mention the addendum in the main report</a:t>
            </a:r>
          </a:p>
          <a:p>
            <a:pPr marL="342900" indent="-342900">
              <a:spcBef>
                <a:spcPct val="0"/>
              </a:spcBef>
              <a:spcAft>
                <a:spcPct val="0"/>
              </a:spcAft>
              <a:buFont typeface="Arial" pitchFamily="34" charset="0"/>
              <a:buChar char="•"/>
            </a:pPr>
            <a:r>
              <a:rPr lang="en-US" dirty="0">
                <a:solidFill>
                  <a:schemeClr val="tx1"/>
                </a:solidFill>
              </a:rPr>
              <a:t>Or…mention the systemic issues at the end of the abuse allegation report (If not, it may get lost in the mix)</a:t>
            </a:r>
          </a:p>
        </p:txBody>
      </p:sp>
    </p:spTree>
    <p:custDataLst>
      <p:tags r:id="rId1"/>
    </p:custData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457200" y="80963"/>
            <a:ext cx="8229600" cy="889000"/>
          </a:xfrm>
        </p:spPr>
        <p:txBody>
          <a:bodyPr/>
          <a:lstStyle/>
          <a:p>
            <a:r>
              <a:rPr lang="en-US" dirty="0">
                <a:solidFill>
                  <a:schemeClr val="bg1"/>
                </a:solidFill>
              </a:rPr>
              <a:t>Practice...  Practice…  Practice</a:t>
            </a:r>
          </a:p>
        </p:txBody>
      </p:sp>
      <p:sp>
        <p:nvSpPr>
          <p:cNvPr id="100355" name="Rectangle 3"/>
          <p:cNvSpPr>
            <a:spLocks noGrp="1" noChangeArrowheads="1"/>
          </p:cNvSpPr>
          <p:nvPr>
            <p:ph sz="quarter" idx="4"/>
          </p:nvPr>
        </p:nvSpPr>
        <p:spPr>
          <a:xfrm>
            <a:off x="457200" y="1755775"/>
            <a:ext cx="8229600" cy="3883025"/>
          </a:xfrm>
        </p:spPr>
        <p:txBody>
          <a:bodyPr/>
          <a:lstStyle/>
          <a:p>
            <a:pPr lvl="4">
              <a:spcBef>
                <a:spcPct val="0"/>
              </a:spcBef>
              <a:spcAft>
                <a:spcPct val="0"/>
              </a:spcAft>
              <a:buFont typeface="Wingdings" pitchFamily="2" charset="2"/>
              <a:buNone/>
            </a:pPr>
            <a:r>
              <a:rPr lang="en-US" sz="3200" dirty="0">
                <a:solidFill>
                  <a:schemeClr val="bg1"/>
                </a:solidFill>
              </a:rPr>
              <a:t>.</a:t>
            </a:r>
          </a:p>
        </p:txBody>
      </p:sp>
      <p:pic>
        <p:nvPicPr>
          <p:cNvPr id="100356" name="Picture 9" descr="https://encrypted-tbn0.gstatic.com/images?q=tbn:ANd9GcTQEnDPBKxDkAFrE2Af4UwfmnCj9Zl8wmweKZqGjhNzci-fMjiyC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524000"/>
            <a:ext cx="4408488"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88834"/>
          </a:xfrm>
        </p:spPr>
        <p:txBody>
          <a:bodyPr/>
          <a:lstStyle/>
          <a:p>
            <a:r>
              <a:rPr lang="en-US" dirty="0">
                <a:effectLst>
                  <a:outerShdw blurRad="38100" dist="38100" dir="2700000" algn="tl">
                    <a:srgbClr val="000000">
                      <a:alpha val="43137"/>
                    </a:srgbClr>
                  </a:outerShdw>
                </a:effectLst>
              </a:rPr>
              <a:t>Questions?</a:t>
            </a:r>
          </a:p>
        </p:txBody>
      </p:sp>
      <p:pic>
        <p:nvPicPr>
          <p:cNvPr id="6147" name="Picture 3" descr="C:\Users\mdodson\AppData\Local\Microsoft\Windows\Temporary Internet Files\Content.IE5\7NG2AQLV\MC900438842[1].jpg"/>
          <p:cNvPicPr>
            <a:picLocks noChangeAspect="1" noChangeArrowheads="1"/>
          </p:cNvPicPr>
          <p:nvPr/>
        </p:nvPicPr>
        <p:blipFill rotWithShape="1">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t="30620" b="-1"/>
          <a:stretch/>
        </p:blipFill>
        <p:spPr bwMode="auto">
          <a:xfrm>
            <a:off x="0" y="1210235"/>
            <a:ext cx="9144000" cy="5649672"/>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035266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80963"/>
            <a:ext cx="8229600" cy="889000"/>
          </a:xfrm>
        </p:spPr>
        <p:txBody>
          <a:bodyPr/>
          <a:lstStyle/>
          <a:p>
            <a:pPr algn="ctr"/>
            <a:r>
              <a:rPr lang="en-US" dirty="0"/>
              <a:t>Interview</a:t>
            </a:r>
          </a:p>
        </p:txBody>
      </p:sp>
      <p:sp>
        <p:nvSpPr>
          <p:cNvPr id="12291" name="Rectangle 3"/>
          <p:cNvSpPr>
            <a:spLocks noGrp="1" noChangeArrowheads="1"/>
          </p:cNvSpPr>
          <p:nvPr>
            <p:ph sz="quarter" idx="4"/>
          </p:nvPr>
        </p:nvSpPr>
        <p:spPr>
          <a:xfrm>
            <a:off x="304800" y="1524000"/>
            <a:ext cx="5334000" cy="3657600"/>
          </a:xfrm>
        </p:spPr>
        <p:txBody>
          <a:bodyPr/>
          <a:lstStyle/>
          <a:p>
            <a:pPr>
              <a:lnSpc>
                <a:spcPct val="150000"/>
              </a:lnSpc>
              <a:spcBef>
                <a:spcPct val="0"/>
              </a:spcBef>
              <a:spcAft>
                <a:spcPct val="0"/>
              </a:spcAft>
            </a:pPr>
            <a:r>
              <a:rPr lang="en-US" sz="2400" dirty="0">
                <a:solidFill>
                  <a:schemeClr val="tx1"/>
                </a:solidFill>
              </a:rPr>
              <a:t>The first responders only do an initial, informational interview.  The formal interview will be conducted by the staff assigned to the investigation who have been trained to do so.</a:t>
            </a:r>
          </a:p>
          <a:p>
            <a:pPr>
              <a:lnSpc>
                <a:spcPct val="150000"/>
              </a:lnSpc>
              <a:spcBef>
                <a:spcPct val="0"/>
              </a:spcBef>
              <a:spcAft>
                <a:spcPct val="0"/>
              </a:spcAft>
            </a:pPr>
            <a:endParaRPr lang="en-US" sz="2400" dirty="0">
              <a:solidFill>
                <a:schemeClr val="tx1"/>
              </a:solidFill>
            </a:endParaRPr>
          </a:p>
        </p:txBody>
      </p:sp>
      <p:pic>
        <p:nvPicPr>
          <p:cNvPr id="43012" name="Picture 7" descr="https://encrypted-tbn1.gstatic.com/images?q=tbn:ANd9GcRA-sFlH1suZSeNhLuqUBxrMVheFJByD975rAE18lRuB2NFL9nhvQ"/>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1828800"/>
            <a:ext cx="3133725"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animEffect transition="in" filter="dissolve">
                                      <p:cBhvr>
                                        <p:cTn id="7" dur="500"/>
                                        <p:tgtEl>
                                          <p:spTgt spid="1229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80963"/>
            <a:ext cx="8229600" cy="889000"/>
          </a:xfrm>
        </p:spPr>
        <p:txBody>
          <a:bodyPr/>
          <a:lstStyle/>
          <a:p>
            <a:pPr algn="ctr"/>
            <a:r>
              <a:rPr lang="en-US" dirty="0"/>
              <a:t>What is a Victim Interview?</a:t>
            </a:r>
          </a:p>
        </p:txBody>
      </p:sp>
      <p:sp>
        <p:nvSpPr>
          <p:cNvPr id="44035" name="Rectangle 3"/>
          <p:cNvSpPr>
            <a:spLocks noGrp="1" noChangeArrowheads="1"/>
          </p:cNvSpPr>
          <p:nvPr>
            <p:ph sz="quarter" idx="4"/>
          </p:nvPr>
        </p:nvSpPr>
        <p:spPr>
          <a:xfrm>
            <a:off x="457200" y="1447800"/>
            <a:ext cx="8229600" cy="4906963"/>
          </a:xfrm>
        </p:spPr>
        <p:txBody>
          <a:bodyPr/>
          <a:lstStyle/>
          <a:p>
            <a:pPr>
              <a:lnSpc>
                <a:spcPct val="150000"/>
              </a:lnSpc>
              <a:spcBef>
                <a:spcPct val="0"/>
              </a:spcBef>
              <a:spcAft>
                <a:spcPct val="0"/>
              </a:spcAft>
            </a:pPr>
            <a:r>
              <a:rPr lang="en-US" sz="2400" dirty="0">
                <a:solidFill>
                  <a:schemeClr val="tx1"/>
                </a:solidFill>
              </a:rPr>
              <a:t>A controlled conversation where questions are asked of a willing and cooperative </a:t>
            </a:r>
            <a:r>
              <a:rPr lang="en-US" sz="2400" b="1" i="1" dirty="0">
                <a:solidFill>
                  <a:schemeClr val="tx1"/>
                </a:solidFill>
              </a:rPr>
              <a:t>victim</a:t>
            </a:r>
            <a:r>
              <a:rPr lang="en-US" sz="2400" dirty="0">
                <a:solidFill>
                  <a:schemeClr val="tx1"/>
                </a:solidFill>
              </a:rPr>
              <a:t> or </a:t>
            </a:r>
            <a:r>
              <a:rPr lang="en-US" sz="2400" b="1" i="1" dirty="0">
                <a:solidFill>
                  <a:schemeClr val="tx1"/>
                </a:solidFill>
              </a:rPr>
              <a:t>witness</a:t>
            </a:r>
            <a:endParaRPr lang="en-US" sz="2400" dirty="0">
              <a:solidFill>
                <a:schemeClr val="tx1"/>
              </a:solidFill>
            </a:endParaRPr>
          </a:p>
          <a:p>
            <a:pPr marL="1085850" lvl="1" indent="-342900">
              <a:lnSpc>
                <a:spcPct val="150000"/>
              </a:lnSpc>
              <a:spcBef>
                <a:spcPct val="0"/>
              </a:spcBef>
              <a:spcAft>
                <a:spcPct val="0"/>
              </a:spcAft>
              <a:buFont typeface="Arial" pitchFamily="34" charset="0"/>
              <a:buChar char="•"/>
            </a:pPr>
            <a:r>
              <a:rPr lang="en-US" sz="2200" dirty="0">
                <a:solidFill>
                  <a:schemeClr val="tx1"/>
                </a:solidFill>
              </a:rPr>
              <a:t>Why: to illicit information in an effort to get answers to questions regarding a crime</a:t>
            </a:r>
          </a:p>
          <a:p>
            <a:pPr marL="1085850" lvl="1" indent="-342900">
              <a:lnSpc>
                <a:spcPct val="150000"/>
              </a:lnSpc>
              <a:spcBef>
                <a:spcPct val="0"/>
              </a:spcBef>
              <a:spcAft>
                <a:spcPct val="0"/>
              </a:spcAft>
              <a:buFont typeface="Arial" pitchFamily="34" charset="0"/>
              <a:buChar char="•"/>
            </a:pPr>
            <a:r>
              <a:rPr lang="en-US" sz="2200" dirty="0">
                <a:solidFill>
                  <a:schemeClr val="tx1"/>
                </a:solidFill>
              </a:rPr>
              <a:t>How: by asking open-ended and non-judgmental questions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80963"/>
            <a:ext cx="8229600" cy="889000"/>
          </a:xfrm>
        </p:spPr>
        <p:txBody>
          <a:bodyPr/>
          <a:lstStyle/>
          <a:p>
            <a:pPr algn="ctr"/>
            <a:endParaRPr lang="en-US" dirty="0"/>
          </a:p>
        </p:txBody>
      </p:sp>
      <p:sp>
        <p:nvSpPr>
          <p:cNvPr id="47107" name="Content Placeholder 2"/>
          <p:cNvSpPr>
            <a:spLocks noGrp="1"/>
          </p:cNvSpPr>
          <p:nvPr>
            <p:ph sz="quarter" idx="4"/>
          </p:nvPr>
        </p:nvSpPr>
        <p:spPr/>
        <p:txBody>
          <a:bodyPr/>
          <a:lstStyle/>
          <a:p>
            <a:pPr algn="ctr">
              <a:spcBef>
                <a:spcPct val="0"/>
              </a:spcBef>
              <a:spcAft>
                <a:spcPct val="0"/>
              </a:spcAft>
            </a:pPr>
            <a:endParaRPr lang="en-US" dirty="0">
              <a:solidFill>
                <a:schemeClr val="tx1"/>
              </a:solidFill>
            </a:endParaRPr>
          </a:p>
          <a:p>
            <a:pPr algn="ctr">
              <a:spcBef>
                <a:spcPct val="0"/>
              </a:spcBef>
              <a:spcAft>
                <a:spcPct val="0"/>
              </a:spcAft>
            </a:pPr>
            <a:endParaRPr lang="en-US" dirty="0">
              <a:solidFill>
                <a:schemeClr val="tx1"/>
              </a:solidFill>
            </a:endParaRPr>
          </a:p>
          <a:p>
            <a:pPr algn="ctr">
              <a:spcBef>
                <a:spcPct val="0"/>
              </a:spcBef>
              <a:spcAft>
                <a:spcPct val="0"/>
              </a:spcAft>
            </a:pPr>
            <a:endParaRPr lang="en-US" dirty="0">
              <a:solidFill>
                <a:schemeClr val="tx1"/>
              </a:solidFill>
            </a:endParaRPr>
          </a:p>
          <a:p>
            <a:pPr algn="ctr">
              <a:spcBef>
                <a:spcPct val="0"/>
              </a:spcBef>
              <a:spcAft>
                <a:spcPct val="0"/>
              </a:spcAft>
              <a:buFont typeface="Wingdings" pitchFamily="2" charset="2"/>
              <a:buNone/>
            </a:pPr>
            <a:r>
              <a:rPr lang="en-US" sz="4400" dirty="0">
                <a:solidFill>
                  <a:schemeClr val="tx1"/>
                </a:solidFill>
              </a:rPr>
              <a:t>Interviewing</a:t>
            </a:r>
          </a:p>
        </p:txBody>
      </p:sp>
    </p:spTree>
    <p:extLst>
      <p:ext uri="{BB962C8B-B14F-4D97-AF65-F5344CB8AC3E}">
        <p14:creationId xmlns:p14="http://schemas.microsoft.com/office/powerpoint/2010/main" val="3722499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228600"/>
            <a:ext cx="8229600" cy="889000"/>
          </a:xfrm>
        </p:spPr>
        <p:txBody>
          <a:bodyPr/>
          <a:lstStyle/>
          <a:p>
            <a:r>
              <a:rPr lang="en-US" sz="4000" dirty="0">
                <a:effectLst/>
              </a:rPr>
              <a:t>Preparation</a:t>
            </a:r>
          </a:p>
        </p:txBody>
      </p:sp>
      <p:sp>
        <p:nvSpPr>
          <p:cNvPr id="45059" name="Text Placeholder 6"/>
          <p:cNvSpPr>
            <a:spLocks noGrp="1"/>
          </p:cNvSpPr>
          <p:nvPr>
            <p:ph type="body" sz="quarter" idx="3"/>
          </p:nvPr>
        </p:nvSpPr>
        <p:spPr>
          <a:xfrm>
            <a:off x="457200" y="1371600"/>
            <a:ext cx="8229600" cy="430213"/>
          </a:xfrm>
        </p:spPr>
        <p:txBody>
          <a:bodyPr/>
          <a:lstStyle/>
          <a:p>
            <a:r>
              <a:rPr lang="en-US" dirty="0"/>
              <a:t>Logistical Preparation</a:t>
            </a:r>
          </a:p>
        </p:txBody>
      </p:sp>
      <p:sp>
        <p:nvSpPr>
          <p:cNvPr id="8" name="Content Placeholder 7"/>
          <p:cNvSpPr>
            <a:spLocks noGrp="1"/>
          </p:cNvSpPr>
          <p:nvPr>
            <p:ph sz="quarter" idx="4"/>
          </p:nvPr>
        </p:nvSpPr>
        <p:spPr>
          <a:xfrm>
            <a:off x="457200" y="1981200"/>
            <a:ext cx="7543800" cy="4038600"/>
          </a:xfrm>
        </p:spPr>
        <p:txBody>
          <a:bodyPr rtlCol="0"/>
          <a:lstStyle/>
          <a:p>
            <a:pPr fontAlgn="auto">
              <a:lnSpc>
                <a:spcPct val="150000"/>
              </a:lnSpc>
              <a:defRPr/>
            </a:pPr>
            <a:r>
              <a:rPr lang="en-US" sz="1600" dirty="0">
                <a:solidFill>
                  <a:schemeClr val="tx1"/>
                </a:solidFill>
              </a:rPr>
              <a:t>PREA standard 115.21 requires that a victim of sexual abuse be offered the accompaniment of a </a:t>
            </a:r>
            <a:r>
              <a:rPr lang="en-US" sz="1600" b="1" dirty="0">
                <a:solidFill>
                  <a:schemeClr val="tx1"/>
                </a:solidFill>
              </a:rPr>
              <a:t>victim advocate </a:t>
            </a:r>
            <a:r>
              <a:rPr lang="en-US" sz="1600" dirty="0">
                <a:solidFill>
                  <a:schemeClr val="tx1"/>
                </a:solidFill>
              </a:rPr>
              <a:t>during the forensic medical exam and interviews.</a:t>
            </a:r>
          </a:p>
          <a:p>
            <a:pPr marL="342900" indent="-342900" fontAlgn="auto">
              <a:lnSpc>
                <a:spcPct val="150000"/>
              </a:lnSpc>
              <a:buFont typeface="Arial" pitchFamily="34" charset="0"/>
              <a:buChar char="•"/>
              <a:defRPr/>
            </a:pPr>
            <a:r>
              <a:rPr lang="en-US" sz="1600" dirty="0">
                <a:solidFill>
                  <a:schemeClr val="tx1"/>
                </a:solidFill>
              </a:rPr>
              <a:t>If the victim requests it, you should allow the advocate to be present during interviews. </a:t>
            </a:r>
          </a:p>
          <a:p>
            <a:pPr marL="342900" indent="-342900" fontAlgn="auto">
              <a:lnSpc>
                <a:spcPct val="150000"/>
              </a:lnSpc>
              <a:buFont typeface="Arial" pitchFamily="34" charset="0"/>
              <a:buChar char="•"/>
              <a:defRPr/>
            </a:pPr>
            <a:r>
              <a:rPr lang="en-US" sz="1600" dirty="0">
                <a:solidFill>
                  <a:schemeClr val="tx1"/>
                </a:solidFill>
              </a:rPr>
              <a:t>However, the advocate may only provide emotional support. </a:t>
            </a:r>
          </a:p>
          <a:p>
            <a:pPr marL="342900" indent="-342900" fontAlgn="auto">
              <a:lnSpc>
                <a:spcPct val="150000"/>
              </a:lnSpc>
              <a:buFont typeface="Arial" pitchFamily="34" charset="0"/>
              <a:buChar char="•"/>
              <a:defRPr/>
            </a:pPr>
            <a:r>
              <a:rPr lang="en-US" sz="1600" dirty="0">
                <a:solidFill>
                  <a:schemeClr val="tx1"/>
                </a:solidFill>
              </a:rPr>
              <a:t>The advocate may not: </a:t>
            </a:r>
          </a:p>
          <a:p>
            <a:pPr marL="1085850" lvl="1" indent="-342900" fontAlgn="auto">
              <a:lnSpc>
                <a:spcPct val="150000"/>
              </a:lnSpc>
              <a:buFont typeface="Arial" pitchFamily="34" charset="0"/>
              <a:buChar char="•"/>
              <a:defRPr/>
            </a:pPr>
            <a:r>
              <a:rPr lang="en-US" sz="1600" dirty="0">
                <a:solidFill>
                  <a:schemeClr val="tx1"/>
                </a:solidFill>
              </a:rPr>
              <a:t>advise the victim, </a:t>
            </a:r>
          </a:p>
          <a:p>
            <a:pPr marL="1085850" lvl="1" indent="-342900" fontAlgn="auto">
              <a:lnSpc>
                <a:spcPct val="150000"/>
              </a:lnSpc>
              <a:buFont typeface="Arial" pitchFamily="34" charset="0"/>
              <a:buChar char="•"/>
              <a:defRPr/>
            </a:pPr>
            <a:r>
              <a:rPr lang="en-US" sz="1600" dirty="0">
                <a:solidFill>
                  <a:schemeClr val="tx1"/>
                </a:solidFill>
              </a:rPr>
              <a:t>coach the victim, or </a:t>
            </a:r>
          </a:p>
          <a:p>
            <a:pPr marL="1085850" lvl="1" indent="-342900" fontAlgn="auto">
              <a:lnSpc>
                <a:spcPct val="150000"/>
              </a:lnSpc>
              <a:buFont typeface="Arial" pitchFamily="34" charset="0"/>
              <a:buChar char="•"/>
              <a:defRPr/>
            </a:pPr>
            <a:r>
              <a:rPr lang="en-US" sz="1600" dirty="0">
                <a:solidFill>
                  <a:schemeClr val="tx1"/>
                </a:solidFill>
              </a:rPr>
              <a:t>provide answers for the victim unless you ask the advocate a direct question. </a:t>
            </a:r>
          </a:p>
          <a:p>
            <a:pPr fontAlgn="auto">
              <a:defRPr/>
            </a:pPr>
            <a:endParaRPr lang="en-US" sz="1800" dirty="0">
              <a:solidFill>
                <a:schemeClr val="tx1"/>
              </a:solidFill>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1.1.3052"/>
  <p:tag name="PPTVERSION" val="14"/>
  <p:tag name="TPOS" val="2"/>
</p:tagLst>
</file>

<file path=ppt/tags/tag10.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1.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2.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ags/tag13.xml><?xml version="1.0" encoding="utf-8"?>
<p:tagLst xmlns:a="http://schemas.openxmlformats.org/drawingml/2006/main" xmlns:r="http://schemas.openxmlformats.org/officeDocument/2006/relationships" xmlns:p="http://schemas.openxmlformats.org/presentationml/2006/main">
  <p:tag name="NOPREFERENCE" val="False"/>
</p:tagLst>
</file>

<file path=ppt/tags/tag2.xml><?xml version="1.0" encoding="utf-8"?>
<p:tagLst xmlns:a="http://schemas.openxmlformats.org/drawingml/2006/main" xmlns:r="http://schemas.openxmlformats.org/officeDocument/2006/relationships" xmlns:p="http://schemas.openxmlformats.org/presentationml/2006/main">
  <p:tag name="NOPREFERENCE" val="False"/>
</p:tagLst>
</file>

<file path=ppt/tags/tag3.xml><?xml version="1.0" encoding="utf-8"?>
<p:tagLst xmlns:a="http://schemas.openxmlformats.org/drawingml/2006/main" xmlns:r="http://schemas.openxmlformats.org/officeDocument/2006/relationships" xmlns:p="http://schemas.openxmlformats.org/presentationml/2006/main">
  <p:tag name="NOPREFERENCE" val="False"/>
</p:tagLst>
</file>

<file path=ppt/tags/tag4.xml><?xml version="1.0" encoding="utf-8"?>
<p:tagLst xmlns:a="http://schemas.openxmlformats.org/drawingml/2006/main" xmlns:r="http://schemas.openxmlformats.org/officeDocument/2006/relationships" xmlns:p="http://schemas.openxmlformats.org/presentationml/2006/main">
  <p:tag name="NOPREFERENCE" val="False"/>
</p:tagLst>
</file>

<file path=ppt/tags/tag5.xml><?xml version="1.0" encoding="utf-8"?>
<p:tagLst xmlns:a="http://schemas.openxmlformats.org/drawingml/2006/main" xmlns:r="http://schemas.openxmlformats.org/officeDocument/2006/relationships" xmlns:p="http://schemas.openxmlformats.org/presentationml/2006/main">
  <p:tag name="DELIMITERS" val="3.1"/>
</p:tagLst>
</file>

<file path=ppt/tags/tag6.xml><?xml version="1.0" encoding="utf-8"?>
<p:tagLst xmlns:a="http://schemas.openxmlformats.org/drawingml/2006/main" xmlns:r="http://schemas.openxmlformats.org/officeDocument/2006/relationships" xmlns:p="http://schemas.openxmlformats.org/presentationml/2006/main">
  <p:tag name="DELIMITERS" val="3.1"/>
</p:tagLst>
</file>

<file path=ppt/tags/tag7.xml><?xml version="1.0" encoding="utf-8"?>
<p:tagLst xmlns:a="http://schemas.openxmlformats.org/drawingml/2006/main" xmlns:r="http://schemas.openxmlformats.org/officeDocument/2006/relationships" xmlns:p="http://schemas.openxmlformats.org/presentationml/2006/main">
  <p:tag name="DELIMITERS" val="3.1"/>
</p:tagLst>
</file>

<file path=ppt/tags/tag8.xml><?xml version="1.0" encoding="utf-8"?>
<p:tagLst xmlns:a="http://schemas.openxmlformats.org/drawingml/2006/main" xmlns:r="http://schemas.openxmlformats.org/officeDocument/2006/relationships" xmlns:p="http://schemas.openxmlformats.org/presentationml/2006/main">
  <p:tag name="DELIMITERS" val="3.1"/>
</p:tagLst>
</file>

<file path=ppt/tags/tag9.xml><?xml version="1.0" encoding="utf-8"?>
<p:tagLst xmlns:a="http://schemas.openxmlformats.org/drawingml/2006/main" xmlns:r="http://schemas.openxmlformats.org/officeDocument/2006/relationships" xmlns:p="http://schemas.openxmlformats.org/presentationml/2006/main">
  <p:tag name="NOPREFERENCE" val="False"/>
  <p:tag name="DELIMITERS" val="3.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7238592398667449DC54AED30198904" ma:contentTypeVersion="15" ma:contentTypeDescription="Create a new document." ma:contentTypeScope="" ma:versionID="b7d5fe17e30a5785b46928f340c80dd2">
  <xsd:schema xmlns:xsd="http://www.w3.org/2001/XMLSchema" xmlns:xs="http://www.w3.org/2001/XMLSchema" xmlns:p="http://schemas.microsoft.com/office/2006/metadata/properties" xmlns:ns2="6cb6fab5-1093-4a67-bcb3-ba6e660cb04a" xmlns:ns3="18fde337-0ae5-4448-91d4-1aac2e7d3530" targetNamespace="http://schemas.microsoft.com/office/2006/metadata/properties" ma:root="true" ma:fieldsID="ee62e026e387dda4137540b4628cdd7c" ns2:_="" ns3:_="">
    <xsd:import namespace="6cb6fab5-1093-4a67-bcb3-ba6e660cb04a"/>
    <xsd:import namespace="18fde337-0ae5-4448-91d4-1aac2e7d353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LengthInSeconds" minOccurs="0"/>
                <xsd:element ref="ns2:MediaServiceLocation" minOccurs="0"/>
                <xsd:element ref="ns2:MediaServiceGenerationTime" minOccurs="0"/>
                <xsd:element ref="ns2:MediaServiceEventHashCode" minOccurs="0"/>
                <xsd:element ref="ns3:SharedWithUsers" minOccurs="0"/>
                <xsd:element ref="ns3:SharedWithDetails" minOccurs="0"/>
                <xsd:element ref="ns2:lcf76f155ced4ddcb4097134ff3c332f" minOccurs="0"/>
                <xsd:element ref="ns3:TaxCatchAll" minOccurs="0"/>
                <xsd:element ref="ns2:MediaServiceOCR"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cb6fab5-1093-4a67-bcb3-ba6e660cb0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Location" ma:index="13" nillable="true" ma:displayName="Location" ma:indexed="true"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08bf5b8b-ed8d-4f72-8678-697285c04e6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8fde337-0ae5-4448-91d4-1aac2e7d353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81030c90-eec1-40d1-a414-de1a0517bdfb}" ma:internalName="TaxCatchAll" ma:showField="CatchAllData" ma:web="18fde337-0ae5-4448-91d4-1aac2e7d35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8fde337-0ae5-4448-91d4-1aac2e7d3530" xsi:nil="true"/>
    <lcf76f155ced4ddcb4097134ff3c332f xmlns="6cb6fab5-1093-4a67-bcb3-ba6e660cb04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6AB0683-CF2A-41CA-BA13-E8CC7A6BFE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cb6fab5-1093-4a67-bcb3-ba6e660cb04a"/>
    <ds:schemaRef ds:uri="18fde337-0ae5-4448-91d4-1aac2e7d35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FA614BD-D10C-469B-8BFF-BC538CE7DEE6}">
  <ds:schemaRefs>
    <ds:schemaRef ds:uri="http://schemas.microsoft.com/sharepoint/v3/contenttype/forms"/>
  </ds:schemaRefs>
</ds:datastoreItem>
</file>

<file path=customXml/itemProps3.xml><?xml version="1.0" encoding="utf-8"?>
<ds:datastoreItem xmlns:ds="http://schemas.openxmlformats.org/officeDocument/2006/customXml" ds:itemID="{0F1B8D6A-108A-46F9-A618-CC89FA4760D9}">
  <ds:schemaRefs>
    <ds:schemaRef ds:uri="http://schemas.microsoft.com/office/2006/metadata/properties"/>
    <ds:schemaRef ds:uri="http://www.w3.org/XML/1998/namespace"/>
    <ds:schemaRef ds:uri="http://schemas.microsoft.com/office/2006/documentManagement/types"/>
    <ds:schemaRef ds:uri="18fde337-0ae5-4448-91d4-1aac2e7d3530"/>
    <ds:schemaRef ds:uri="http://purl.org/dc/elements/1.1/"/>
    <ds:schemaRef ds:uri="http://purl.org/dc/terms/"/>
    <ds:schemaRef ds:uri="http://schemas.openxmlformats.org/package/2006/metadata/core-properties"/>
    <ds:schemaRef ds:uri="6cb6fab5-1093-4a67-bcb3-ba6e660cb04a"/>
    <ds:schemaRef ds:uri="http://schemas.microsoft.com/office/infopath/2007/PartnerControl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9625</TotalTime>
  <Words>3377</Words>
  <Application>Microsoft Office PowerPoint</Application>
  <PresentationFormat>On-screen Show (4:3)</PresentationFormat>
  <Paragraphs>374</Paragraphs>
  <Slides>54</Slides>
  <Notes>35</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54</vt:i4>
      </vt:variant>
    </vt:vector>
  </HeadingPairs>
  <TitlesOfParts>
    <vt:vector size="60" baseType="lpstr">
      <vt:lpstr>Arial</vt:lpstr>
      <vt:lpstr>Calibri</vt:lpstr>
      <vt:lpstr>Times New Roman</vt:lpstr>
      <vt:lpstr>Verdana</vt:lpstr>
      <vt:lpstr>Wingdings</vt:lpstr>
      <vt:lpstr>Office Theme</vt:lpstr>
      <vt:lpstr> Module 7: Interviewing Victims of Sexual Abuse </vt:lpstr>
      <vt:lpstr>Module 7: Objectives</vt:lpstr>
      <vt:lpstr>Sound Foundation</vt:lpstr>
      <vt:lpstr>A Question of the Audience</vt:lpstr>
      <vt:lpstr>What do you think about sex?</vt:lpstr>
      <vt:lpstr>Interview</vt:lpstr>
      <vt:lpstr>What is a Victim Interview?</vt:lpstr>
      <vt:lpstr>PowerPoint Presentation</vt:lpstr>
      <vt:lpstr>Preparation</vt:lpstr>
      <vt:lpstr>Vulnerable Offenders May Be…</vt:lpstr>
      <vt:lpstr>PowerPoint Presentation</vt:lpstr>
      <vt:lpstr>Interviewing Tips</vt:lpstr>
      <vt:lpstr>Interviewing Tips</vt:lpstr>
      <vt:lpstr>Interviewing Tips</vt:lpstr>
      <vt:lpstr>Interviewing Tips</vt:lpstr>
      <vt:lpstr>Interviewing Techniques</vt:lpstr>
      <vt:lpstr>Interviewing Techniques</vt:lpstr>
      <vt:lpstr>Video</vt:lpstr>
      <vt:lpstr>Interview </vt:lpstr>
      <vt:lpstr>Interviewing Techniques Setting</vt:lpstr>
      <vt:lpstr>Interviewing Techniques</vt:lpstr>
      <vt:lpstr>Interview Techniques</vt:lpstr>
      <vt:lpstr>PowerPoint Presentation</vt:lpstr>
      <vt:lpstr>Video</vt:lpstr>
      <vt:lpstr>Gender and Communication</vt:lpstr>
      <vt:lpstr>Gender and Communication</vt:lpstr>
      <vt:lpstr>Gender and Communication</vt:lpstr>
      <vt:lpstr>Interviewing: LGBTI Inmates</vt:lpstr>
      <vt:lpstr>Interviewing: LGBTI Inmates</vt:lpstr>
      <vt:lpstr>Lesbian, Gay, Bisexual Inmates</vt:lpstr>
      <vt:lpstr>Transgender Inmates</vt:lpstr>
      <vt:lpstr>Lesbian, Gay, Bisexual, Transgender and Intersex Inmates</vt:lpstr>
      <vt:lpstr>Profile: Developmentally Disabled</vt:lpstr>
      <vt:lpstr>Profile: Developmentally Disabled</vt:lpstr>
      <vt:lpstr>Limited Language Ability</vt:lpstr>
      <vt:lpstr>Mentally Ill</vt:lpstr>
      <vt:lpstr>Mentally Ill</vt:lpstr>
      <vt:lpstr>What is an Interrogation?</vt:lpstr>
      <vt:lpstr>Activity</vt:lpstr>
      <vt:lpstr>Techniques for Interviewing Your Suspect</vt:lpstr>
      <vt:lpstr>Techniques for Interviewing Your Suspect</vt:lpstr>
      <vt:lpstr>Techniques for Interviewing Your Suspect</vt:lpstr>
      <vt:lpstr>Techniques for Interviewing Your Suspect</vt:lpstr>
      <vt:lpstr>Techniques for Interviewing  Your Suspect</vt:lpstr>
      <vt:lpstr>Past Complaints  - Same Staff</vt:lpstr>
      <vt:lpstr>Past Complaints - Same Staff</vt:lpstr>
      <vt:lpstr>Credibility Assessment</vt:lpstr>
      <vt:lpstr>Covert Operations</vt:lpstr>
      <vt:lpstr>Covert Operations</vt:lpstr>
      <vt:lpstr>Covert Operations</vt:lpstr>
      <vt:lpstr>Systemic Issues</vt:lpstr>
      <vt:lpstr>Systemic Issues</vt:lpstr>
      <vt:lpstr>Practice...  Practice…  Practice</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County</dc:title>
  <dc:creator>Edited by Tricia Estacio</dc:creator>
  <cp:lastModifiedBy>Caleb Asbridge</cp:lastModifiedBy>
  <cp:revision>174</cp:revision>
  <cp:lastPrinted>2013-12-18T15:38:11Z</cp:lastPrinted>
  <dcterms:created xsi:type="dcterms:W3CDTF">1601-01-01T00:00:00Z</dcterms:created>
  <dcterms:modified xsi:type="dcterms:W3CDTF">2024-06-19T17:07:27Z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ContentTypeId">
    <vt:lpwstr>0x010100F7238592398667449DC54AED30198904</vt:lpwstr>
  </property>
  <property fmtid="{D5CDD505-2E9C-101B-9397-08002B2CF9AE}" pid="4" name="NCCDOffice">
    <vt:lpwstr>324;#Madison|3dd15d7c-466b-4f2e-a1e7-1efea7a709d1</vt:lpwstr>
  </property>
  <property fmtid="{D5CDD505-2E9C-101B-9397-08002B2CF9AE}" pid="5" name="ProjectFamily">
    <vt:lpwstr/>
  </property>
  <property fmtid="{D5CDD505-2E9C-101B-9397-08002B2CF9AE}" pid="6" name="TaxKeyword">
    <vt:lpwstr/>
  </property>
  <property fmtid="{D5CDD505-2E9C-101B-9397-08002B2CF9AE}" pid="7" name="Order">
    <vt:r8>126200</vt:r8>
  </property>
  <property fmtid="{D5CDD505-2E9C-101B-9397-08002B2CF9AE}" pid="8" name="xd_Signature">
    <vt:bool>false</vt:bool>
  </property>
  <property fmtid="{D5CDD505-2E9C-101B-9397-08002B2CF9AE}" pid="9" name="xd_ProgID">
    <vt:lpwstr/>
  </property>
  <property fmtid="{D5CDD505-2E9C-101B-9397-08002B2CF9AE}" pid="10" name="TemplateUrl">
    <vt:lpwstr/>
  </property>
  <property fmtid="{D5CDD505-2E9C-101B-9397-08002B2CF9AE}" pid="11" name="ComplianceAssetId">
    <vt:lpwstr/>
  </property>
  <property fmtid="{D5CDD505-2E9C-101B-9397-08002B2CF9AE}" pid="12" name="_ExtendedDescription">
    <vt:lpwstr/>
  </property>
  <property fmtid="{D5CDD505-2E9C-101B-9397-08002B2CF9AE}" pid="13" name="MediaServiceImageTags">
    <vt:lpwstr/>
  </property>
  <property fmtid="{D5CDD505-2E9C-101B-9397-08002B2CF9AE}" pid="14" name="TriggerFlowInfo">
    <vt:lpwstr/>
  </property>
</Properties>
</file>